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8" r:id="rId3"/>
    <p:sldId id="273" r:id="rId4"/>
    <p:sldId id="265" r:id="rId5"/>
    <p:sldId id="262" r:id="rId6"/>
    <p:sldId id="266" r:id="rId7"/>
    <p:sldId id="279" r:id="rId8"/>
    <p:sldId id="280" r:id="rId9"/>
    <p:sldId id="271" r:id="rId10"/>
    <p:sldId id="274" r:id="rId11"/>
    <p:sldId id="272" r:id="rId12"/>
    <p:sldId id="263" r:id="rId13"/>
    <p:sldId id="269" r:id="rId14"/>
    <p:sldId id="275" r:id="rId15"/>
    <p:sldId id="277" r:id="rId16"/>
    <p:sldId id="278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</p:sldIdLst>
  <p:sldSz cx="9144000" cy="6858000" type="screen4x3"/>
  <p:notesSz cx="6735763" cy="98567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822AA-9BA3-4E01-A3A3-8E12FDBACCE3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62238"/>
            <a:ext cx="2918831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62238"/>
            <a:ext cx="2918831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96247-9577-4126-B0DF-5030A1675D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4934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B5927D-E365-4EEC-85A6-3F43EAB22611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39775"/>
            <a:ext cx="4926013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1974"/>
            <a:ext cx="5388610" cy="4435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18831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62238"/>
            <a:ext cx="2918831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09580-CB71-465D-84A9-4EADD44D56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72792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09580-CB71-465D-84A9-4EADD44D567B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14351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09580-CB71-465D-84A9-4EADD44D567B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9821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1B3AE-E593-450B-B19C-C64FF9D715C4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ped.muni.cz/komensky/index.php/didactica-viv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pages.pedf.cuni.cz/pedagogika/?p=3351&amp;lang=c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bisscholae.cz/archiv/2014/2014_1_07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journals.muni.cz/pedor/article/view/298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journals.muni.cz/pedor/article/view/169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userweb.pedf.cuni.cz/wp/pedagogika/?p=1012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.muni.cz/journals/index.php/studia-paedagogica/article/view/121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.muni.cz/journals/index.php/studia-paedagogica/article/view/52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.muni.cz/pedor/archiv/2012/pedor12_2_profesni_minarikovajanik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.muni.cz/journals/index.php/studia-paedagogica/article/view/494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bisscholae.cz/archiv/2012/2012_3_02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uv.cz/file/43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ed.muni.cz/pedor/archiv/PokynyProAutoryDleAPA_130312_PedOr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" TargetMode="External"/><Relationship Id="rId2" Type="http://schemas.openxmlformats.org/officeDocument/2006/relationships/hyperlink" Target="http://npmk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zdroje.muni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 fontScale="90000"/>
          </a:bodyPr>
          <a:lstStyle/>
          <a:p>
            <a:r>
              <a:rPr lang="cs-CZ" sz="4900" b="1" dirty="0"/>
              <a:t>Seminář k obecné </a:t>
            </a:r>
            <a:r>
              <a:rPr lang="cs-CZ" sz="4900" b="1" dirty="0" smtClean="0"/>
              <a:t>didaktice</a:t>
            </a:r>
            <a:br>
              <a:rPr lang="cs-CZ" sz="4900" b="1" dirty="0" smtClean="0"/>
            </a:br>
            <a:r>
              <a:rPr lang="cs-CZ" dirty="0" smtClean="0"/>
              <a:t>Petr Knecht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SZ7MP_ODI2/11 Po 14:50-15:35 učebna 42 </a:t>
            </a:r>
            <a:br>
              <a:rPr lang="cs-CZ" dirty="0" smtClean="0"/>
            </a:br>
            <a:r>
              <a:rPr lang="cs-CZ" dirty="0" smtClean="0"/>
              <a:t>SZ7MP_ODI2/12 Po 15:45-16:30 učebna 42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cs typeface="Times New Roman"/>
              </a:rPr>
              <a:t>Kde získat důkazy, že </a:t>
            </a:r>
            <a:br>
              <a:rPr lang="cs-CZ" dirty="0" smtClean="0">
                <a:cs typeface="Times New Roman"/>
              </a:rPr>
            </a:br>
            <a:r>
              <a:rPr lang="cs-CZ" dirty="0" smtClean="0">
                <a:cs typeface="Times New Roman"/>
              </a:rPr>
              <a:t>metody skutečně fungují?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85778" y="5661248"/>
            <a:ext cx="23785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err="1" smtClean="0"/>
              <a:t>Metalib</a:t>
            </a:r>
            <a:endParaRPr lang="cs-CZ" b="1" dirty="0" smtClean="0"/>
          </a:p>
          <a:p>
            <a:pPr algn="ctr"/>
            <a:r>
              <a:rPr lang="cs-CZ" b="1" dirty="0" smtClean="0"/>
              <a:t>http://metalib.muni.cz</a:t>
            </a:r>
            <a:endParaRPr lang="cs-CZ" b="1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1700312"/>
            <a:ext cx="6151562" cy="3844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cs typeface="Times New Roman"/>
              </a:rPr>
              <a:t>Inspirace pro tvorbu seminární práce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403648" y="5661248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ped.muni.cz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komensky</a:t>
            </a:r>
            <a:r>
              <a:rPr lang="cs-CZ" dirty="0" smtClean="0">
                <a:hlinkClick r:id="rId2"/>
              </a:rPr>
              <a:t>/index.</a:t>
            </a:r>
            <a:r>
              <a:rPr lang="cs-CZ" dirty="0" err="1" smtClean="0">
                <a:hlinkClick r:id="rId2"/>
              </a:rPr>
              <a:t>php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didactica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viva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1700312"/>
            <a:ext cx="6151562" cy="3844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Opakování a reflexe studia odborné literatury</a:t>
            </a:r>
            <a:br>
              <a:rPr lang="cs-CZ" sz="3600" dirty="0" smtClean="0"/>
            </a:br>
            <a:r>
              <a:rPr lang="cs-CZ" sz="2700" dirty="0" smtClean="0">
                <a:solidFill>
                  <a:srgbClr val="FF0000"/>
                </a:solidFill>
              </a:rPr>
              <a:t>… aneb v každém oboru se musíte vyvíjet – něco vyházet a něco zase vnímat nově…</a:t>
            </a:r>
            <a:endParaRPr lang="cs-CZ" sz="27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176213" indent="-176213">
              <a:buNone/>
            </a:pPr>
            <a:r>
              <a:rPr lang="cs-CZ" sz="2400" dirty="0" smtClean="0"/>
              <a:t>Prostudujte si, prosím, zadaný text a připravte si reakci na níže uvedené otázky/instrukce. 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1) Proč vyučující podle vašeho názoru tento text použil, resp. co tím sleduje? </a:t>
            </a:r>
            <a:br>
              <a:rPr lang="cs-CZ" sz="2400" dirty="0" smtClean="0"/>
            </a:br>
            <a:r>
              <a:rPr lang="cs-CZ" sz="2400" dirty="0" smtClean="0"/>
              <a:t>2) Která myšlenka z textu Vás nejvíce pozitivně oslovila? Zdůvodněte, proč.</a:t>
            </a:r>
            <a:br>
              <a:rPr lang="cs-CZ" sz="2400" dirty="0" smtClean="0"/>
            </a:br>
            <a:r>
              <a:rPr lang="cs-CZ" sz="2400" dirty="0" smtClean="0"/>
              <a:t>3) Která myšlenka z textu Vám radost neudělala? Zdůvodněte, proč.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>
                <a:ea typeface="Calibri"/>
                <a:cs typeface="Times New Roman"/>
              </a:rPr>
              <a:t>Opakování 12. 10. (</a:t>
            </a:r>
            <a:r>
              <a:rPr lang="cs-CZ" sz="3200" dirty="0" smtClean="0"/>
              <a:t>Pasch a kol., kap. 2)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sz="2000" dirty="0" smtClean="0"/>
              <a:t>Která filozofie vzdělávání je Vám nejbližší? Svůj názor zdůvodněte.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cs-CZ" sz="2000" dirty="0" smtClean="0"/>
              <a:t>Který z uvedených výroků je přijatelný jako cíl vzdělávání? Svůj názor zdůvodněte.</a:t>
            </a:r>
          </a:p>
          <a:p>
            <a:pPr marL="914400" lvl="1" indent="-514350">
              <a:buNone/>
            </a:pPr>
            <a:r>
              <a:rPr lang="cs-CZ" sz="2000" dirty="0" smtClean="0"/>
              <a:t>	„Učitel vysvětlí rozdíl mezi větou holou a větou rozvitou.“</a:t>
            </a:r>
          </a:p>
          <a:p>
            <a:pPr marL="514350" indent="-514350">
              <a:buNone/>
            </a:pPr>
            <a:r>
              <a:rPr lang="cs-CZ" sz="2000" dirty="0" smtClean="0"/>
              <a:t>		„Žáci dokáží vysvětlit rozdíl mezi větou holou a větou rozvitou.“</a:t>
            </a:r>
          </a:p>
          <a:p>
            <a:pPr marL="514350" indent="-514350">
              <a:buNone/>
            </a:pPr>
            <a:r>
              <a:rPr lang="cs-CZ" sz="2000" dirty="0" smtClean="0"/>
              <a:t>3) 	Stručně popište, v čem spočívá </a:t>
            </a:r>
            <a:r>
              <a:rPr lang="cs-CZ" sz="2000" dirty="0" err="1" smtClean="0"/>
              <a:t>Brunerův</a:t>
            </a:r>
            <a:r>
              <a:rPr lang="cs-CZ" sz="2000" dirty="0" smtClean="0"/>
              <a:t> koncept struktury vědomostí.</a:t>
            </a:r>
          </a:p>
          <a:p>
            <a:pPr marL="514350" indent="-514350">
              <a:buAutoNum type="arabicParenR" startAt="4"/>
            </a:pPr>
            <a:r>
              <a:rPr lang="cs-CZ" sz="2000" dirty="0" smtClean="0"/>
              <a:t>Stručně vysvětlete, k čemu slouží </a:t>
            </a:r>
            <a:r>
              <a:rPr lang="cs-CZ" sz="2000" dirty="0" err="1" smtClean="0"/>
              <a:t>Bloomova</a:t>
            </a:r>
            <a:r>
              <a:rPr lang="cs-CZ" sz="2000" dirty="0" smtClean="0"/>
              <a:t> taxonomie.</a:t>
            </a:r>
          </a:p>
          <a:p>
            <a:pPr marL="514350" lvl="0" indent="-514350">
              <a:buFont typeface="Arial" pitchFamily="34" charset="0"/>
              <a:buAutoNum type="arabicParenR" startAt="4"/>
            </a:pPr>
            <a:r>
              <a:rPr lang="cs-CZ" sz="2000" dirty="0" smtClean="0"/>
              <a:t>Stručně vysvětlete rozdíl mezi kognitivní a afektivní doménou učiva.</a:t>
            </a:r>
          </a:p>
          <a:p>
            <a:pPr marL="514350" lvl="0" indent="-514350">
              <a:buFont typeface="Arial" pitchFamily="34" charset="0"/>
              <a:buAutoNum type="arabicParenR" startAt="4"/>
            </a:pPr>
            <a:r>
              <a:rPr lang="cs-CZ" sz="2000" dirty="0" smtClean="0"/>
              <a:t>Stručně vysvětlete rozdíl mezi fakty a pojmy.</a:t>
            </a:r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>
              <a:buNone/>
            </a:pPr>
            <a:r>
              <a:rPr lang="pl-PL" sz="2000" dirty="0" smtClean="0"/>
              <a:t>Text: Štech, S. (1994). Co je to učitelství a lze se mu naučit? </a:t>
            </a:r>
            <a:r>
              <a:rPr lang="pl-PL" sz="2000" i="1" dirty="0" smtClean="0">
                <a:hlinkClick r:id="rId2"/>
              </a:rPr>
              <a:t>Pedagogika</a:t>
            </a:r>
            <a:r>
              <a:rPr lang="pl-PL" sz="2000" dirty="0" smtClean="0"/>
              <a:t>, </a:t>
            </a:r>
            <a:r>
              <a:rPr lang="pl-PL" sz="2000" i="1" dirty="0" smtClean="0"/>
              <a:t>44</a:t>
            </a:r>
            <a:r>
              <a:rPr lang="pl-PL" sz="2000" dirty="0" smtClean="0"/>
              <a:t>(4), 310-320.</a:t>
            </a:r>
            <a:endParaRPr lang="cs-CZ" sz="2000" dirty="0" smtClean="0"/>
          </a:p>
          <a:p>
            <a:pPr marL="514350" indent="-514350">
              <a:buAutoNum type="arabicParenR" startAt="4"/>
            </a:pPr>
            <a:endParaRPr lang="cs-CZ" sz="2000" dirty="0" smtClean="0"/>
          </a:p>
          <a:p>
            <a:pPr lvl="2"/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>
                <a:ea typeface="Calibri"/>
                <a:cs typeface="Times New Roman"/>
              </a:rPr>
              <a:t>Opakování 19. 10. (</a:t>
            </a:r>
            <a:r>
              <a:rPr lang="cs-CZ" sz="3200" dirty="0" smtClean="0"/>
              <a:t>Pasch a kol., kap. 3)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cs-CZ" sz="1800" dirty="0" smtClean="0"/>
              <a:t>Obhajte nebo vyvraťte tvrzení, že učitelé, kteří zpracovávají dílčí cíle výuky, připravují a realizují učební činnosti lépe než ti, kteří dílčí cíle nepoužívají. 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cs-CZ" sz="1800" dirty="0" smtClean="0"/>
              <a:t>Který z uvedených výroků je přijatelný jako dílčí cíl vzdělávání? Svůj názor zdůvodněte.</a:t>
            </a:r>
          </a:p>
          <a:p>
            <a:pPr marL="914400" lvl="1" indent="-514350">
              <a:buNone/>
            </a:pPr>
            <a:r>
              <a:rPr lang="cs-CZ" sz="1800" dirty="0" smtClean="0"/>
              <a:t>	„Žáci uvedou příklady nezákonných podnikatelských praktik.“</a:t>
            </a:r>
          </a:p>
          <a:p>
            <a:pPr marL="514350" indent="-514350">
              <a:buNone/>
            </a:pPr>
            <a:r>
              <a:rPr lang="cs-CZ" sz="1800" dirty="0" smtClean="0"/>
              <a:t>		„Žáci porozumí možným střetům mezi ekonomickými cíli.“</a:t>
            </a:r>
          </a:p>
          <a:p>
            <a:pPr marL="514350" indent="-514350">
              <a:buNone/>
            </a:pPr>
            <a:r>
              <a:rPr lang="cs-CZ" sz="1800" dirty="0" smtClean="0"/>
              <a:t>3) 	Jaké charakteristiky by měly mít jasně stanované dílčí cíle výuky? (nápověda: A,B,C,D nebo A,CH,P, H).</a:t>
            </a:r>
          </a:p>
          <a:p>
            <a:pPr marL="514350" indent="-514350">
              <a:buAutoNum type="arabicParenR" startAt="4"/>
            </a:pPr>
            <a:r>
              <a:rPr lang="cs-CZ" sz="1800" dirty="0" smtClean="0"/>
              <a:t>Stručně popište nevýhody/rizika aplikace dílčích cílů výuky.</a:t>
            </a:r>
          </a:p>
          <a:p>
            <a:pPr marL="514350" lvl="0" indent="-514350">
              <a:buFont typeface="Arial" pitchFamily="34" charset="0"/>
              <a:buAutoNum type="arabicParenR" startAt="4"/>
            </a:pPr>
            <a:r>
              <a:rPr lang="cs-CZ" sz="1800" dirty="0" smtClean="0"/>
              <a:t>Stručně vysvětlete rozdíl mezi vstupní a výstupní diagnostikou.</a:t>
            </a:r>
          </a:p>
          <a:p>
            <a:pPr marL="514350" indent="-514350">
              <a:buFont typeface="Arial" pitchFamily="34" charset="0"/>
              <a:buAutoNum type="arabicParenR" startAt="4"/>
            </a:pPr>
            <a:r>
              <a:rPr lang="cs-CZ" sz="1800" dirty="0" smtClean="0"/>
              <a:t>Stručně vysvětlete rozdíl mezi normativním a kriteriálním hodnocením.</a:t>
            </a:r>
          </a:p>
          <a:p>
            <a:pPr marL="514350" lvl="0" indent="-514350">
              <a:buFont typeface="Arial" pitchFamily="34" charset="0"/>
              <a:buAutoNum type="arabicParenR" startAt="4"/>
            </a:pPr>
            <a:r>
              <a:rPr lang="cs-CZ" sz="1800" dirty="0" smtClean="0"/>
              <a:t>Jak je možné zajistit co nejvyšší validitu hodnocení?</a:t>
            </a:r>
          </a:p>
          <a:p>
            <a:pPr marL="514350" lvl="0" indent="-514350">
              <a:buFont typeface="Arial" pitchFamily="34" charset="0"/>
              <a:buAutoNum type="arabicParenR" startAt="4"/>
            </a:pPr>
            <a:r>
              <a:rPr lang="cs-CZ" sz="1800" dirty="0" smtClean="0"/>
              <a:t>Který z alternativních přístupů k hodnocení Vám je nejbližší? Svůj názor zdůvodněte.</a:t>
            </a:r>
          </a:p>
          <a:p>
            <a:pPr marL="514350" lvl="0" indent="-514350">
              <a:buFont typeface="Arial" pitchFamily="34" charset="0"/>
              <a:buAutoNum type="arabicParenR" startAt="4"/>
            </a:pPr>
            <a:endParaRPr lang="cs-CZ" sz="1800" dirty="0" smtClean="0"/>
          </a:p>
          <a:p>
            <a:pPr marL="514350" indent="-514350">
              <a:buNone/>
            </a:pPr>
            <a:r>
              <a:rPr lang="pl-PL" sz="2000" dirty="0" smtClean="0"/>
              <a:t>Text: </a:t>
            </a:r>
            <a:r>
              <a:rPr lang="cs-CZ" sz="2000" dirty="0" err="1"/>
              <a:t>Laufková</a:t>
            </a:r>
            <a:r>
              <a:rPr lang="cs-CZ" sz="2000" dirty="0"/>
              <a:t>, V., &amp; Novotná, K. (2014). Školní hodnocení z pohledu žáků. </a:t>
            </a:r>
            <a:r>
              <a:rPr lang="cs-CZ" sz="2000" i="1" dirty="0">
                <a:hlinkClick r:id="rId2"/>
              </a:rPr>
              <a:t>Orbis </a:t>
            </a:r>
            <a:r>
              <a:rPr lang="cs-CZ" sz="2000" i="1" dirty="0" err="1">
                <a:hlinkClick r:id="rId2"/>
              </a:rPr>
              <a:t>scholae</a:t>
            </a:r>
            <a:r>
              <a:rPr lang="cs-CZ" sz="2000" dirty="0"/>
              <a:t>, </a:t>
            </a:r>
            <a:r>
              <a:rPr lang="cs-CZ" sz="2000" i="1" dirty="0" smtClean="0"/>
              <a:t>8</a:t>
            </a:r>
            <a:r>
              <a:rPr lang="cs-CZ" sz="2000" dirty="0" smtClean="0"/>
              <a:t>(1</a:t>
            </a:r>
            <a:r>
              <a:rPr lang="cs-CZ" sz="2000" dirty="0"/>
              <a:t>), </a:t>
            </a:r>
            <a:r>
              <a:rPr lang="cs-CZ" sz="2000" dirty="0" smtClean="0"/>
              <a:t>111</a:t>
            </a:r>
            <a:r>
              <a:rPr lang="cs-CZ" sz="2000" dirty="0"/>
              <a:t>–</a:t>
            </a:r>
            <a:r>
              <a:rPr lang="cs-CZ" sz="2000" dirty="0" smtClean="0"/>
              <a:t>127</a:t>
            </a:r>
            <a:r>
              <a:rPr lang="cs-CZ" sz="2000" dirty="0"/>
              <a:t>.</a:t>
            </a:r>
            <a:endParaRPr lang="cs-CZ" sz="2000" dirty="0" smtClean="0"/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>
              <a:buAutoNum type="arabicParenR" startAt="4"/>
            </a:pPr>
            <a:endParaRPr lang="cs-CZ" sz="2000" dirty="0" smtClean="0"/>
          </a:p>
          <a:p>
            <a:pPr lvl="2"/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>
                <a:ea typeface="Calibri"/>
                <a:cs typeface="Times New Roman"/>
              </a:rPr>
              <a:t>Opakování 26. 10. (studium </a:t>
            </a:r>
            <a:r>
              <a:rPr lang="cs-CZ" sz="3600" dirty="0" smtClean="0"/>
              <a:t>RVP ZV)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sz="2000" dirty="0" smtClean="0"/>
              <a:t>Popište systém tvorby kurikulárních dokumentů aktuálně platný v České republice. 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cs-CZ" sz="2000" dirty="0" smtClean="0"/>
              <a:t>Zhodnoťte Rámcový vzdělávací program pro základní vzdělávání (RVP ZV) jako celek. V čem spatřujete jeho hlavní pozitiva a negativa?</a:t>
            </a:r>
          </a:p>
          <a:p>
            <a:pPr marL="514350" indent="-514350">
              <a:buAutoNum type="arabicParenR" startAt="3"/>
            </a:pPr>
            <a:r>
              <a:rPr lang="cs-CZ" sz="2000" dirty="0" smtClean="0"/>
              <a:t>Zhodnoťte vzdělávací obsah vybraného vyučovacího předmětu (libovolný obor Vaší aprobace) v RVP ZV. V čem spatřujete jeho hlavní pozitiva a negativa?</a:t>
            </a:r>
          </a:p>
          <a:p>
            <a:pPr marL="514350" lvl="0" indent="-514350">
              <a:buNone/>
            </a:pPr>
            <a:endParaRPr lang="pl-PL" sz="1900" dirty="0" smtClean="0">
              <a:solidFill>
                <a:prstClr val="black"/>
              </a:solidFill>
            </a:endParaRPr>
          </a:p>
          <a:p>
            <a:pPr marL="514350" lvl="0" indent="-514350">
              <a:buNone/>
            </a:pPr>
            <a:r>
              <a:rPr lang="pl-PL" sz="1900" dirty="0" smtClean="0">
                <a:solidFill>
                  <a:prstClr val="black"/>
                </a:solidFill>
              </a:rPr>
              <a:t>Text: </a:t>
            </a:r>
            <a:r>
              <a:rPr lang="cs-CZ" sz="2000" dirty="0"/>
              <a:t>Dvořák, D., Starý, K., &amp; Urbánek, P. (2015). Malá škola po pěti letech: proměny školy v době reformy. </a:t>
            </a:r>
            <a:r>
              <a:rPr lang="cs-CZ" sz="2000" i="1" dirty="0">
                <a:hlinkClick r:id="rId2"/>
              </a:rPr>
              <a:t>Pedagogická orientace</a:t>
            </a:r>
            <a:r>
              <a:rPr lang="cs-CZ" sz="2000" i="1" dirty="0"/>
              <a:t>, 25</a:t>
            </a:r>
            <a:r>
              <a:rPr lang="cs-CZ" sz="2000" dirty="0"/>
              <a:t>(1), 9–31.</a:t>
            </a:r>
            <a:endParaRPr lang="cs-CZ" dirty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>
                <a:ea typeface="Calibri"/>
                <a:cs typeface="Times New Roman"/>
              </a:rPr>
              <a:t>Opakování 2. 11. (</a:t>
            </a:r>
            <a:r>
              <a:rPr lang="cs-CZ" sz="3200" dirty="0" smtClean="0"/>
              <a:t>Pasch a kol., kap. 4.1, 4.2)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sz="2000" dirty="0" smtClean="0"/>
              <a:t>Case study (případová studie) in Pasch a kol. s. 124 a s. 162.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cs-CZ" sz="2000" dirty="0" smtClean="0"/>
              <a:t>Jaké faktory ovlivňují rozhodování učitele?</a:t>
            </a:r>
          </a:p>
          <a:p>
            <a:pPr marL="514350" indent="-514350">
              <a:buAutoNum type="arabicParenR" startAt="3"/>
            </a:pPr>
            <a:r>
              <a:rPr lang="cs-CZ" sz="2000" dirty="0" smtClean="0"/>
              <a:t>Jaké charakteristiky žáka musí brát učitel v úvahu při rozhodování o průběhu učebních činností?</a:t>
            </a:r>
          </a:p>
          <a:p>
            <a:pPr marL="514350" indent="-514350">
              <a:buAutoNum type="arabicParenR" startAt="3"/>
            </a:pPr>
            <a:r>
              <a:rPr lang="cs-CZ" sz="2000" dirty="0" smtClean="0"/>
              <a:t>V čem spočívají teorie tzv. kulturní deprivace, resp. teorie kulturní diference?</a:t>
            </a:r>
          </a:p>
          <a:p>
            <a:pPr marL="514350" indent="-514350">
              <a:buAutoNum type="arabicParenR" startAt="3"/>
            </a:pPr>
            <a:r>
              <a:rPr lang="cs-CZ" sz="2000" dirty="0" smtClean="0"/>
              <a:t>Vysvětlete, v čem spočívá autentické učení.</a:t>
            </a:r>
          </a:p>
          <a:p>
            <a:pPr marL="514350" indent="-514350">
              <a:buAutoNum type="arabicParenR" startAt="3"/>
            </a:pPr>
            <a:r>
              <a:rPr lang="cs-CZ" sz="2000" dirty="0" smtClean="0"/>
              <a:t>Vyberte si jednu z kategorií činností, které směřují k autentickému učení. Stručně popište příklad jejich konkrétní aplikace ve výuce vyučovacího předmětu vaší aprobace.</a:t>
            </a:r>
          </a:p>
          <a:p>
            <a:pPr marL="514350" indent="-514350">
              <a:buAutoNum type="arabicParenR" startAt="4"/>
            </a:pPr>
            <a:endParaRPr lang="cs-CZ" sz="2000" dirty="0" smtClean="0"/>
          </a:p>
          <a:p>
            <a:pPr marL="514350" lvl="0" indent="-514350">
              <a:buNone/>
            </a:pPr>
            <a:r>
              <a:rPr lang="pl-PL" sz="1900" dirty="0" smtClean="0">
                <a:solidFill>
                  <a:prstClr val="black"/>
                </a:solidFill>
              </a:rPr>
              <a:t>Text: </a:t>
            </a:r>
            <a:r>
              <a:rPr lang="cs-CZ" sz="2000" dirty="0" err="1" smtClean="0"/>
              <a:t>Šalamounová</a:t>
            </a:r>
            <a:r>
              <a:rPr lang="cs-CZ" sz="2000" dirty="0" smtClean="0"/>
              <a:t>, Z., Bradová, J., &amp; </a:t>
            </a:r>
            <a:r>
              <a:rPr lang="cs-CZ" sz="2000" dirty="0" err="1" smtClean="0"/>
              <a:t>Lojdová</a:t>
            </a:r>
            <a:r>
              <a:rPr lang="cs-CZ" sz="2000" dirty="0" smtClean="0"/>
              <a:t>, K. (2014). Mocenské vztahy mezi začínajícími učiteli a jejich žáky. </a:t>
            </a:r>
            <a:r>
              <a:rPr lang="cs-CZ" sz="2000" i="1" dirty="0" smtClean="0">
                <a:hlinkClick r:id="rId2"/>
              </a:rPr>
              <a:t>Pedagogická orientace</a:t>
            </a:r>
            <a:r>
              <a:rPr lang="cs-CZ" sz="2000" i="1" dirty="0" smtClean="0"/>
              <a:t>, 24</a:t>
            </a:r>
            <a:r>
              <a:rPr lang="cs-CZ" sz="2000" dirty="0" smtClean="0"/>
              <a:t>(3), 375–393.</a:t>
            </a:r>
            <a:endParaRPr lang="cs-CZ" sz="1900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>
                <a:ea typeface="Calibri"/>
                <a:cs typeface="Times New Roman"/>
              </a:rPr>
              <a:t>Opakování 9. 11. (</a:t>
            </a:r>
            <a:r>
              <a:rPr lang="cs-CZ" sz="3600" dirty="0" smtClean="0"/>
              <a:t>Pasch a kol., kap. 5)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Jaké komponenty obvykle obsahuje dobře připravený tematický celek učiva?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Jaké konkrétní poznatky užitečné pro každodenní práci učitelů může nabídnout pedagogický výzkum?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Na příkladu vybraného učiva Vaší aprobace vysvětlete rozdíly mezi třemi základními přístupy k výuce.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Porovnejte výhody a nevýhody deduktivní výuky.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Setkáte se s kolegou, který vás bude přesvědčovat o tom, že přístup k výuce, který používá, je zaručeně nejsprávnější. Máte o tom trochu pochybnosti. Jaké otázky mu položíte, abyste mohli jeho tvrzení posoudit?</a:t>
            </a:r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>
              <a:buNone/>
            </a:pPr>
            <a:r>
              <a:rPr lang="pl-PL" sz="1900" dirty="0" smtClean="0">
                <a:solidFill>
                  <a:prstClr val="black"/>
                </a:solidFill>
              </a:rPr>
              <a:t>Text: </a:t>
            </a:r>
            <a:r>
              <a:rPr lang="cs-CZ" sz="2000" dirty="0" smtClean="0"/>
              <a:t>Mareš, J. (2009). Edukace založená na důkazech: Inspirace pro pedagogický výzkum i školní praxi. </a:t>
            </a:r>
            <a:r>
              <a:rPr lang="cs-CZ" sz="2000" i="1" dirty="0" smtClean="0">
                <a:hlinkClick r:id="rId2"/>
              </a:rPr>
              <a:t>Pedagogika</a:t>
            </a:r>
            <a:r>
              <a:rPr lang="cs-CZ" sz="2000" i="1" dirty="0" smtClean="0"/>
              <a:t>, 59</a:t>
            </a:r>
            <a:r>
              <a:rPr lang="cs-CZ" sz="2000" dirty="0" smtClean="0"/>
              <a:t>(3), 232</a:t>
            </a:r>
            <a:r>
              <a:rPr lang="cs-CZ" sz="2000" dirty="0"/>
              <a:t>–</a:t>
            </a:r>
            <a:r>
              <a:rPr lang="cs-CZ" sz="2000" dirty="0" smtClean="0"/>
              <a:t>258. </a:t>
            </a:r>
          </a:p>
          <a:p>
            <a:pPr marL="514350" lvl="0" indent="-514350">
              <a:buNone/>
            </a:pPr>
            <a:endParaRPr lang="cs-CZ" sz="1900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>
                <a:ea typeface="Calibri"/>
                <a:cs typeface="Times New Roman"/>
              </a:rPr>
              <a:t>Opakování </a:t>
            </a:r>
            <a:r>
              <a:rPr lang="cs-CZ" sz="3600" dirty="0" smtClean="0"/>
              <a:t>16. 11. </a:t>
            </a:r>
            <a:r>
              <a:rPr lang="en-US" sz="3600" dirty="0" smtClean="0"/>
              <a:t>(Pasch a </a:t>
            </a:r>
            <a:r>
              <a:rPr lang="en-US" sz="3600" dirty="0" err="1" smtClean="0"/>
              <a:t>kol</a:t>
            </a:r>
            <a:r>
              <a:rPr lang="en-US" sz="3600" dirty="0" smtClean="0"/>
              <a:t>., </a:t>
            </a:r>
            <a:r>
              <a:rPr lang="en-US" sz="3600" dirty="0" err="1" smtClean="0"/>
              <a:t>kap</a:t>
            </a:r>
            <a:r>
              <a:rPr lang="en-US" sz="3600" dirty="0" smtClean="0"/>
              <a:t>. </a:t>
            </a:r>
            <a:r>
              <a:rPr lang="cs-CZ" sz="3600" dirty="0" smtClean="0"/>
              <a:t>6</a:t>
            </a:r>
            <a:r>
              <a:rPr lang="en-US" sz="3600" dirty="0" smtClean="0"/>
              <a:t>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Jaké zásady musí učitel dodržovat při kladení otázek?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V čem spočívá rozdíl mezi kladením otázek a diskusí?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V čem spočívá rozdíl mezi hraním rolí a simulací?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S jakými problémy se můžete setkat při kooperativní práci? Jak je možné každý z těchto problémů řešit?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Porovnejte výhody a nevýhody induktivní výuky.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Jmenujte různé typy badatelských činností a stručně je charakterizujte.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Představte si, že vyučujete na 2. stupni základní školy. Většinu vašich žáků zajímají především počítačové hry. Vy jste se rozhodli tohoto zájmu využít k seznámení s metodami výzkumu. Napište co nejvíce projektů, které Vás napadnou, v nichž by žáci mohli provádět autentický výzkum, který nějakým způsobem souvisí s počítačovými hrami. Pokuste se zahrnout deskriptivní, historický a experimentální výzkum.</a:t>
            </a:r>
          </a:p>
          <a:p>
            <a:pPr marL="514350" indent="-514350">
              <a:buFont typeface="+mj-lt"/>
              <a:buAutoNum type="arabicParenR"/>
            </a:pPr>
            <a:endParaRPr lang="cs-CZ" sz="2000" dirty="0" smtClean="0"/>
          </a:p>
          <a:p>
            <a:pPr marL="514350" indent="-514350">
              <a:buNone/>
            </a:pPr>
            <a:r>
              <a:rPr lang="pl-PL" sz="2000" dirty="0" smtClean="0"/>
              <a:t>Text: </a:t>
            </a:r>
            <a:r>
              <a:rPr lang="cs-CZ" sz="2000" dirty="0" err="1" smtClean="0"/>
              <a:t>Švaříček</a:t>
            </a:r>
            <a:r>
              <a:rPr lang="cs-CZ" sz="2000" dirty="0" smtClean="0"/>
              <a:t>, R. (2011). Funkce učitelských otázek ve výukové komunikaci na druhém stupni základní školy. </a:t>
            </a:r>
            <a:r>
              <a:rPr lang="cs-CZ" sz="2000" i="1" dirty="0" smtClean="0">
                <a:hlinkClick r:id="rId2"/>
              </a:rPr>
              <a:t>Studia </a:t>
            </a:r>
            <a:r>
              <a:rPr lang="cs-CZ" sz="2000" i="1" dirty="0" err="1" smtClean="0">
                <a:hlinkClick r:id="rId2"/>
              </a:rPr>
              <a:t>paedagogica</a:t>
            </a:r>
            <a:r>
              <a:rPr lang="cs-CZ" sz="2000" i="1" dirty="0" smtClean="0"/>
              <a:t>, 16</a:t>
            </a:r>
            <a:r>
              <a:rPr lang="cs-CZ" sz="2000" dirty="0" smtClean="0"/>
              <a:t>(1), 9</a:t>
            </a:r>
            <a:r>
              <a:rPr lang="cs-CZ" sz="2000" dirty="0"/>
              <a:t>–</a:t>
            </a:r>
            <a:r>
              <a:rPr lang="cs-CZ" sz="2000" dirty="0" smtClean="0"/>
              <a:t>46.</a:t>
            </a:r>
          </a:p>
          <a:p>
            <a:pPr marL="514350" indent="-514350">
              <a:buFont typeface="+mj-lt"/>
              <a:buAutoNum type="arabicParenR"/>
            </a:pPr>
            <a:endParaRPr lang="cs-CZ" sz="2000" dirty="0" smtClean="0"/>
          </a:p>
          <a:p>
            <a:pPr marL="514350" indent="-514350">
              <a:buAutoNum type="arabicParenR" startAt="4"/>
            </a:pPr>
            <a:endParaRPr lang="cs-CZ" sz="2000" dirty="0" smtClean="0"/>
          </a:p>
          <a:p>
            <a:pPr lvl="2"/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>
                <a:ea typeface="Calibri"/>
                <a:cs typeface="Times New Roman"/>
              </a:rPr>
              <a:t>Opakování </a:t>
            </a:r>
            <a:r>
              <a:rPr lang="cs-CZ" sz="3200" dirty="0" smtClean="0"/>
              <a:t>23. 11. </a:t>
            </a:r>
            <a:r>
              <a:rPr lang="en-US" sz="3200" dirty="0" smtClean="0"/>
              <a:t>(Pasch a </a:t>
            </a:r>
            <a:r>
              <a:rPr lang="en-US" sz="3200" dirty="0" err="1" smtClean="0"/>
              <a:t>kol</a:t>
            </a:r>
            <a:r>
              <a:rPr lang="en-US" sz="3200" dirty="0" smtClean="0"/>
              <a:t>., </a:t>
            </a:r>
            <a:r>
              <a:rPr lang="en-US" sz="3200" dirty="0" err="1" smtClean="0"/>
              <a:t>kap</a:t>
            </a:r>
            <a:r>
              <a:rPr lang="en-US" sz="3200" dirty="0" smtClean="0"/>
              <a:t>. </a:t>
            </a:r>
            <a:r>
              <a:rPr lang="cs-CZ" sz="3200" dirty="0" smtClean="0"/>
              <a:t>8 a 9</a:t>
            </a:r>
            <a:r>
              <a:rPr lang="en-US" sz="3200" dirty="0" smtClean="0"/>
              <a:t>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Popište nejvíce pozoruhodnou situaci, se kterou jste se setkali během pedagogické praxe, a hodnotíte  ji pozitivně.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Popište nejvíce pozoruhodnou situaci, se kterou jste se setkali během pedagogické praxe, a hodnotíte  ji negativně.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Formulujte vlastní filozofii a přístup k udržování kázně, které nejlépe vyhovují Vaší povaze. Vaše filozofie by měla být ukotvena v teoriích a postupech, se kterými jste se seznámili v odborné literatuře při přípravě na seminář.</a:t>
            </a:r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>
              <a:buNone/>
            </a:pPr>
            <a:r>
              <a:rPr lang="cs-CZ" sz="2000" b="1" i="1" dirty="0" smtClean="0"/>
              <a:t>Součástí hodnocení odpovědí bude používání odborného pedagogického jazyka = ustálené pedagogické terminologie.</a:t>
            </a:r>
            <a:endParaRPr lang="cs-CZ" b="1" i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900" dirty="0" smtClean="0"/>
              <a:t>Text: </a:t>
            </a:r>
            <a:r>
              <a:rPr lang="cs-CZ" sz="1900" dirty="0" err="1" smtClean="0"/>
              <a:t>Fonseca</a:t>
            </a:r>
            <a:r>
              <a:rPr lang="cs-CZ" sz="1900" dirty="0" smtClean="0"/>
              <a:t>, L. (2013). „Všichni vědí, že opisovat se nemá, ale stejně to každý dělá.“ Pedagogický pohled na paradoxy „férového“ opisování.  </a:t>
            </a:r>
            <a:r>
              <a:rPr lang="cs-CZ" sz="1900" i="1" dirty="0" smtClean="0">
                <a:hlinkClick r:id="rId2"/>
              </a:rPr>
              <a:t>Studia </a:t>
            </a:r>
            <a:r>
              <a:rPr lang="cs-CZ" sz="1900" i="1" dirty="0" err="1" smtClean="0">
                <a:hlinkClick r:id="rId2"/>
              </a:rPr>
              <a:t>paedagogica</a:t>
            </a:r>
            <a:r>
              <a:rPr lang="cs-CZ" sz="1900" i="1" dirty="0" smtClean="0"/>
              <a:t>, 19</a:t>
            </a:r>
            <a:r>
              <a:rPr lang="cs-CZ" sz="1900" dirty="0" smtClean="0"/>
              <a:t>(2-3), 73-92.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Harmonogram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628650" lvl="2" indent="-628650">
              <a:buFont typeface="+mj-lt"/>
              <a:buAutoNum type="arabicParenR"/>
            </a:pPr>
            <a:endParaRPr lang="cs-CZ" sz="2600" dirty="0" smtClean="0"/>
          </a:p>
          <a:p>
            <a:pPr marL="628650" lvl="2" indent="-628650">
              <a:buFont typeface="+mj-lt"/>
              <a:buAutoNum type="arabicParenR"/>
            </a:pPr>
            <a:r>
              <a:rPr lang="cs-CZ" sz="2600" dirty="0" smtClean="0">
                <a:ea typeface="Calibri"/>
                <a:cs typeface="Times New Roman"/>
              </a:rPr>
              <a:t>Požadavky k ukončení předmětu</a:t>
            </a:r>
          </a:p>
          <a:p>
            <a:pPr marL="628650" lvl="2" indent="-628650">
              <a:buFont typeface="+mj-lt"/>
              <a:buAutoNum type="arabicParenR"/>
            </a:pPr>
            <a:r>
              <a:rPr lang="cs-CZ" sz="2600" dirty="0" smtClean="0"/>
              <a:t>Seminární práce – struktura</a:t>
            </a:r>
          </a:p>
          <a:p>
            <a:pPr marL="628650" lvl="2" indent="-628650">
              <a:buFont typeface="+mj-lt"/>
              <a:buAutoNum type="arabicParenR"/>
            </a:pPr>
            <a:r>
              <a:rPr lang="cs-CZ" sz="2600" dirty="0" smtClean="0">
                <a:cs typeface="Times New Roman"/>
              </a:rPr>
              <a:t>Příprava na příští seminář</a:t>
            </a:r>
          </a:p>
          <a:p>
            <a:pPr lvl="2"/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>
                <a:ea typeface="Calibri"/>
                <a:cs typeface="Times New Roman"/>
              </a:rPr>
              <a:t>Opakování </a:t>
            </a:r>
            <a:r>
              <a:rPr lang="cs-CZ" sz="3200" dirty="0" smtClean="0"/>
              <a:t>30. 11. </a:t>
            </a:r>
            <a:r>
              <a:rPr lang="en-US" sz="3200" dirty="0" smtClean="0"/>
              <a:t>(Pasch a </a:t>
            </a:r>
            <a:r>
              <a:rPr lang="en-US" sz="3200" dirty="0" err="1" smtClean="0"/>
              <a:t>kol</a:t>
            </a:r>
            <a:r>
              <a:rPr lang="en-US" sz="3200" dirty="0" smtClean="0"/>
              <a:t>., </a:t>
            </a:r>
            <a:r>
              <a:rPr lang="cs-CZ" sz="3200" dirty="0" smtClean="0"/>
              <a:t>kap. 10</a:t>
            </a:r>
            <a:r>
              <a:rPr lang="en-US" sz="3200" dirty="0" smtClean="0"/>
              <a:t>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2400" dirty="0" smtClean="0"/>
              <a:t>Tři fáze reflektivního myšlení učitelů představují nepřetržitý proces rozhodování o výuce a interpretaci dopadu vašich rozhodnutí. Stručně charakterizujte jednotlivé fáze a uveďte co nejvíce otázek, které by si měl učitel v každé fázi klást. 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400" dirty="0" smtClean="0"/>
              <a:t>Jaké problémy při prosazování pozitivních změn ve vzdělávání můžete po vašem nástupu do praxe s velkou pravděpodobností očekávat?</a:t>
            </a:r>
          </a:p>
          <a:p>
            <a:pPr marL="514350" indent="-514350">
              <a:buNone/>
            </a:pPr>
            <a:endParaRPr lang="cs-CZ" sz="2000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539552" y="5301208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Text: </a:t>
            </a:r>
            <a:r>
              <a:rPr lang="cs-CZ" dirty="0" smtClean="0"/>
              <a:t>Minaříková, E., &amp; Janík, T. (2012). Profesní vidění učitelů: od hledání pojmu k možnostem jeho uchopení. </a:t>
            </a:r>
            <a:r>
              <a:rPr lang="cs-CZ" i="1" dirty="0" smtClean="0">
                <a:hlinkClick r:id="rId2"/>
              </a:rPr>
              <a:t>Pedagogická orientace</a:t>
            </a:r>
            <a:r>
              <a:rPr lang="cs-CZ" i="1" dirty="0" smtClean="0"/>
              <a:t>, 22</a:t>
            </a:r>
            <a:r>
              <a:rPr lang="cs-CZ" dirty="0" smtClean="0"/>
              <a:t>(2), 181–204.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>
                <a:ea typeface="Calibri"/>
                <a:cs typeface="Times New Roman"/>
              </a:rPr>
              <a:t>Reflexe literatury 7.12.</a:t>
            </a:r>
            <a:endParaRPr lang="cs-CZ" sz="3200" dirty="0"/>
          </a:p>
        </p:txBody>
      </p:sp>
      <p:sp>
        <p:nvSpPr>
          <p:cNvPr id="4" name="Obdélník 3"/>
          <p:cNvSpPr/>
          <p:nvPr/>
        </p:nvSpPr>
        <p:spPr>
          <a:xfrm>
            <a:off x="539552" y="1340768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Text: Mareš, J. (2013). </a:t>
            </a:r>
            <a:r>
              <a:rPr lang="cs-CZ" dirty="0" smtClean="0"/>
              <a:t>Nevhodné chování učitelů k žákům a studentům.</a:t>
            </a:r>
            <a:r>
              <a:rPr lang="cs-CZ" dirty="0" smtClean="0">
                <a:hlinkClick r:id="rId2"/>
              </a:rPr>
              <a:t> </a:t>
            </a:r>
            <a:r>
              <a:rPr lang="cs-CZ" i="1" dirty="0" smtClean="0">
                <a:hlinkClick r:id="rId2"/>
              </a:rPr>
              <a:t>Studia </a:t>
            </a:r>
            <a:r>
              <a:rPr lang="cs-CZ" i="1" dirty="0" err="1" smtClean="0">
                <a:hlinkClick r:id="rId2"/>
              </a:rPr>
              <a:t>paedagogica</a:t>
            </a:r>
            <a:r>
              <a:rPr lang="cs-CZ" i="1" dirty="0" smtClean="0"/>
              <a:t>, 18</a:t>
            </a:r>
            <a:r>
              <a:rPr lang="cs-CZ" dirty="0" smtClean="0"/>
              <a:t>(1), s. 7–36.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>
                <a:ea typeface="Calibri"/>
                <a:cs typeface="Times New Roman"/>
              </a:rPr>
              <a:t>Reflexe literatury 14. 12.</a:t>
            </a:r>
            <a:endParaRPr lang="cs-CZ" sz="3200" dirty="0"/>
          </a:p>
        </p:txBody>
      </p:sp>
      <p:sp>
        <p:nvSpPr>
          <p:cNvPr id="4" name="Obdélník 3"/>
          <p:cNvSpPr/>
          <p:nvPr/>
        </p:nvSpPr>
        <p:spPr>
          <a:xfrm>
            <a:off x="539552" y="1340768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Text: </a:t>
            </a:r>
            <a:r>
              <a:rPr lang="cs-CZ" dirty="0" smtClean="0"/>
              <a:t>Janík, T., </a:t>
            </a:r>
            <a:r>
              <a:rPr lang="cs-CZ" dirty="0" err="1" smtClean="0"/>
              <a:t>Lokajíčková</a:t>
            </a:r>
            <a:r>
              <a:rPr lang="cs-CZ" dirty="0" smtClean="0"/>
              <a:t>, V., &amp; Janko, T. (2012). Komponenty a charakteristiky zakládající kvalitu výuky: přehled výzkumných zjištění. </a:t>
            </a:r>
            <a:r>
              <a:rPr lang="cs-CZ" i="1" dirty="0" smtClean="0">
                <a:hlinkClick r:id="rId2"/>
              </a:rPr>
              <a:t>Orbis scholae</a:t>
            </a:r>
            <a:r>
              <a:rPr lang="cs-CZ" dirty="0" smtClean="0"/>
              <a:t>, </a:t>
            </a:r>
            <a:r>
              <a:rPr lang="cs-CZ" i="1" dirty="0" smtClean="0"/>
              <a:t>6</a:t>
            </a:r>
            <a:r>
              <a:rPr lang="cs-CZ" dirty="0" smtClean="0"/>
              <a:t>(1), 27–55.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err="1" smtClean="0"/>
              <a:t>Summa</a:t>
            </a:r>
            <a:r>
              <a:rPr lang="cs-CZ" sz="3200" dirty="0" smtClean="0"/>
              <a:t> </a:t>
            </a:r>
            <a:r>
              <a:rPr lang="cs-CZ" sz="3200" dirty="0" err="1" smtClean="0"/>
              <a:t>summarum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Účast na seminářích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8 opakování 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10 reflexí literatury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Prezentace seminární práce</a:t>
            </a:r>
          </a:p>
          <a:p>
            <a:pPr marL="514350" indent="-514350">
              <a:buNone/>
            </a:pPr>
            <a:endParaRPr lang="cs-CZ" sz="20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229600" cy="1143000"/>
          </a:xfrm>
        </p:spPr>
        <p:txBody>
          <a:bodyPr>
            <a:noAutofit/>
          </a:bodyPr>
          <a:lstStyle/>
          <a:p>
            <a:r>
              <a:rPr lang="cs-CZ" sz="4000" dirty="0" smtClean="0"/>
              <a:t>Děkuji za pozornost.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Požadavky k ukončení semináře</a:t>
            </a:r>
            <a:br>
              <a:rPr lang="cs-CZ" dirty="0" smtClean="0"/>
            </a:br>
            <a:r>
              <a:rPr lang="cs-CZ" sz="2700" dirty="0" smtClean="0">
                <a:solidFill>
                  <a:srgbClr val="FF0000"/>
                </a:solidFill>
              </a:rPr>
              <a:t>… aneb jde o to přinést do škol jiný pohled na věc…</a:t>
            </a:r>
            <a:endParaRPr lang="cs-CZ" sz="27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Studijní zátěž studenta je soustředěna do období semestrální výuky. Požadavky předmětu jsou plněny průběžně v době výuky stanované rozvrhem.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Prezentace seminární práce (max. 20 min.)</a:t>
            </a:r>
          </a:p>
          <a:p>
            <a:r>
              <a:rPr lang="cs-CZ" sz="2400" dirty="0" smtClean="0"/>
              <a:t>V souladu s čl. 16 SZŘ jsou pro ukončení předmětu předepsány průběžné kontroly, jejichž výsledky jsou započítávány do závěrečného hodnocení</a:t>
            </a:r>
          </a:p>
          <a:p>
            <a:endParaRPr lang="cs-CZ" sz="2400" dirty="0" smtClean="0"/>
          </a:p>
          <a:p>
            <a:r>
              <a:rPr lang="cs-CZ" sz="2400" dirty="0" smtClean="0"/>
              <a:t>1 kredit = 30 hodin (10 hod. přímé výuky)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sz="6000" dirty="0" smtClean="0"/>
              <a:t>Povinná: </a:t>
            </a:r>
          </a:p>
          <a:p>
            <a:pPr>
              <a:buNone/>
            </a:pPr>
            <a:r>
              <a:rPr lang="cs-CZ" sz="6000" dirty="0" smtClean="0"/>
              <a:t>Pasch</a:t>
            </a:r>
            <a:r>
              <a:rPr lang="cs-CZ" sz="6000" dirty="0"/>
              <a:t>, M</a:t>
            </a:r>
            <a:r>
              <a:rPr lang="cs-CZ" sz="6000" dirty="0" smtClean="0"/>
              <a:t>., </a:t>
            </a:r>
            <a:r>
              <a:rPr lang="cs-CZ" sz="6000" dirty="0" err="1" smtClean="0"/>
              <a:t>et</a:t>
            </a:r>
            <a:r>
              <a:rPr lang="cs-CZ" sz="6000" dirty="0" smtClean="0"/>
              <a:t> </a:t>
            </a:r>
            <a:r>
              <a:rPr lang="cs-CZ" sz="6000" dirty="0" err="1" smtClean="0"/>
              <a:t>al</a:t>
            </a:r>
            <a:r>
              <a:rPr lang="cs-CZ" sz="6000" dirty="0" smtClean="0"/>
              <a:t>. (1998</a:t>
            </a:r>
            <a:r>
              <a:rPr lang="cs-CZ" sz="6000" dirty="0"/>
              <a:t>). </a:t>
            </a:r>
            <a:r>
              <a:rPr lang="cs-CZ" sz="6000" i="1" dirty="0"/>
              <a:t>Od vzdělávacího programu k vyučovací hodině.</a:t>
            </a:r>
            <a:r>
              <a:rPr lang="cs-CZ" sz="6000" dirty="0"/>
              <a:t> Praha: Portál</a:t>
            </a:r>
            <a:r>
              <a:rPr lang="cs-CZ" sz="6000" dirty="0" smtClean="0"/>
              <a:t>.</a:t>
            </a:r>
          </a:p>
          <a:p>
            <a:pPr>
              <a:buNone/>
            </a:pPr>
            <a:endParaRPr lang="cs-CZ" sz="5000" dirty="0" smtClean="0"/>
          </a:p>
          <a:p>
            <a:pPr>
              <a:buNone/>
            </a:pPr>
            <a:r>
              <a:rPr lang="cs-CZ" sz="5000" dirty="0" smtClean="0"/>
              <a:t>Skoro povinná:</a:t>
            </a:r>
          </a:p>
          <a:p>
            <a:pPr>
              <a:buNone/>
            </a:pPr>
            <a:r>
              <a:rPr lang="cs-CZ" sz="5000" dirty="0" smtClean="0"/>
              <a:t>Janík, T.,  </a:t>
            </a:r>
            <a:r>
              <a:rPr lang="cs-CZ" sz="5000" dirty="0" err="1" smtClean="0"/>
              <a:t>et</a:t>
            </a:r>
            <a:r>
              <a:rPr lang="cs-CZ" sz="5000" dirty="0" smtClean="0"/>
              <a:t> </a:t>
            </a:r>
            <a:r>
              <a:rPr lang="cs-CZ" sz="5000" dirty="0" err="1" smtClean="0"/>
              <a:t>al</a:t>
            </a:r>
            <a:r>
              <a:rPr lang="cs-CZ" sz="5000" dirty="0" smtClean="0"/>
              <a:t>. (2013). </a:t>
            </a:r>
            <a:r>
              <a:rPr lang="cs-CZ" sz="5000" i="1" dirty="0" smtClean="0"/>
              <a:t>Kvalita (ve) vzdělávání. Obsahově zaměřený přístup ke zkoumání a zlepšování výuky. </a:t>
            </a:r>
            <a:r>
              <a:rPr lang="cs-CZ" sz="5000" dirty="0" smtClean="0"/>
              <a:t>Brno: MU. 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sz="4000" dirty="0" smtClean="0"/>
              <a:t>+ Pedagogické časopisy </a:t>
            </a:r>
          </a:p>
          <a:p>
            <a:r>
              <a:rPr lang="cs-CZ" sz="4000" dirty="0" smtClean="0"/>
              <a:t>Pedagogika, Pedagogická orientace, Orbis scholae, Studia </a:t>
            </a:r>
            <a:r>
              <a:rPr lang="cs-CZ" sz="4000" dirty="0" err="1" smtClean="0"/>
              <a:t>paedagogica</a:t>
            </a:r>
            <a:endParaRPr lang="cs-CZ" sz="40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Doporučená:</a:t>
            </a:r>
          </a:p>
          <a:p>
            <a:r>
              <a:rPr lang="x-none" smtClean="0"/>
              <a:t>Skalková</a:t>
            </a:r>
            <a:r>
              <a:rPr lang="x-none"/>
              <a:t>, J. (2007). </a:t>
            </a:r>
            <a:r>
              <a:rPr lang="x-none" i="1"/>
              <a:t>Obecná didaktika.</a:t>
            </a:r>
            <a:r>
              <a:rPr lang="x-none"/>
              <a:t> Praha: Grada.</a:t>
            </a:r>
            <a:endParaRPr lang="cs-CZ" dirty="0"/>
          </a:p>
          <a:p>
            <a:r>
              <a:rPr lang="cs-CZ" dirty="0" err="1"/>
              <a:t>Petty</a:t>
            </a:r>
            <a:r>
              <a:rPr lang="cs-CZ" dirty="0"/>
              <a:t>, </a:t>
            </a:r>
            <a:r>
              <a:rPr lang="cs-CZ" dirty="0" smtClean="0"/>
              <a:t>G. </a:t>
            </a:r>
            <a:r>
              <a:rPr lang="cs-CZ" dirty="0"/>
              <a:t>(2002). </a:t>
            </a:r>
            <a:r>
              <a:rPr lang="cs-CZ" i="1" dirty="0"/>
              <a:t>Moderní vyučování</a:t>
            </a:r>
            <a:r>
              <a:rPr lang="cs-CZ" dirty="0"/>
              <a:t>. Praha: Portál.</a:t>
            </a:r>
          </a:p>
          <a:p>
            <a:r>
              <a:rPr lang="cs-CZ" dirty="0" err="1"/>
              <a:t>Kalhous</a:t>
            </a:r>
            <a:r>
              <a:rPr lang="cs-CZ" dirty="0"/>
              <a:t>, Z., &amp; </a:t>
            </a:r>
            <a:r>
              <a:rPr lang="cs-CZ" dirty="0" err="1"/>
              <a:t>Obst</a:t>
            </a:r>
            <a:r>
              <a:rPr lang="cs-CZ" dirty="0"/>
              <a:t>, O. (2002). </a:t>
            </a:r>
            <a:r>
              <a:rPr lang="cs-CZ" i="1" dirty="0"/>
              <a:t>Školní didaktika</a:t>
            </a:r>
            <a:r>
              <a:rPr lang="cs-CZ" dirty="0"/>
              <a:t>. Praha: Portál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pPr>
              <a:buNone/>
            </a:pPr>
            <a:r>
              <a:rPr lang="cs-CZ" sz="3000" dirty="0" smtClean="0"/>
              <a:t>Pro fajnšmekry: </a:t>
            </a:r>
          </a:p>
          <a:p>
            <a:pPr>
              <a:buNone/>
            </a:pPr>
            <a:r>
              <a:rPr lang="cs-CZ" sz="3000" dirty="0" err="1" smtClean="0"/>
              <a:t>Petty</a:t>
            </a:r>
            <a:r>
              <a:rPr lang="cs-CZ" sz="3000" dirty="0" smtClean="0"/>
              <a:t>, G. (2009). </a:t>
            </a:r>
            <a:r>
              <a:rPr lang="cs-CZ" sz="3000" i="1" dirty="0" smtClean="0"/>
              <a:t>Evidence-</a:t>
            </a:r>
            <a:r>
              <a:rPr lang="cs-CZ" sz="3000" i="1" dirty="0" err="1" smtClean="0"/>
              <a:t>based</a:t>
            </a:r>
            <a:r>
              <a:rPr lang="cs-CZ" sz="3000" i="1" dirty="0" smtClean="0"/>
              <a:t> </a:t>
            </a:r>
            <a:r>
              <a:rPr lang="cs-CZ" sz="3000" i="1" dirty="0" err="1" smtClean="0"/>
              <a:t>teaching</a:t>
            </a:r>
            <a:r>
              <a:rPr lang="cs-CZ" sz="3000" i="1" dirty="0" smtClean="0"/>
              <a:t>. </a:t>
            </a:r>
            <a:r>
              <a:rPr lang="cs-CZ" sz="3000" dirty="0" err="1" smtClean="0"/>
              <a:t>Cheltenham</a:t>
            </a:r>
            <a:r>
              <a:rPr lang="cs-CZ" sz="3000" dirty="0" smtClean="0"/>
              <a:t>: Nelson </a:t>
            </a:r>
            <a:r>
              <a:rPr lang="cs-CZ" sz="3000" dirty="0" err="1" smtClean="0"/>
              <a:t>Thornes</a:t>
            </a:r>
            <a:r>
              <a:rPr lang="cs-CZ" sz="3000" dirty="0" smtClean="0"/>
              <a:t>.</a:t>
            </a:r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6456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Seminární práce</a:t>
            </a:r>
            <a:br>
              <a:rPr lang="cs-CZ" dirty="0" smtClean="0"/>
            </a:br>
            <a:r>
              <a:rPr lang="cs-CZ" sz="2700" dirty="0" smtClean="0">
                <a:solidFill>
                  <a:srgbClr val="FF0000"/>
                </a:solidFill>
              </a:rPr>
              <a:t>… aneb učitelství se nedělá pouze tak, jak jste doposud zažili…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Didaktická analýza jednoho </a:t>
            </a:r>
            <a:r>
              <a:rPr lang="cs-CZ" sz="2400" dirty="0"/>
              <a:t>tematického celku učiva </a:t>
            </a:r>
            <a:r>
              <a:rPr lang="cs-CZ" sz="2400" dirty="0" smtClean="0"/>
              <a:t>nebo učiva jedné vyučovací hodiny zvolené (= vaší) aprobace</a:t>
            </a:r>
            <a:r>
              <a:rPr lang="cs-CZ" sz="2400" dirty="0"/>
              <a:t>.</a:t>
            </a:r>
          </a:p>
          <a:p>
            <a:r>
              <a:rPr lang="cs-CZ" sz="2400" dirty="0" smtClean="0"/>
              <a:t>Vybrané </a:t>
            </a:r>
            <a:r>
              <a:rPr lang="cs-CZ" sz="2400" dirty="0"/>
              <a:t>části přípravy musí být VĚDECKY = S OPOROU </a:t>
            </a:r>
            <a:r>
              <a:rPr lang="cs-CZ" sz="2400" cap="all" dirty="0"/>
              <a:t>v odborné literatuře</a:t>
            </a:r>
            <a:r>
              <a:rPr lang="cs-CZ" sz="2400" dirty="0"/>
              <a:t> zdůvodněny. </a:t>
            </a:r>
          </a:p>
          <a:p>
            <a:r>
              <a:rPr lang="cs-CZ" sz="2400" dirty="0"/>
              <a:t>Jedná se o to zdůvodnit například, proč byl vybrán určitý obsah, proč byly zvoleny právě navrhované učební činnosti a způsoby hodnocení.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971600" y="1052736"/>
          <a:ext cx="7056782" cy="4713399"/>
        </p:xfrm>
        <a:graphic>
          <a:graphicData uri="http://schemas.openxmlformats.org/drawingml/2006/table">
            <a:tbl>
              <a:tblPr/>
              <a:tblGrid>
                <a:gridCol w="216024"/>
                <a:gridCol w="4032448"/>
                <a:gridCol w="2808310"/>
              </a:tblGrid>
              <a:tr h="159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Calibri"/>
                          <a:ea typeface="Calibri"/>
                          <a:cs typeface="Times New Roman"/>
                        </a:rPr>
                        <a:t>Podkapitola</a:t>
                      </a:r>
                      <a:endParaRPr lang="cs-CZ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Calibri"/>
                          <a:ea typeface="Calibri"/>
                          <a:cs typeface="Times New Roman"/>
                        </a:rPr>
                        <a:t>Příprava</a:t>
                      </a:r>
                      <a:endParaRPr lang="cs-CZ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O jaké téma se jedná a proč je důležité a) pro obor, b)</a:t>
                      </a:r>
                      <a:r>
                        <a:rPr lang="cs-CZ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pro společnost, c) pro žáka</a:t>
                      </a: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/>
                        <a:t>Studium</a:t>
                      </a:r>
                      <a:r>
                        <a:rPr lang="cs-CZ" sz="1200" b="1" baseline="0" dirty="0" smtClean="0"/>
                        <a:t> vědecké literatury</a:t>
                      </a:r>
                      <a:endParaRPr lang="cs-CZ" sz="1200" b="1" dirty="0"/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Jak je téma zastoupeno v RVP ZV?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/>
                        <a:t>Rámcový vzdělávací program pro základní vzdělávání (k dispozici na </a:t>
                      </a:r>
                      <a:r>
                        <a:rPr lang="cs-CZ" sz="1200" dirty="0" smtClean="0">
                          <a:hlinkClick r:id="rId3"/>
                        </a:rPr>
                        <a:t>http://nuv.cz/file/433</a:t>
                      </a:r>
                      <a:r>
                        <a:rPr lang="cs-CZ" sz="1200" dirty="0" smtClean="0"/>
                        <a:t>)</a:t>
                      </a: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Z jakého pojetí</a:t>
                      </a:r>
                      <a:r>
                        <a:rPr lang="cs-CZ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vzdělávání se vychází?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/>
                        <a:t>Pasch a kol. kap. 2</a:t>
                      </a:r>
                      <a:endParaRPr lang="cs-CZ" sz="1200" dirty="0"/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Jaké jsou konkrétní cíle výuky</a:t>
                      </a:r>
                      <a:r>
                        <a:rPr lang="cs-CZ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Pasch a kol. kap. 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/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 smtClean="0">
                          <a:latin typeface="Calibri"/>
                          <a:ea typeface="Calibri"/>
                          <a:cs typeface="Times New Roman"/>
                        </a:rPr>
                        <a:t>Konceptová</a:t>
                      </a: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 analýza (vč. </a:t>
                      </a:r>
                      <a:r>
                        <a:rPr lang="cs-CZ" sz="1200" dirty="0" err="1" smtClean="0">
                          <a:latin typeface="Calibri"/>
                          <a:ea typeface="Calibri"/>
                          <a:cs typeface="Times New Roman"/>
                        </a:rPr>
                        <a:t>konceptového</a:t>
                      </a: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 diagramu)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1" hangingPunct="1">
                        <a:buFont typeface="Arial" charset="0"/>
                        <a:buNone/>
                      </a:pPr>
                      <a:r>
                        <a:rPr lang="cs-CZ" sz="1200" dirty="0" smtClean="0"/>
                        <a:t>Janík, T.,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et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al</a:t>
                      </a:r>
                      <a:r>
                        <a:rPr lang="cs-CZ" sz="1200" dirty="0" smtClean="0"/>
                        <a:t>. (2013). </a:t>
                      </a:r>
                      <a:r>
                        <a:rPr lang="cs-CZ" sz="1200" i="1" dirty="0" smtClean="0"/>
                        <a:t>Kvalita (ve</a:t>
                      </a:r>
                      <a:r>
                        <a:rPr lang="cs-CZ" sz="1200" i="1" baseline="0" dirty="0" smtClean="0"/>
                        <a:t>) vzdělávání. Obsahově zaměřený přístup ke zkoumání a zlepšování výuky. </a:t>
                      </a:r>
                      <a:r>
                        <a:rPr lang="cs-CZ" sz="1200" i="0" baseline="0" dirty="0" smtClean="0"/>
                        <a:t>Brno: MU. </a:t>
                      </a:r>
                    </a:p>
                    <a:p>
                      <a:pPr eaLnBrk="1" hangingPunct="1">
                        <a:buFont typeface="Arial" charset="0"/>
                        <a:buNone/>
                      </a:pPr>
                      <a:r>
                        <a:rPr lang="cs-CZ" sz="1200" i="1" baseline="0" dirty="0" smtClean="0">
                          <a:solidFill>
                            <a:srgbClr val="FF0000"/>
                          </a:solidFill>
                        </a:rPr>
                        <a:t>s. 226-232 + příklady = celá kapitola 9</a:t>
                      </a:r>
                      <a:endParaRPr lang="cs-CZ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4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Jaké výukové</a:t>
                      </a:r>
                      <a:r>
                        <a:rPr lang="cs-CZ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činnosti budou probíhat?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Pasch a kol. kap. 4, 5,</a:t>
                      </a:r>
                      <a:r>
                        <a:rPr lang="cs-CZ" sz="1200" baseline="0" dirty="0" smtClean="0"/>
                        <a:t>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/>
                        <a:t>Studium</a:t>
                      </a:r>
                      <a:r>
                        <a:rPr lang="cs-CZ" sz="1200" b="1" baseline="0" dirty="0" smtClean="0"/>
                        <a:t> vědecké literatury</a:t>
                      </a:r>
                      <a:endParaRPr lang="cs-CZ" sz="1200" b="1" dirty="0" smtClean="0"/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Jaké budou způsoby</a:t>
                      </a:r>
                      <a:r>
                        <a:rPr lang="cs-CZ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hodnocení (zcela konkrétní postupy)?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Pasch a kol. kap. 3</a:t>
                      </a:r>
                      <a:endParaRPr lang="cs-CZ" dirty="0"/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Jaké další</a:t>
                      </a:r>
                      <a:r>
                        <a:rPr lang="cs-CZ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možné alternativy prezentování tématu (alterace) se nabízejí?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/>
                        <a:t>Studium</a:t>
                      </a:r>
                      <a:r>
                        <a:rPr lang="cs-CZ" sz="1200" b="1" baseline="0" dirty="0" smtClean="0"/>
                        <a:t> vědecké literatury</a:t>
                      </a:r>
                    </a:p>
                    <a:p>
                      <a:pPr eaLnBrk="1" hangingPunct="1">
                        <a:buFont typeface="Arial" charset="0"/>
                        <a:buNone/>
                      </a:pPr>
                      <a:r>
                        <a:rPr lang="cs-CZ" sz="1200" dirty="0" smtClean="0"/>
                        <a:t>Janík, T.,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et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al</a:t>
                      </a:r>
                      <a:r>
                        <a:rPr lang="cs-CZ" sz="1200" dirty="0" smtClean="0"/>
                        <a:t>. (2013). </a:t>
                      </a:r>
                      <a:r>
                        <a:rPr lang="cs-CZ" sz="1200" i="1" dirty="0" smtClean="0"/>
                        <a:t>Kvalita (ve</a:t>
                      </a:r>
                      <a:r>
                        <a:rPr lang="cs-CZ" sz="1200" i="1" baseline="0" dirty="0" smtClean="0"/>
                        <a:t>) vzdělávání. Obsahově zaměřený přístup ke zkoumání a zlepšování výuky. </a:t>
                      </a:r>
                      <a:r>
                        <a:rPr lang="cs-CZ" sz="1200" i="0" baseline="0" dirty="0" smtClean="0"/>
                        <a:t>Brno: MU. </a:t>
                      </a:r>
                    </a:p>
                    <a:p>
                      <a:pPr eaLnBrk="1" hangingPunct="1">
                        <a:buFont typeface="Arial" charset="0"/>
                        <a:buNone/>
                      </a:pPr>
                      <a:r>
                        <a:rPr lang="cs-CZ" sz="1200" i="1" baseline="0" dirty="0" smtClean="0">
                          <a:solidFill>
                            <a:srgbClr val="FF0000"/>
                          </a:solidFill>
                        </a:rPr>
                        <a:t>Alterace = celá kapitola 9.</a:t>
                      </a:r>
                      <a:endParaRPr lang="cs-CZ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Literatura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dirty="0"/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115616" y="260648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Struktura seminární práce</a:t>
            </a:r>
            <a:endParaRPr lang="cs-CZ" sz="4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5733256"/>
            <a:ext cx="8345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Citujte a upravujte text, prosím, dle normy APA. </a:t>
            </a:r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ped.muni.cz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pedor</a:t>
            </a:r>
            <a:r>
              <a:rPr lang="cs-CZ" dirty="0" smtClean="0">
                <a:hlinkClick r:id="rId4"/>
              </a:rPr>
              <a:t>/archiv/</a:t>
            </a:r>
            <a:r>
              <a:rPr lang="cs-CZ" dirty="0" err="1" smtClean="0">
                <a:hlinkClick r:id="rId4"/>
              </a:rPr>
              <a:t>PokynyProAutoryDleAPA</a:t>
            </a:r>
            <a:r>
              <a:rPr lang="cs-CZ" dirty="0" smtClean="0">
                <a:hlinkClick r:id="rId4"/>
              </a:rPr>
              <a:t>_130312_</a:t>
            </a:r>
            <a:r>
              <a:rPr lang="cs-CZ" dirty="0" err="1" smtClean="0">
                <a:hlinkClick r:id="rId4"/>
              </a:rPr>
              <a:t>PedOr.pdf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Seminární práce: struktura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978896" cy="48531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2600" b="1" dirty="0" smtClean="0"/>
              <a:t>1) O jaké téma se jedná a proč je důležité a) pro obor, b) pro společnost, </a:t>
            </a:r>
            <a:br>
              <a:rPr lang="cs-CZ" sz="2600" b="1" dirty="0" smtClean="0"/>
            </a:br>
            <a:r>
              <a:rPr lang="cs-CZ" sz="2600" b="1" dirty="0" smtClean="0"/>
              <a:t>c) pro žáka?</a:t>
            </a:r>
          </a:p>
          <a:p>
            <a:pPr>
              <a:buNone/>
            </a:pPr>
            <a:r>
              <a:rPr lang="cs-CZ" sz="1800" dirty="0" smtClean="0"/>
              <a:t>Zdůvodnění s oporou o odbornou literaturu:</a:t>
            </a:r>
          </a:p>
          <a:p>
            <a:pPr>
              <a:buNone/>
            </a:pPr>
            <a:r>
              <a:rPr lang="cs-CZ" sz="2400" b="1" dirty="0" smtClean="0"/>
              <a:t>2) </a:t>
            </a:r>
            <a:r>
              <a:rPr lang="pl-PL" sz="2400" b="1" dirty="0" smtClean="0"/>
              <a:t>Jak je téma zastoupeno v RVP ZV?</a:t>
            </a:r>
            <a:endParaRPr lang="pl-PL" sz="2000" b="1" dirty="0" smtClean="0"/>
          </a:p>
          <a:p>
            <a:pPr>
              <a:buNone/>
            </a:pPr>
            <a:r>
              <a:rPr lang="cs-CZ" sz="2400" b="1" dirty="0" smtClean="0"/>
              <a:t>3) Preferované </a:t>
            </a:r>
            <a:r>
              <a:rPr lang="cs-CZ" sz="2400" b="1" dirty="0"/>
              <a:t>pojetí </a:t>
            </a:r>
            <a:r>
              <a:rPr lang="cs-CZ" sz="2400" b="1" dirty="0" smtClean="0"/>
              <a:t>vzdělávání:</a:t>
            </a:r>
          </a:p>
          <a:p>
            <a:pPr>
              <a:buNone/>
            </a:pPr>
            <a:r>
              <a:rPr lang="cs-CZ" sz="1800" dirty="0" smtClean="0"/>
              <a:t>Zdůvodnění s oporou o odbornou literaturu:</a:t>
            </a:r>
          </a:p>
          <a:p>
            <a:pPr>
              <a:buNone/>
            </a:pPr>
            <a:r>
              <a:rPr lang="cs-CZ" sz="2400" b="1" dirty="0" smtClean="0"/>
              <a:t>4) Konkrétní </a:t>
            </a:r>
            <a:r>
              <a:rPr lang="cs-CZ" sz="2400" b="1" dirty="0"/>
              <a:t>cíl </a:t>
            </a:r>
            <a:r>
              <a:rPr lang="cs-CZ" sz="2400" b="1" dirty="0" smtClean="0"/>
              <a:t>výuky: </a:t>
            </a:r>
          </a:p>
          <a:p>
            <a:pPr>
              <a:buNone/>
            </a:pPr>
            <a:r>
              <a:rPr lang="cs-CZ" sz="1800" dirty="0" smtClean="0"/>
              <a:t>Zdůvodnění s oporou o odbornou literaturu:</a:t>
            </a:r>
          </a:p>
          <a:p>
            <a:pPr>
              <a:buNone/>
            </a:pPr>
            <a:r>
              <a:rPr lang="cs-CZ" sz="2400" b="1" dirty="0" smtClean="0"/>
              <a:t>5) </a:t>
            </a:r>
            <a:r>
              <a:rPr lang="cs-CZ" sz="2400" b="1" dirty="0" err="1" smtClean="0"/>
              <a:t>Konceptová</a:t>
            </a:r>
            <a:r>
              <a:rPr lang="cs-CZ" sz="2400" b="1" dirty="0" smtClean="0"/>
              <a:t> analýza = hlavní obsahové </a:t>
            </a:r>
            <a:br>
              <a:rPr lang="cs-CZ" sz="2400" b="1" dirty="0" smtClean="0"/>
            </a:br>
            <a:r>
              <a:rPr lang="cs-CZ" sz="2400" b="1" dirty="0" smtClean="0"/>
              <a:t>prvky výuky a jejich vztahy</a:t>
            </a:r>
          </a:p>
          <a:p>
            <a:pPr>
              <a:buNone/>
            </a:pPr>
            <a:r>
              <a:rPr lang="cs-CZ" sz="2400" b="1" dirty="0" smtClean="0"/>
              <a:t>6) Navrhované </a:t>
            </a:r>
            <a:r>
              <a:rPr lang="cs-CZ" sz="2400" b="1" dirty="0"/>
              <a:t>učební </a:t>
            </a:r>
            <a:r>
              <a:rPr lang="cs-CZ" sz="2400" b="1" dirty="0" smtClean="0"/>
              <a:t>činnosti:</a:t>
            </a:r>
          </a:p>
          <a:p>
            <a:pPr>
              <a:buNone/>
            </a:pPr>
            <a:r>
              <a:rPr lang="cs-CZ" sz="1800" dirty="0" smtClean="0"/>
              <a:t>Zdůvodnění s oporou o odbornou literaturu:</a:t>
            </a:r>
          </a:p>
          <a:p>
            <a:pPr>
              <a:buNone/>
            </a:pPr>
            <a:r>
              <a:rPr lang="cs-CZ" sz="2400" b="1" dirty="0" smtClean="0"/>
              <a:t>7) Způsoby hodnocení: </a:t>
            </a:r>
          </a:p>
          <a:p>
            <a:pPr>
              <a:buNone/>
            </a:pPr>
            <a:r>
              <a:rPr lang="cs-CZ" sz="1800" dirty="0" smtClean="0"/>
              <a:t>Zdůvodnění s oporou o odbornou literaturu:</a:t>
            </a:r>
          </a:p>
          <a:p>
            <a:pPr>
              <a:buNone/>
            </a:pPr>
            <a:r>
              <a:rPr lang="cs-CZ" sz="2400" b="1" dirty="0" smtClean="0"/>
              <a:t>8) Další </a:t>
            </a:r>
            <a:r>
              <a:rPr lang="cs-CZ" sz="2400" b="1" dirty="0"/>
              <a:t>možné </a:t>
            </a:r>
            <a:r>
              <a:rPr lang="cs-CZ" sz="2400" b="1" dirty="0" smtClean="0"/>
              <a:t>alternativy:</a:t>
            </a:r>
            <a:endParaRPr lang="cs-CZ" sz="2400" b="1" dirty="0"/>
          </a:p>
          <a:p>
            <a:pPr>
              <a:buNone/>
            </a:pPr>
            <a:endParaRPr lang="cs-CZ" dirty="0" smtClean="0"/>
          </a:p>
        </p:txBody>
      </p:sp>
      <p:sp>
        <p:nvSpPr>
          <p:cNvPr id="5" name="Šipka dolů 4"/>
          <p:cNvSpPr/>
          <p:nvPr/>
        </p:nvSpPr>
        <p:spPr>
          <a:xfrm>
            <a:off x="5940152" y="1700808"/>
            <a:ext cx="2520280" cy="44644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6328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Seminární práce: tipy</a:t>
            </a:r>
            <a:br>
              <a:rPr lang="cs-CZ" sz="3600" dirty="0" smtClean="0"/>
            </a:br>
            <a:r>
              <a:rPr lang="cs-CZ" sz="2400" dirty="0" smtClean="0">
                <a:solidFill>
                  <a:srgbClr val="FF0000"/>
                </a:solidFill>
              </a:rPr>
              <a:t>… aneb nebýt zatížen pevnými informacemi, jak co dělat…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Kde budu shánět relevantní odbornou literaturu?</a:t>
            </a:r>
          </a:p>
          <a:p>
            <a:pPr marL="457200" indent="-457200">
              <a:buAutoNum type="arabicParenR"/>
            </a:pPr>
            <a:r>
              <a:rPr lang="cs-CZ" sz="2400" dirty="0" smtClean="0"/>
              <a:t>Produkce ČR a SR: </a:t>
            </a:r>
            <a:r>
              <a:rPr lang="cs-CZ" sz="2400" dirty="0" smtClean="0">
                <a:hlinkClick r:id="rId2"/>
              </a:rPr>
              <a:t>http://npmk.cz/</a:t>
            </a:r>
            <a:endParaRPr lang="cs-CZ" sz="2400" dirty="0" smtClean="0"/>
          </a:p>
          <a:p>
            <a:pPr marL="457200" indent="-457200">
              <a:buAutoNum type="arabicParenR"/>
            </a:pPr>
            <a:r>
              <a:rPr lang="cs-CZ" sz="2400" dirty="0" smtClean="0"/>
              <a:t>Zahraniční produkce: </a:t>
            </a:r>
            <a:r>
              <a:rPr lang="cs-CZ" sz="2400" dirty="0" smtClean="0">
                <a:hlinkClick r:id="rId3"/>
              </a:rPr>
              <a:t>http://ezdroje.muni.cz/</a:t>
            </a:r>
            <a:endParaRPr lang="cs-CZ" sz="24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400" dirty="0" smtClean="0"/>
              <a:t>Veškeré myšlenky je třeba citovat, a to tak, aby byly jednoduše dohledatelné (vč. čísel stran).</a:t>
            </a:r>
          </a:p>
          <a:p>
            <a:pPr>
              <a:buNone/>
            </a:pPr>
            <a:r>
              <a:rPr lang="cs-CZ" sz="1800" i="1" dirty="0" smtClean="0"/>
              <a:t>Příklad</a:t>
            </a:r>
          </a:p>
          <a:p>
            <a:pPr>
              <a:buNone/>
            </a:pPr>
            <a:r>
              <a:rPr lang="cs-CZ" sz="1800" dirty="0" smtClean="0"/>
              <a:t>… jak uvádí Žák (2008, s. 68 ), učitelé málo probouzí u žáků zájem o fyziku jako obor.</a:t>
            </a:r>
          </a:p>
          <a:p>
            <a:pPr>
              <a:buNone/>
            </a:pPr>
            <a:r>
              <a:rPr lang="cs-CZ" sz="1800" dirty="0" smtClean="0"/>
              <a:t>Žák (2008, s. 68) na základě výzkumu výuky 10 učitelů uvádí: „… ve více než polovině vyučovacích hodin učitel neprobouzel zájem studentů o fyziku jako obor lidského zkoumání.“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cs typeface="Times New Roman"/>
              </a:rPr>
              <a:t>E-zdroje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195736" y="5661248"/>
            <a:ext cx="45586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/>
              <a:t>Portál elektronických informačních zdrojů MU</a:t>
            </a:r>
          </a:p>
          <a:p>
            <a:pPr algn="ctr"/>
            <a:r>
              <a:rPr lang="cs-CZ" b="1" dirty="0" smtClean="0">
                <a:hlinkClick r:id="rId2"/>
              </a:rPr>
              <a:t>http://ezdroje.muni.cz/</a:t>
            </a:r>
            <a:endParaRPr lang="cs-CZ" b="1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700808"/>
            <a:ext cx="6151562" cy="3844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1601</Words>
  <Application>Microsoft Office PowerPoint</Application>
  <PresentationFormat>Předvádění na obrazovce (4:3)</PresentationFormat>
  <Paragraphs>199</Paragraphs>
  <Slides>24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Seminář k obecné didaktice Petr Knecht </vt:lpstr>
      <vt:lpstr>Harmonogram</vt:lpstr>
      <vt:lpstr>Požadavky k ukončení semináře … aneb jde o to přinést do škol jiný pohled na věc…</vt:lpstr>
      <vt:lpstr>Literatura</vt:lpstr>
      <vt:lpstr>Seminární práce … aneb učitelství se nedělá pouze tak, jak jste doposud zažili… </vt:lpstr>
      <vt:lpstr>Snímek 6</vt:lpstr>
      <vt:lpstr>Seminární práce: struktura</vt:lpstr>
      <vt:lpstr>Seminární práce: tipy … aneb nebýt zatížen pevnými informacemi, jak co dělat…</vt:lpstr>
      <vt:lpstr>E-zdroje</vt:lpstr>
      <vt:lpstr>Kde získat důkazy, že  metody skutečně fungují?</vt:lpstr>
      <vt:lpstr>Inspirace pro tvorbu seminární práce</vt:lpstr>
      <vt:lpstr>Opakování a reflexe studia odborné literatury … aneb v každém oboru se musíte vyvíjet – něco vyházet a něco zase vnímat nově…</vt:lpstr>
      <vt:lpstr>Opakování 12. 10. (Pasch a kol., kap. 2)</vt:lpstr>
      <vt:lpstr>Opakování 19. 10. (Pasch a kol., kap. 3)</vt:lpstr>
      <vt:lpstr>Opakování 26. 10. (studium RVP ZV)</vt:lpstr>
      <vt:lpstr>Opakování 2. 11. (Pasch a kol., kap. 4.1, 4.2)</vt:lpstr>
      <vt:lpstr>Opakování 9. 11. (Pasch a kol., kap. 5)</vt:lpstr>
      <vt:lpstr>Opakování 16. 11. (Pasch a kol., kap. 6)</vt:lpstr>
      <vt:lpstr>Opakování 23. 11. (Pasch a kol., kap. 8 a 9)</vt:lpstr>
      <vt:lpstr>Opakování 30. 11. (Pasch a kol., kap. 10)</vt:lpstr>
      <vt:lpstr>Reflexe literatury 7.12.</vt:lpstr>
      <vt:lpstr>Reflexe literatury 14. 12.</vt:lpstr>
      <vt:lpstr>Summa summarum</vt:lpstr>
      <vt:lpstr>Děkuji za pozornost.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Obecná didaktika</dc:title>
  <dc:creator>knecht</dc:creator>
  <cp:lastModifiedBy>lektor</cp:lastModifiedBy>
  <cp:revision>79</cp:revision>
  <dcterms:created xsi:type="dcterms:W3CDTF">2012-09-17T09:58:27Z</dcterms:created>
  <dcterms:modified xsi:type="dcterms:W3CDTF">2015-09-21T13:35:22Z</dcterms:modified>
</cp:coreProperties>
</file>