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7" r:id="rId7"/>
    <p:sldId id="262" r:id="rId8"/>
    <p:sldId id="263" r:id="rId9"/>
    <p:sldId id="268" r:id="rId10"/>
    <p:sldId id="260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36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35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55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4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1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06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5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6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95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4D5AB-AE8E-4DBC-BB5C-930CF673BA0E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73674-0C7D-433D-9F08-93F0F21FA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3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Obecná 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Ostatní taxonomie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9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88729"/>
              </p:ext>
            </p:extLst>
          </p:nvPr>
        </p:nvGraphicFramePr>
        <p:xfrm>
          <a:off x="283335" y="309095"/>
          <a:ext cx="11681138" cy="6440240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6330827"/>
                <a:gridCol w="5350311"/>
              </a:tblGrid>
              <a:tr h="121892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4400" dirty="0" err="1">
                          <a:ln>
                            <a:noFill/>
                          </a:ln>
                          <a:effectLst/>
                        </a:rPr>
                        <a:t>D.B.Kratwohl</a:t>
                      </a:r>
                      <a:r>
                        <a:rPr lang="cs-CZ" sz="4400" dirty="0">
                          <a:ln>
                            <a:noFill/>
                          </a:ln>
                          <a:effectLst/>
                        </a:rPr>
                        <a:t> a kol. – taxonomie afektivních cílů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1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ln>
                            <a:noFill/>
                          </a:ln>
                          <a:effectLst/>
                        </a:rPr>
                        <a:t>1. přijímání (vnímavost)</a:t>
                      </a:r>
                      <a:endParaRPr lang="cs-CZ" sz="440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Ochota žáka přijímat a vnímat podněty. Žák sleduje výklad, naslouchá učiteli a spolužákům či věnuje pozornost 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1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ln>
                            <a:noFill/>
                          </a:ln>
                          <a:effectLst/>
                        </a:rPr>
                        <a:t>2. reagování</a:t>
                      </a:r>
                      <a:endParaRPr lang="cs-CZ" sz="440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Žák projevuje větší zainteresovanost. Od vnímání přechází k aktivní činnosti a zapojení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Reakce přináší pocit uspokojení - dobrovolné rozhodnutí.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1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dirty="0">
                          <a:ln>
                            <a:noFill/>
                          </a:ln>
                          <a:effectLst/>
                        </a:rPr>
                        <a:t>3. oceňování  </a:t>
                      </a:r>
                      <a:r>
                        <a:rPr lang="cs-CZ" sz="3200" dirty="0" smtClean="0">
                          <a:ln>
                            <a:noFill/>
                          </a:ln>
                          <a:effectLst/>
                        </a:rPr>
                        <a:t>hodnoty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Žák oceňuje jevy, chování a další procesy. Rozdělení: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žádoucí, užitečné a nežádoucí. Podle rozdělení je pak motivován. Užitečný: cítí jistý závazek, který dále ovlivňuje jeho chování. 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1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n>
                            <a:noFill/>
                          </a:ln>
                          <a:effectLst/>
                        </a:rPr>
                        <a:t>4. integrování hodnoty (organizace)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Více hodnot: konflikt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mez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nimi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řeší žák integrováním a strukturováním hodnot, čímž vytváří jakýsi žebříček hodnot.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1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ln>
                            <a:noFill/>
                          </a:ln>
                          <a:effectLst/>
                        </a:rPr>
                        <a:t>5. integrace hodnot v charakteru</a:t>
                      </a:r>
                      <a:endParaRPr lang="cs-CZ" sz="440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Hodnoty získávají pevné místo v hodnotové hierarchii jedince.</a:t>
                      </a:r>
                      <a:endParaRPr lang="cs-CZ" sz="4400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7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</a:t>
            </a:r>
            <a:r>
              <a:rPr lang="cs-CZ" dirty="0" smtClean="0">
                <a:sym typeface="Symbol" panose="05050102010706020507" pitchFamily="18" charset="2"/>
              </a:rPr>
              <a:t></a:t>
            </a:r>
            <a:r>
              <a:rPr lang="cs-CZ" dirty="0" smtClean="0"/>
              <a:t> návyky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Jsme tím, co opakovaně děláme. Dokonalost není čin, ale </a:t>
            </a:r>
            <a:r>
              <a:rPr lang="cs-CZ" b="1" dirty="0"/>
              <a:t>zvyk</a:t>
            </a:r>
            <a:r>
              <a:rPr lang="cs-CZ" dirty="0"/>
              <a:t>. </a:t>
            </a:r>
            <a:r>
              <a:rPr lang="cs-CZ" b="1" dirty="0"/>
              <a:t>Aristoteles</a:t>
            </a:r>
            <a:r>
              <a:rPr lang="cs-CZ" dirty="0" smtClean="0"/>
              <a:t>.</a:t>
            </a:r>
          </a:p>
          <a:p>
            <a:r>
              <a:rPr lang="cs-CZ" dirty="0"/>
              <a:t>Zvyk je tendence vykonávat za určitých okolností určitou </a:t>
            </a:r>
            <a:r>
              <a:rPr lang="cs-CZ" dirty="0" smtClean="0"/>
              <a:t>činnost</a:t>
            </a:r>
          </a:p>
        </p:txBody>
      </p:sp>
    </p:spTree>
    <p:extLst>
      <p:ext uri="{BB962C8B-B14F-4D97-AF65-F5344CB8AC3E}">
        <p14:creationId xmlns:p14="http://schemas.microsoft.com/office/powerpoint/2010/main" val="3657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090" y="1057275"/>
            <a:ext cx="10855817" cy="1325563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Při stanovování cílů jde  učiteli hlavně o to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CO </a:t>
            </a:r>
            <a:r>
              <a:rPr lang="cs-CZ" b="1" dirty="0"/>
              <a:t>KONKRÉTNĚ SI Z JEJICH HODINY ODNESOU ŽÁCI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3828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Funkce </a:t>
            </a:r>
            <a:r>
              <a:rPr lang="cs-CZ" b="1" dirty="0"/>
              <a:t>cílů</a:t>
            </a:r>
            <a:endParaRPr lang="cs-CZ" dirty="0"/>
          </a:p>
          <a:p>
            <a:pPr lvl="0"/>
            <a:r>
              <a:rPr lang="cs-CZ" dirty="0"/>
              <a:t>orientační </a:t>
            </a:r>
            <a:endParaRPr lang="cs-CZ" dirty="0" smtClean="0"/>
          </a:p>
          <a:p>
            <a:pPr lvl="0"/>
            <a:r>
              <a:rPr lang="cs-CZ" dirty="0" smtClean="0"/>
              <a:t>motivační </a:t>
            </a:r>
          </a:p>
          <a:p>
            <a:pPr lvl="0"/>
            <a:r>
              <a:rPr lang="cs-CZ" dirty="0" smtClean="0"/>
              <a:t>realizační </a:t>
            </a:r>
          </a:p>
          <a:p>
            <a:pPr lvl="0"/>
            <a:r>
              <a:rPr lang="cs-CZ" dirty="0" smtClean="0"/>
              <a:t>regulační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578" y="170032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u="sng" dirty="0"/>
              <a:t>konzistentní</a:t>
            </a:r>
            <a:r>
              <a:rPr lang="cs-CZ" dirty="0"/>
              <a:t> – tzn. nižší </a:t>
            </a:r>
            <a:r>
              <a:rPr lang="cs-CZ" dirty="0" smtClean="0"/>
              <a:t>(bližší</a:t>
            </a:r>
            <a:r>
              <a:rPr lang="cs-CZ" dirty="0"/>
              <a:t>, konkrétnější) cíle musí směřovat k dosažení cílů vyšších  ( vzdálenějších, obecnějších) a současně jsou nižší c. z vyšších c. odvozeny. Měly by být: </a:t>
            </a:r>
            <a:r>
              <a:rPr lang="cs-CZ" b="1" dirty="0"/>
              <a:t>prostupné a kumulativní</a:t>
            </a:r>
            <a:r>
              <a:rPr lang="cs-CZ" dirty="0"/>
              <a:t>. ( např. hlavním cílem matematiky je rozvoj logického myšlení a schopnosti řešit problémy → nemohou být cíle témat. celků, témat a hodiny zaměřeny jen na pamětní osvojování definic a vzorců</a:t>
            </a:r>
            <a:r>
              <a:rPr lang="cs-CZ" dirty="0" smtClean="0"/>
              <a:t>, ale </a:t>
            </a:r>
            <a:r>
              <a:rPr lang="cs-CZ" dirty="0"/>
              <a:t>na rozvíjení schopnosti analýzy, syntézy, aplikace , dovednosti formulovat a řešit problémy)</a:t>
            </a:r>
          </a:p>
          <a:p>
            <a:pPr lvl="0"/>
            <a:r>
              <a:rPr lang="cs-CZ" b="1" u="sng" dirty="0"/>
              <a:t>jednoznačné</a:t>
            </a:r>
            <a:r>
              <a:rPr lang="cs-CZ" dirty="0"/>
              <a:t> -  tzn. jejich formulace by neměla připouštět různý výklad</a:t>
            </a:r>
          </a:p>
          <a:p>
            <a:pPr lvl="0"/>
            <a:r>
              <a:rPr lang="cs-CZ" b="1" u="sng" dirty="0"/>
              <a:t>přiměřené</a:t>
            </a:r>
            <a:r>
              <a:rPr lang="cs-CZ" dirty="0"/>
              <a:t> -  tj. odpovídat reálným možnostem jednotlivých žáků i celé třídy</a:t>
            </a:r>
            <a:r>
              <a:rPr lang="cs-CZ" dirty="0" smtClean="0"/>
              <a:t>, ale </a:t>
            </a:r>
            <a:r>
              <a:rPr lang="cs-CZ" dirty="0"/>
              <a:t>i učiteli a vnějším podmínkám</a:t>
            </a:r>
          </a:p>
          <a:p>
            <a:r>
              <a:rPr lang="cs-CZ" b="1" u="sng" dirty="0"/>
              <a:t>kontrolovatelné</a:t>
            </a:r>
            <a:r>
              <a:rPr lang="cs-CZ" dirty="0"/>
              <a:t> – tj. formulovat je </a:t>
            </a:r>
            <a:r>
              <a:rPr lang="cs-CZ" dirty="0" err="1"/>
              <a:t>tak,aby</a:t>
            </a:r>
            <a:r>
              <a:rPr lang="cs-CZ" dirty="0"/>
              <a:t> bylo možno ověřit zda jich bylo dosaženo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57238" y="528638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Opáčko… Přesné </a:t>
            </a:r>
            <a:r>
              <a:rPr lang="cs-CZ" sz="4800" dirty="0" smtClean="0"/>
              <a:t>cíle?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1774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– chyby při vymezování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ztotožnění </a:t>
            </a:r>
            <a:r>
              <a:rPr lang="cs-CZ" dirty="0"/>
              <a:t>cíle s tématem hodiny (např. české národní obrození, tok řeky Vltavy)</a:t>
            </a:r>
          </a:p>
          <a:p>
            <a:pPr lvl="0"/>
            <a:r>
              <a:rPr lang="cs-CZ" dirty="0"/>
              <a:t>záměna cíle s popisem činnosti učitele (vysvětlit pojem eroze, předvést činnost parního stroje)</a:t>
            </a:r>
          </a:p>
          <a:p>
            <a:pPr lvl="0"/>
            <a:r>
              <a:rPr lang="cs-CZ" dirty="0"/>
              <a:t>příliš obecné vymezení, není stanovena kvalita nebo jiná kritéria žákova výkonu (poznat ptáky, kteří u nás přezimují, vyvození rovnice hyperboly)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09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edukačních cílů – taxonomie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Kognitivní </a:t>
            </a:r>
            <a:r>
              <a:rPr lang="cs-CZ" dirty="0"/>
              <a:t>(vzdělávací) </a:t>
            </a:r>
          </a:p>
          <a:p>
            <a:pPr lvl="0"/>
            <a:r>
              <a:rPr lang="cs-CZ" dirty="0"/>
              <a:t>Afektivní (postojové)</a:t>
            </a:r>
          </a:p>
          <a:p>
            <a:pPr lvl="0"/>
            <a:r>
              <a:rPr lang="cs-CZ" dirty="0"/>
              <a:t>Psychomotorické (výcvikové)</a:t>
            </a:r>
          </a:p>
          <a:p>
            <a:pPr lvl="0"/>
            <a:r>
              <a:rPr lang="cs-CZ" dirty="0"/>
              <a:t>Sociální  (komunikační)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70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Psychomotorické cíle – dovednosti a jejich taxonomie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je učíme? Od nuly k úplnému zvládnutí?</a:t>
            </a:r>
          </a:p>
          <a:p>
            <a:r>
              <a:rPr lang="cs-CZ" dirty="0" smtClean="0"/>
              <a:t>Jaké jsou tam fáze?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2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48722"/>
              </p:ext>
            </p:extLst>
          </p:nvPr>
        </p:nvGraphicFramePr>
        <p:xfrm>
          <a:off x="114301" y="185739"/>
          <a:ext cx="11872913" cy="6529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4937"/>
                <a:gridCol w="6657976"/>
              </a:tblGrid>
              <a:tr h="126375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4000" dirty="0">
                          <a:effectLst/>
                        </a:rPr>
                        <a:t>H. </a:t>
                      </a:r>
                      <a:r>
                        <a:rPr lang="cs-CZ" sz="4000" dirty="0" err="1">
                          <a:effectLst/>
                        </a:rPr>
                        <a:t>Daeve</a:t>
                      </a:r>
                      <a:r>
                        <a:rPr lang="cs-CZ" sz="4000" dirty="0">
                          <a:effectLst/>
                        </a:rPr>
                        <a:t> (1968)  - taxonomie psychomotorických cílů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5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1. imitace (nápodoba)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impulzivní nápodoba, vědomé opakování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5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2. manipulace (praktická cvičení)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manipulace podle instrukce, výběru, za účelem zpevňování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5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3. zpřesňování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reprodukce a kontrola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5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4. koordinace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sekvence a harmonie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5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5. automatizace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částečné zautomatizování, úplné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6953"/>
              </p:ext>
            </p:extLst>
          </p:nvPr>
        </p:nvGraphicFramePr>
        <p:xfrm>
          <a:off x="-1" y="114305"/>
          <a:ext cx="12087228" cy="810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0426"/>
                <a:gridCol w="8686802"/>
              </a:tblGrid>
              <a:tr h="42049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</a:rPr>
                        <a:t>Royl</a:t>
                      </a:r>
                      <a:r>
                        <a:rPr lang="cs-CZ" sz="3200" dirty="0">
                          <a:effectLst/>
                        </a:rPr>
                        <a:t> (</a:t>
                      </a:r>
                      <a:r>
                        <a:rPr lang="cs-CZ" sz="3200" dirty="0" smtClean="0">
                          <a:effectLst/>
                        </a:rPr>
                        <a:t>1978</a:t>
                      </a:r>
                      <a:r>
                        <a:rPr lang="cs-CZ" sz="3200" dirty="0">
                          <a:effectLst/>
                        </a:rPr>
                        <a:t>) – taxonomie sociálně-komunikativních cílů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292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 vyhledat si kontakt/napojení na určitou skupinu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jít ke skupině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rozvoj zájmu o účast na činnostech skupiny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akceptovat možnosti jednání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zpracovávat reakce členů skupiny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akceptovat návrhy na spolupráci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přiklonit se ke členovi skupiny, který navazuje pozitivní kontakt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mít radost z nabídek ke spolupráci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ověřovat slučitelnost nabídek se skupinovými normami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ve dvou provést nějakou skupinově konformní aktivitu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činit návrhy na spolupráci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vyhledávat vícero členů skupiny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vykazovat pozitivně hodnotící pocity ve vztahu ke spolupráci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navrhovat společnou činnost/jednání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společné uskutečnění plánu/činnosti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rozšiřování spolupráce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shromažďovat se po vícero členech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sdělit své stanovisko - zájmy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analyzovat bariéry spolupráce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solidarizovat s ostatními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05856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5. učit se různé sociální role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napodobovat způsoby chování (v jejich jevové/výrazové podobě) specifické pro určitou roli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rozvíjet cit pro pozitivní hodnoty jiné sociální role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vymezit jedno chování vůči jinému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4. aplikovat diferencovaný akcept chování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6. snažit se o sociálně-kulturní inovace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 sbírat informace o vůdčích idejích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považovat sociální změnu za cennou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3. sjednocovat nové vůdčí myšlenky s principy sociálního pokroku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29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4. pomáhat při uskutečňování inovativních projektů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5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je učíme? Od nuly k úplnému zvládnutí?</a:t>
            </a:r>
          </a:p>
          <a:p>
            <a:r>
              <a:rPr lang="cs-CZ" dirty="0"/>
              <a:t>Jaké jsou tam fáze?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Afektivní cíle – postoje a jejich taxonomie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4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537</Words>
  <Application>Microsoft Office PowerPoint</Application>
  <PresentationFormat>Širokoúhlá obrazovka</PresentationFormat>
  <Paragraphs>85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Motiv Office</vt:lpstr>
      <vt:lpstr>Obecná didaktika</vt:lpstr>
      <vt:lpstr>Při stanovování cílů jde  učiteli hlavně o to,  CO KONKRÉTNĚ SI Z JEJICH HODINY ODNESOU ŽÁCI </vt:lpstr>
      <vt:lpstr>Prezentace aplikace PowerPoint</vt:lpstr>
      <vt:lpstr>Opáčko – chyby při vymezování</vt:lpstr>
      <vt:lpstr>Typy edukačních cílů – taxonomie cílů</vt:lpstr>
      <vt:lpstr>Psychomotorické cíle – dovednosti a jejich taxonomie</vt:lpstr>
      <vt:lpstr>Prezentace aplikace PowerPoint</vt:lpstr>
      <vt:lpstr>Prezentace aplikace PowerPoint</vt:lpstr>
      <vt:lpstr>Afektivní cíle – postoje a jejich taxonomie</vt:lpstr>
      <vt:lpstr>Prezentace aplikace PowerPoint</vt:lpstr>
      <vt:lpstr>Postoje  návyky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didaktika</dc:title>
  <dc:creator>Nehyba</dc:creator>
  <cp:lastModifiedBy>Nehyba</cp:lastModifiedBy>
  <cp:revision>12</cp:revision>
  <dcterms:created xsi:type="dcterms:W3CDTF">2015-10-13T07:26:13Z</dcterms:created>
  <dcterms:modified xsi:type="dcterms:W3CDTF">2015-10-14T17:01:40Z</dcterms:modified>
</cp:coreProperties>
</file>