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3" r:id="rId4"/>
    <p:sldId id="264" r:id="rId5"/>
    <p:sldId id="265" r:id="rId6"/>
    <p:sldId id="260" r:id="rId7"/>
    <p:sldId id="259" r:id="rId8"/>
    <p:sldId id="26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EBF0"/>
    <a:srgbClr val="D4F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94670" autoAdjust="0"/>
  </p:normalViewPr>
  <p:slideViewPr>
    <p:cSldViewPr>
      <p:cViewPr varScale="1">
        <p:scale>
          <a:sx n="107" d="100"/>
          <a:sy n="107" d="100"/>
        </p:scale>
        <p:origin x="-9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295F4-BF4F-4065-BA32-5DD6090BB90F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6A0D2-D063-406E-8E4A-D2D567F22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984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6A0D2-D063-406E-8E4A-D2D567F22D7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2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29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36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36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27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75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78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4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54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06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8CB-5F82-4B47-9E7E-56D640174C01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01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9B8CB-5F82-4B47-9E7E-56D640174C01}" type="datetimeFigureOut">
              <a:rPr lang="cs-CZ" smtClean="0"/>
              <a:t>12.10.2015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ED7F1-F3FA-463B-8E1E-052539E39D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99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872208"/>
          </a:xfrm>
          <a:solidFill>
            <a:srgbClr val="1CEBF0"/>
          </a:solidFill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CÍLE VZDĚLÁNÍ</a:t>
            </a:r>
            <a:br>
              <a:rPr lang="cs-CZ" sz="24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1800" i="1" dirty="0"/>
              <a:t>K</a:t>
            </a:r>
            <a:r>
              <a:rPr lang="cs-CZ" sz="1800" i="1" dirty="0" smtClean="0"/>
              <a:t>oho považujeme za vzdělaného člověka?</a:t>
            </a:r>
            <a:br>
              <a:rPr lang="cs-CZ" sz="1800" i="1" dirty="0" smtClean="0"/>
            </a:br>
            <a:r>
              <a:rPr lang="cs-CZ" sz="1800" i="1" dirty="0" smtClean="0"/>
              <a:t>Vzdělání pomáhá porozumět kulturní tradici a otevírá budoucnost.</a:t>
            </a:r>
            <a:br>
              <a:rPr lang="cs-CZ" sz="1800" i="1" dirty="0" smtClean="0"/>
            </a:br>
            <a:r>
              <a:rPr lang="cs-CZ" sz="1800" i="1" dirty="0" smtClean="0"/>
              <a:t>Lze dosáhnout úplného vzdělání?  - </a:t>
            </a:r>
            <a:r>
              <a:rPr lang="cs-CZ" sz="1800" i="1" dirty="0"/>
              <a:t>D</a:t>
            </a:r>
            <a:r>
              <a:rPr lang="cs-CZ" sz="1800" i="1" dirty="0" smtClean="0"/>
              <a:t>ynamický proces.</a:t>
            </a:r>
            <a:endParaRPr lang="cs-CZ" sz="1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2913187"/>
          </a:xfrm>
        </p:spPr>
        <p:txBody>
          <a:bodyPr>
            <a:normAutofit fontScale="92500" lnSpcReduction="20000"/>
          </a:bodyPr>
          <a:lstStyle/>
          <a:p>
            <a:r>
              <a:rPr lang="cs-CZ" sz="2200" b="1" dirty="0" smtClean="0"/>
              <a:t>Směřují k celistvé osobnosti člověka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Zaměřují se na rozvoj vědomosti, dovedností, postojů, hodnot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Zahrnují dovednosti dalšího sebevzdělávání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Směřují ke kritickému posuzování jevů, informací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Obsahují rozvoj estetických a morálních hodnot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50462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1979613" y="404813"/>
            <a:ext cx="5976937" cy="5832475"/>
          </a:xfrm>
          <a:prstGeom prst="ellipse">
            <a:avLst/>
          </a:prstGeom>
          <a:solidFill>
            <a:srgbClr val="F149AD"/>
          </a:solidFill>
          <a:ln w="9525">
            <a:solidFill>
              <a:srgbClr val="F149A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2700338" y="1125538"/>
            <a:ext cx="4464050" cy="4319587"/>
          </a:xfrm>
          <a:prstGeom prst="ellipse">
            <a:avLst/>
          </a:prstGeom>
          <a:solidFill>
            <a:srgbClr val="28B64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3348038" y="1844675"/>
            <a:ext cx="3095625" cy="2952750"/>
          </a:xfrm>
          <a:prstGeom prst="ellipse">
            <a:avLst/>
          </a:prstGeom>
          <a:solidFill>
            <a:srgbClr val="787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3924300" y="2492375"/>
            <a:ext cx="1943100" cy="1873250"/>
          </a:xfrm>
          <a:prstGeom prst="ellipse">
            <a:avLst/>
          </a:prstGeom>
          <a:solidFill>
            <a:srgbClr val="DCFBA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4427538" y="2997200"/>
            <a:ext cx="914400" cy="914400"/>
          </a:xfrm>
          <a:prstGeom prst="ellipse">
            <a:avLst/>
          </a:prstGeom>
          <a:solidFill>
            <a:srgbClr val="F7AFD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2000" b="1" dirty="0"/>
              <a:t>  </a:t>
            </a:r>
            <a:r>
              <a:rPr lang="cs-CZ" sz="2000" b="1" dirty="0" smtClean="0"/>
              <a:t>S </a:t>
            </a:r>
            <a:endParaRPr lang="cs-CZ" sz="2000" b="1" dirty="0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5940425" y="32845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dirty="0"/>
              <a:t> </a:t>
            </a:r>
            <a:r>
              <a:rPr lang="cs-CZ" b="1" dirty="0"/>
              <a:t>A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487988" y="3284538"/>
            <a:ext cx="2361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sz="2000" b="1" dirty="0"/>
              <a:t>M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6659563" y="3284538"/>
            <a:ext cx="2371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 smtClean="0"/>
              <a:t>R</a:t>
            </a:r>
            <a:endParaRPr lang="cs-CZ" sz="2000" b="1" dirty="0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7451724" y="3213100"/>
            <a:ext cx="288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T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23850" y="765175"/>
            <a:ext cx="2303463" cy="229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/>
              <a:t>CÍL</a:t>
            </a:r>
          </a:p>
          <a:p>
            <a:pPr>
              <a:spcBef>
                <a:spcPct val="50000"/>
              </a:spcBef>
            </a:pPr>
            <a:r>
              <a:rPr lang="cs-CZ" sz="1600"/>
              <a:t>SMYSLUPLNÝ</a:t>
            </a:r>
          </a:p>
          <a:p>
            <a:pPr>
              <a:spcBef>
                <a:spcPct val="50000"/>
              </a:spcBef>
            </a:pPr>
            <a:r>
              <a:rPr lang="cs-CZ" sz="1600"/>
              <a:t>MĚŘITELNÝ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AKCEPTOVATELNÝ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REALIZOVATELNÝ</a:t>
            </a:r>
          </a:p>
          <a:p>
            <a:pPr>
              <a:spcBef>
                <a:spcPct val="50000"/>
              </a:spcBef>
            </a:pPr>
            <a:r>
              <a:rPr lang="cs-CZ" sz="1600"/>
              <a:t>TERMÍNOVANÝ</a:t>
            </a:r>
          </a:p>
        </p:txBody>
      </p:sp>
    </p:spTree>
    <p:extLst>
      <p:ext uri="{BB962C8B-B14F-4D97-AF65-F5344CB8AC3E}">
        <p14:creationId xmlns:p14="http://schemas.microsoft.com/office/powerpoint/2010/main" val="304611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Diagram 3"/>
          <p:cNvGrpSpPr>
            <a:grpSpLocks/>
          </p:cNvGrpSpPr>
          <p:nvPr/>
        </p:nvGrpSpPr>
        <p:grpSpPr bwMode="auto">
          <a:xfrm>
            <a:off x="2182072" y="350807"/>
            <a:ext cx="6048375" cy="5686341"/>
            <a:chOff x="1429" y="703"/>
            <a:chExt cx="2858" cy="2858"/>
          </a:xfrm>
        </p:grpSpPr>
        <p:sp>
          <p:nvSpPr>
            <p:cNvPr id="20" name="_s6148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_s6149"/>
            <p:cNvSpPr>
              <a:spLocks/>
            </p:cNvSpPr>
            <p:nvPr/>
          </p:nvSpPr>
          <p:spPr bwMode="auto">
            <a:xfrm>
              <a:off x="3809" y="1587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528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22" name="_s6150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_s6151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343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</a:t>
              </a: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24" name="_s6152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_s6153"/>
            <p:cNvSpPr>
              <a:spLocks/>
            </p:cNvSpPr>
            <p:nvPr/>
          </p:nvSpPr>
          <p:spPr bwMode="auto">
            <a:xfrm>
              <a:off x="3809" y="1045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343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26" name="_s6154"/>
            <p:cNvSpPr>
              <a:spLocks noChangeArrowheads="1" noTextEdit="1"/>
            </p:cNvSpPr>
            <p:nvPr/>
          </p:nvSpPr>
          <p:spPr bwMode="auto">
            <a:xfrm>
              <a:off x="2264" y="1878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_s6155"/>
            <p:cNvSpPr>
              <a:spLocks/>
            </p:cNvSpPr>
            <p:nvPr/>
          </p:nvSpPr>
          <p:spPr bwMode="auto">
            <a:xfrm>
              <a:off x="3809" y="774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157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zdrojů</a:t>
              </a:r>
            </a:p>
          </p:txBody>
        </p:sp>
      </p:grpSp>
      <p:sp>
        <p:nvSpPr>
          <p:cNvPr id="3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 flipV="1">
            <a:off x="4788025" y="735643"/>
            <a:ext cx="1328614" cy="1998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4245768" y="706322"/>
            <a:ext cx="73025" cy="19305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1538707" y="5315010"/>
            <a:ext cx="18501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1.pozornost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116638" y="5515065"/>
            <a:ext cx="1548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2. smysly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2335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/>
              <a:t>3. obrazotvornost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6000760" y="350808"/>
            <a:ext cx="16065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4. fyzické já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4026856" y="350807"/>
            <a:ext cx="10499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5. řeč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214852" y="1082705"/>
            <a:ext cx="909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6. city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395536" y="3321050"/>
            <a:ext cx="13644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7. intelekt</a:t>
            </a:r>
          </a:p>
        </p:txBody>
      </p:sp>
    </p:spTree>
    <p:extLst>
      <p:ext uri="{BB962C8B-B14F-4D97-AF65-F5344CB8AC3E}">
        <p14:creationId xmlns:p14="http://schemas.microsoft.com/office/powerpoint/2010/main" val="1819341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1200" b="1" dirty="0" smtClean="0"/>
              <a:t>VZDĚLÁVACÍ CÍLE podle složky osobnosti</a:t>
            </a:r>
            <a:endParaRPr lang="cs-CZ" sz="1200" b="1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626532"/>
              </p:ext>
            </p:extLst>
          </p:nvPr>
        </p:nvGraphicFramePr>
        <p:xfrm>
          <a:off x="467544" y="1556792"/>
          <a:ext cx="8229600" cy="2369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4560"/>
                <a:gridCol w="2592288"/>
                <a:gridCol w="3682752"/>
              </a:tblGrid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KOGNITIVNÍ - znalosti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AFEKTIVNÍ - postoje </a:t>
                      </a:r>
                      <a:r>
                        <a:rPr lang="cs-CZ" sz="1400" dirty="0">
                          <a:effectLst/>
                        </a:rPr>
                        <a:t>a hodnoty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PSYCHOMOTORICKÉ- dovednosti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Zapamatovat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Vnímat podněty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Imitovat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Pochopit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Reagovat na ně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Manipulovat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Aplikovat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Zhodnotit je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Zpřesňovat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Analyzovat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Zvnitřnit je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Koordinovat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Hodnotit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Konat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r>
                        <a:rPr lang="cs-CZ" sz="1400" dirty="0" smtClean="0">
                          <a:effectLst/>
                        </a:rPr>
                        <a:t>Automatizovat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384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Tvořit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04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457200" y="188640"/>
            <a:ext cx="8229600" cy="288032"/>
          </a:xfrm>
        </p:spPr>
        <p:txBody>
          <a:bodyPr>
            <a:noAutofit/>
          </a:bodyPr>
          <a:lstStyle/>
          <a:p>
            <a:pPr algn="l"/>
            <a:r>
              <a:rPr lang="cs-CZ" sz="1400" b="1" dirty="0" smtClean="0"/>
              <a:t>KOGNITIVNÍ CÍLE</a:t>
            </a:r>
            <a:endParaRPr lang="cs-CZ" sz="14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972450"/>
              </p:ext>
            </p:extLst>
          </p:nvPr>
        </p:nvGraphicFramePr>
        <p:xfrm>
          <a:off x="251520" y="476672"/>
          <a:ext cx="8136904" cy="58897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1135"/>
                <a:gridCol w="2092054"/>
                <a:gridCol w="2524613"/>
                <a:gridCol w="2239102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6</a:t>
                      </a:r>
                      <a:r>
                        <a:rPr lang="cs-CZ" sz="1200" dirty="0">
                          <a:effectLst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Tvořit –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vytváření, plánování, tvorba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vytvářejí z několika nové vnitřně soudržné celky z jednotlivých prvků, reorganizují prvky do nového znaku nebo struktury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vytváření hypotéz na základě daných kritérií, navrhování, konstruování, tvoření, stavění, psaní, vytvoření originálu, komponování, řešení, předvedení, </a:t>
                      </a:r>
                      <a:r>
                        <a:rPr lang="cs-CZ" sz="1200" dirty="0" smtClean="0">
                          <a:effectLst/>
                        </a:rPr>
                        <a:t>stanovení, vynalézání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článek, vynález, hlášení, formulace, otázka, hra, píseň, stroj, nástroj, alternativní činnost, alternativní postup, experiment, divadelní hra, </a:t>
                      </a:r>
                      <a:r>
                        <a:rPr lang="cs-CZ" sz="1200" dirty="0" smtClean="0">
                          <a:effectLst/>
                        </a:rPr>
                        <a:t>soubor </a:t>
                      </a:r>
                      <a:r>
                        <a:rPr lang="cs-CZ" sz="1200" dirty="0">
                          <a:effectLst/>
                        </a:rPr>
                        <a:t>pravidel,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7834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Hodnotit –</a:t>
                      </a:r>
                      <a:r>
                        <a:rPr lang="cs-CZ" sz="1200" dirty="0">
                          <a:effectLst/>
                        </a:rPr>
                        <a:t> kontrolování, kritizování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stanovují na základě dříve naučených norem a kritérií hodnotu nebo cenu složitého </a:t>
                      </a:r>
                      <a:r>
                        <a:rPr lang="cs-CZ" sz="1200" dirty="0" smtClean="0">
                          <a:effectLst/>
                        </a:rPr>
                        <a:t>produktu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koordinování, zjišťování, monitorování, testování, posuzování, obhájení, vyvrácení, rozvíjení, posouzení, </a:t>
                      </a:r>
                      <a:r>
                        <a:rPr lang="cs-CZ" sz="1200" dirty="0" smtClean="0">
                          <a:effectLst/>
                        </a:rPr>
                        <a:t>podpoření stanoviska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závěr, přehled, posudek, standard, hodnocení, doporučení, porovnání, </a:t>
                      </a:r>
                      <a:r>
                        <a:rPr lang="cs-CZ" sz="1200" dirty="0" smtClean="0">
                          <a:effectLst/>
                        </a:rPr>
                        <a:t>sebehodnocení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940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Analyzovat – </a:t>
                      </a:r>
                      <a:r>
                        <a:rPr lang="cs-CZ" sz="1200" dirty="0">
                          <a:effectLst/>
                        </a:rPr>
                        <a:t>rozlišování, uspořádání, přisuzování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rozčlení složitou věc na její komponenty, vysvětlí, proč je daná složitá sestava vztahů uspořádána daným </a:t>
                      </a:r>
                      <a:r>
                        <a:rPr lang="cs-CZ" sz="1200" dirty="0" smtClean="0">
                          <a:effectLst/>
                        </a:rPr>
                        <a:t>způsobem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porovnávání, analyzování, rozdělení, vysvětlení proč, ukázání jak, nakreslení schématu, načrtnutí, roztřídění, nalezení rozdílu, prozkoumání, vybrání, vydělování, rozlišování, zaměřování se, vyčleňování, hledání souladu,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dotazník, diskuze, kampaň, odhalení chyby, hlášení, zpráva, přehled, ověření závěrů, definice slova, graf, části, materiál, příklad, prvky, argumenty, stanovisko, záměr, struktura, argumenty,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626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Aplikovat – </a:t>
                      </a:r>
                      <a:r>
                        <a:rPr lang="cs-CZ" sz="1200" dirty="0">
                          <a:effectLst/>
                        </a:rPr>
                        <a:t>vykonávání, </a:t>
                      </a:r>
                      <a:r>
                        <a:rPr lang="cs-CZ" sz="1200" dirty="0" smtClean="0">
                          <a:effectLst/>
                        </a:rPr>
                        <a:t>(</a:t>
                      </a:r>
                      <a:r>
                        <a:rPr lang="cs-CZ" sz="1200" dirty="0">
                          <a:effectLst/>
                        </a:rPr>
                        <a:t>implementace)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použijí dříve naučenou látku, </a:t>
                      </a:r>
                      <a:r>
                        <a:rPr lang="cs-CZ" sz="1200" dirty="0" smtClean="0">
                          <a:effectLst/>
                        </a:rPr>
                        <a:t>pojmy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smtClean="0">
                          <a:effectLst/>
                        </a:rPr>
                        <a:t>pravidla, užijí </a:t>
                      </a:r>
                      <a:r>
                        <a:rPr lang="cs-CZ" sz="1200" dirty="0">
                          <a:effectLst/>
                        </a:rPr>
                        <a:t>postup nebo strukturu v různých situacích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provádění, užití, zařazení, </a:t>
                      </a:r>
                      <a:r>
                        <a:rPr lang="cs-CZ" sz="1200" dirty="0" smtClean="0">
                          <a:effectLst/>
                        </a:rPr>
                        <a:t>nalézání</a:t>
                      </a:r>
                      <a:r>
                        <a:rPr lang="cs-CZ" sz="1200" dirty="0">
                          <a:effectLst/>
                        </a:rPr>
                        <a:t>, vybrání, vypočítání, použití, připravení, vytvoření, zobecnění, uspořádání, vyřešení, předvedení, nakreslení, …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postup, mapa, projekt, předpověď, graf, ilustrace, </a:t>
                      </a:r>
                      <a:r>
                        <a:rPr lang="cs-CZ" sz="1200" dirty="0" smtClean="0">
                          <a:effectLst/>
                        </a:rPr>
                        <a:t>úkol z</a:t>
                      </a:r>
                      <a:r>
                        <a:rPr lang="cs-CZ" sz="1200" dirty="0">
                          <a:effectLst/>
                        </a:rPr>
                        <a:t>: přehledu, řešení, seznamu, projektu, dramatizace, kresby,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1348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Porozumět -</a:t>
                      </a:r>
                      <a:r>
                        <a:rPr lang="cs-CZ" sz="1200" dirty="0" smtClean="0">
                          <a:effectLst/>
                        </a:rPr>
                        <a:t>interpretace </a:t>
                      </a:r>
                      <a:r>
                        <a:rPr lang="cs-CZ" sz="1200" dirty="0">
                          <a:effectLst/>
                        </a:rPr>
                        <a:t>doložení </a:t>
                      </a:r>
                      <a:r>
                        <a:rPr lang="cs-CZ" sz="1200" dirty="0" smtClean="0">
                          <a:effectLst/>
                        </a:rPr>
                        <a:t>příkladem klasifikování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usuzování </a:t>
                      </a: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vyjádří vlastními </a:t>
                      </a:r>
                      <a:r>
                        <a:rPr lang="cs-CZ" sz="1200" dirty="0" smtClean="0">
                          <a:effectLst/>
                        </a:rPr>
                        <a:t>slovy, </a:t>
                      </a:r>
                      <a:r>
                        <a:rPr lang="cs-CZ" sz="1200" dirty="0" err="1" smtClean="0">
                          <a:effectLst/>
                        </a:rPr>
                        <a:t>verbál</a:t>
                      </a:r>
                      <a:r>
                        <a:rPr lang="cs-CZ" sz="1200" dirty="0" smtClean="0">
                          <a:effectLst/>
                        </a:rPr>
                        <a:t>/výklad</a:t>
                      </a:r>
                      <a:r>
                        <a:rPr lang="cs-CZ" sz="1200" dirty="0">
                          <a:effectLst/>
                        </a:rPr>
                        <a:t>/,</a:t>
                      </a:r>
                      <a:r>
                        <a:rPr lang="cs-CZ" sz="1200" dirty="0" smtClean="0">
                          <a:effectLst/>
                        </a:rPr>
                        <a:t>vizuálně/obrázek logicko-</a:t>
                      </a:r>
                      <a:r>
                        <a:rPr lang="cs-CZ" sz="1200" dirty="0" err="1" smtClean="0">
                          <a:effectLst/>
                        </a:rPr>
                        <a:t>matemat</a:t>
                      </a:r>
                      <a:r>
                        <a:rPr lang="cs-CZ" sz="1200" dirty="0" smtClean="0">
                          <a:effectLst/>
                        </a:rPr>
                        <a:t>./graf</a:t>
                      </a:r>
                      <a:r>
                        <a:rPr lang="cs-CZ" sz="1200" dirty="0">
                          <a:effectLst/>
                        </a:rPr>
                        <a:t>/, </a:t>
                      </a:r>
                      <a:r>
                        <a:rPr lang="cs-CZ" sz="1200" dirty="0" err="1" smtClean="0">
                          <a:effectLst/>
                        </a:rPr>
                        <a:t>hudebně,prostorově</a:t>
                      </a:r>
                      <a:r>
                        <a:rPr lang="cs-CZ" sz="1200" dirty="0" smtClean="0">
                          <a:effectLst/>
                        </a:rPr>
                        <a:t>/socha</a:t>
                      </a:r>
                      <a:r>
                        <a:rPr lang="cs-CZ" sz="1200" dirty="0">
                          <a:effectLst/>
                        </a:rPr>
                        <a:t>/, </a:t>
                      </a:r>
                      <a:r>
                        <a:rPr lang="cs-CZ" sz="1200" dirty="0" err="1">
                          <a:effectLst/>
                        </a:rPr>
                        <a:t>itrapersonálně</a:t>
                      </a:r>
                      <a:r>
                        <a:rPr lang="cs-CZ" sz="1200" dirty="0">
                          <a:effectLst/>
                        </a:rPr>
                        <a:t>/vnitřní konflikt/, interpersonálně/konflikt mezi dvěma osobami/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definování, vyjádření vlastními slovy, popsání, </a:t>
                      </a:r>
                      <a:r>
                        <a:rPr lang="cs-CZ" sz="1200" dirty="0" smtClean="0">
                          <a:effectLst/>
                        </a:rPr>
                        <a:t>shrnutí, uvedení </a:t>
                      </a:r>
                      <a:r>
                        <a:rPr lang="cs-CZ" sz="1200" dirty="0">
                          <a:effectLst/>
                        </a:rPr>
                        <a:t>příkladů, přiřazení, parafrázování, vysvětlení, zdůvodnění, předkládání, ilustrování, </a:t>
                      </a:r>
                      <a:r>
                        <a:rPr lang="cs-CZ" sz="1200" dirty="0" smtClean="0">
                          <a:effectLst/>
                        </a:rPr>
                        <a:t>shrnování</a:t>
                      </a:r>
                      <a:r>
                        <a:rPr lang="cs-CZ" sz="1200" dirty="0">
                          <a:effectLst/>
                        </a:rPr>
                        <a:t>, kategorizování, podřazování, abstrahování, </a:t>
                      </a:r>
                      <a:r>
                        <a:rPr lang="cs-CZ" sz="1200" dirty="0" smtClean="0">
                          <a:effectLst/>
                        </a:rPr>
                        <a:t>zobecňování</a:t>
                      </a:r>
                      <a:r>
                        <a:rPr lang="cs-CZ" sz="1200" dirty="0">
                          <a:effectLst/>
                        </a:rPr>
                        <a:t>, vyvozování závěrů,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model, řeč – projev, nahrávka na kazetě, </a:t>
                      </a:r>
                      <a:r>
                        <a:rPr lang="cs-CZ" sz="1200" dirty="0" smtClean="0">
                          <a:effectLst/>
                        </a:rPr>
                        <a:t>dramatizace</a:t>
                      </a:r>
                      <a:r>
                        <a:rPr lang="cs-CZ" sz="1200" dirty="0">
                          <a:effectLst/>
                        </a:rPr>
                        <a:t>, kreslený komiks, ilustrace, scénka, graf, fotografie, dokument, prohlášení, porovnání, analogie, přehled, diagram, prohlášení, závěry, </a:t>
                      </a:r>
                      <a:r>
                        <a:rPr lang="cs-CZ" sz="1200" dirty="0" smtClean="0">
                          <a:effectLst/>
                        </a:rPr>
                        <a:t>příběh,, gramatické pravidlo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6267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Zapamatovat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poznávání, </a:t>
                      </a:r>
                      <a:r>
                        <a:rPr lang="cs-CZ" sz="1200" dirty="0" smtClean="0">
                          <a:effectLst/>
                        </a:rPr>
                        <a:t>vybavování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Žáci si vybaví, reprodukují nebo rozeznají dříve naučené z dlouhodobé paměti – </a:t>
                      </a:r>
                      <a:r>
                        <a:rPr lang="cs-CZ" sz="1200" dirty="0" err="1">
                          <a:effectLst/>
                        </a:rPr>
                        <a:t>identifik</a:t>
                      </a:r>
                      <a:r>
                        <a:rPr lang="cs-CZ" sz="1200" dirty="0">
                          <a:effectLst/>
                        </a:rPr>
                        <a:t>, </a:t>
                      </a:r>
                      <a:r>
                        <a:rPr lang="cs-CZ" sz="1200" dirty="0" err="1">
                          <a:effectLst/>
                        </a:rPr>
                        <a:t>znovuvybavování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reprodukování, poznávání, vybavení si, uvedení </a:t>
                      </a:r>
                      <a:r>
                        <a:rPr lang="cs-CZ" sz="1200" dirty="0" smtClean="0">
                          <a:effectLst/>
                        </a:rPr>
                        <a:t>seznamu, nazvání</a:t>
                      </a:r>
                      <a:r>
                        <a:rPr lang="cs-CZ" sz="1200" dirty="0">
                          <a:effectLst/>
                        </a:rPr>
                        <a:t>, označení, vybrání, seřazení, popsání, naučení se zpaměti, recitování, </a:t>
                      </a:r>
                      <a:r>
                        <a:rPr lang="cs-CZ" sz="1200" dirty="0" smtClean="0">
                          <a:effectLst/>
                        </a:rPr>
                        <a:t>definování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událost, nahrávka, noviny, časopis, TV show, rádio, text, film, video, divadelní hra, ukázka z filmů, fakta, …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  <a:tr h="2616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Poznávací proces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Úkoly k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Konkrétní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Výsledek činnosti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017" marR="52017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842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058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22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</a:t>
            </a:r>
          </a:p>
          <a:p>
            <a:r>
              <a:rPr lang="cs-CZ" dirty="0"/>
              <a:t>k</a:t>
            </a:r>
            <a:r>
              <a:rPr lang="cs-CZ" dirty="0" smtClean="0"/>
              <a:t>ognitivních cílů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320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7413" cy="1143000"/>
          </a:xfrm>
        </p:spPr>
        <p:txBody>
          <a:bodyPr/>
          <a:lstStyle/>
          <a:p>
            <a:r>
              <a:rPr lang="cs-CZ" sz="2000" b="1"/>
              <a:t>      CÍLE VZDĚLÁVÁNÍ                                KLÍČOVÉ KOMPETENCE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4213" y="191611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2.</a:t>
            </a:r>
          </a:p>
          <a:p>
            <a:pPr algn="ctr"/>
            <a:r>
              <a:rPr lang="cs-CZ" sz="1200" b="1"/>
              <a:t>Podněcovat žáky k tvořivému myšlení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84213" y="249237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3.</a:t>
            </a:r>
          </a:p>
          <a:p>
            <a:pPr algn="ctr"/>
            <a:r>
              <a:rPr lang="cs-CZ" sz="1200" b="1"/>
              <a:t>Vést žáky k všestranné komunikaci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84213" y="36449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5.</a:t>
            </a:r>
          </a:p>
          <a:p>
            <a:pPr algn="ctr"/>
            <a:r>
              <a:rPr lang="cs-CZ" sz="1200" b="1"/>
              <a:t>Připravovat k projevům svébytnosti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84213" y="422116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6.</a:t>
            </a:r>
          </a:p>
          <a:p>
            <a:pPr algn="ctr"/>
            <a:r>
              <a:rPr lang="cs-CZ" sz="1200" b="1"/>
              <a:t>Vytvářet potřebu projevovat</a:t>
            </a:r>
            <a:r>
              <a:rPr lang="cs-CZ" b="1"/>
              <a:t> </a:t>
            </a:r>
            <a:r>
              <a:rPr lang="cs-CZ" sz="1200" b="1"/>
              <a:t>pozit. city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684213" y="47974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/>
              <a:t>7.</a:t>
            </a:r>
          </a:p>
          <a:p>
            <a:pPr algn="ctr"/>
            <a:r>
              <a:rPr lang="cs-CZ" sz="1200" b="1"/>
              <a:t>Učit rozvíjet a chránit fyzic.a dušev. zdraví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4213" y="54451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8.</a:t>
            </a:r>
          </a:p>
          <a:p>
            <a:pPr algn="ctr"/>
            <a:r>
              <a:rPr lang="cs-CZ" sz="1200" b="1"/>
              <a:t>Vést k toleranci a ohleduplnosti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4213" y="6021388"/>
            <a:ext cx="3167062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9.</a:t>
            </a:r>
          </a:p>
          <a:p>
            <a:pPr algn="ctr"/>
            <a:r>
              <a:rPr lang="cs-CZ" sz="1200" b="1"/>
              <a:t>Rozvíjet schopnosti vzhl. k profesní orientaci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508625" y="558958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rgbClr val="FCA6F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F</a:t>
            </a:r>
          </a:p>
          <a:p>
            <a:pPr algn="ctr"/>
            <a:r>
              <a:rPr lang="cs-CZ" sz="1600" b="1"/>
              <a:t>pracovní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5508625" y="4652963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E</a:t>
            </a:r>
          </a:p>
          <a:p>
            <a:pPr algn="ctr"/>
            <a:r>
              <a:rPr lang="cs-CZ" sz="1600" b="1"/>
              <a:t>občanské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5435600" y="371633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D</a:t>
            </a:r>
          </a:p>
          <a:p>
            <a:pPr algn="ctr"/>
            <a:r>
              <a:rPr lang="cs-CZ" sz="1600" b="1"/>
              <a:t>sociální a personální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5435600" y="29241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C</a:t>
            </a:r>
          </a:p>
          <a:p>
            <a:pPr algn="ctr"/>
            <a:r>
              <a:rPr lang="cs-CZ" sz="1600" b="1"/>
              <a:t>komunikativní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35600" y="2205038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/>
              <a:t>B</a:t>
            </a:r>
          </a:p>
          <a:p>
            <a:pPr algn="ctr"/>
            <a:r>
              <a:rPr lang="cs-CZ" sz="1600" b="1"/>
              <a:t>k řešení problémů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5435600" y="14128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600" b="1"/>
              <a:t>A</a:t>
            </a:r>
          </a:p>
          <a:p>
            <a:pPr algn="ctr"/>
            <a:r>
              <a:rPr lang="cs-CZ" sz="1600" b="1"/>
              <a:t>k učení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684213" y="1341438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1.</a:t>
            </a:r>
          </a:p>
          <a:p>
            <a:pPr algn="ctr"/>
            <a:r>
              <a:rPr lang="cs-CZ" sz="1200" b="1"/>
              <a:t>Umožnit žákům osvojit si strategie učení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84213" y="29972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200" b="1"/>
              <a:t>4.</a:t>
            </a:r>
          </a:p>
          <a:p>
            <a:pPr algn="ctr"/>
            <a:r>
              <a:rPr lang="cs-CZ" sz="1200" b="1"/>
              <a:t>Rozvíjet schopnost spolupracovat</a:t>
            </a: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3646488" y="50069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sz="1200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 flipV="1">
            <a:off x="4140200" y="14843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 flipH="1">
            <a:off x="4140200" y="14128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27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cs typeface="Times New Roman" pitchFamily="18" charset="0"/>
              </a:rPr>
              <a:t>V</a:t>
            </a:r>
            <a:r>
              <a:rPr lang="cs-CZ" sz="2800" b="1" dirty="0" smtClean="0">
                <a:cs typeface="Times New Roman" pitchFamily="18" charset="0"/>
              </a:rPr>
              <a:t>ztah </a:t>
            </a:r>
            <a:r>
              <a:rPr lang="cs-CZ" sz="2800" b="1" dirty="0">
                <a:cs typeface="Times New Roman" pitchFamily="18" charset="0"/>
              </a:rPr>
              <a:t>cílů a výsledků vzdělávání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395536" y="1268760"/>
            <a:ext cx="81369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OBECNÉ CÍLE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KLÍČOVÉ KOMPETENCE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VZDĚLÁVACÍ OBSAH VZDĚLÁVACÍHO OBORU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VÝSTUPY</a:t>
            </a:r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UČIVO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659067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769</Words>
  <Application>Microsoft Office PowerPoint</Application>
  <PresentationFormat>Předvádění na obrazovce (4:3)</PresentationFormat>
  <Paragraphs>157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CÍLE VZDĚLÁNÍ  Koho považujeme za vzdělaného člověka? Vzdělání pomáhá porozumět kulturní tradici a otevírá budoucnost. Lze dosáhnout úplného vzdělání?  - Dynamický proces.</vt:lpstr>
      <vt:lpstr>Prezentace aplikace PowerPoint</vt:lpstr>
      <vt:lpstr>Prezentace aplikace PowerPoint</vt:lpstr>
      <vt:lpstr>VZDĚLÁVACÍ CÍLE podle složky osobnosti</vt:lpstr>
      <vt:lpstr>KOGNITIVNÍ CÍLE</vt:lpstr>
      <vt:lpstr>Prezentace aplikace PowerPoint</vt:lpstr>
      <vt:lpstr>      CÍLE VZDĚLÁVÁNÍ                                KLÍČOVÉ KOMPETENCE</vt:lpstr>
      <vt:lpstr>Vztah cílů a výsledků vzdělávání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V ZDĚLÁVÁNÍ</dc:title>
  <dc:creator>Vladimíra Neužilová</dc:creator>
  <cp:lastModifiedBy>Vladimíra Neužilová</cp:lastModifiedBy>
  <cp:revision>18</cp:revision>
  <dcterms:created xsi:type="dcterms:W3CDTF">2013-02-26T20:21:31Z</dcterms:created>
  <dcterms:modified xsi:type="dcterms:W3CDTF">2015-10-12T06:35:34Z</dcterms:modified>
</cp:coreProperties>
</file>