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9" r:id="rId4"/>
    <p:sldId id="261" r:id="rId5"/>
    <p:sldId id="266" r:id="rId6"/>
    <p:sldId id="265" r:id="rId7"/>
    <p:sldId id="268" r:id="rId8"/>
    <p:sldId id="260" r:id="rId9"/>
    <p:sldId id="267" r:id="rId10"/>
    <p:sldId id="25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FFCCFF"/>
    <a:srgbClr val="CC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2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9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4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0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83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0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0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cs-CZ" dirty="0" smtClean="0"/>
              <a:t>VYUČOVÁNÍ A UČENÍ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4040188" cy="504055"/>
          </a:xfrm>
        </p:spPr>
        <p:txBody>
          <a:bodyPr/>
          <a:lstStyle/>
          <a:p>
            <a:r>
              <a:rPr lang="cs-CZ" dirty="0" smtClean="0"/>
              <a:t>A/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924943"/>
            <a:ext cx="4040188" cy="3201219"/>
          </a:xfrm>
        </p:spPr>
        <p:txBody>
          <a:bodyPr>
            <a:normAutofit/>
          </a:bodyPr>
          <a:lstStyle/>
          <a:p>
            <a:r>
              <a:rPr lang="cs-CZ" sz="1400" dirty="0" smtClean="0"/>
              <a:t>a/ cíle výuky</a:t>
            </a:r>
          </a:p>
          <a:p>
            <a:r>
              <a:rPr lang="cs-CZ" sz="1400" dirty="0" smtClean="0"/>
              <a:t>b/ klíčové kompetence</a:t>
            </a:r>
          </a:p>
          <a:p>
            <a:r>
              <a:rPr lang="cs-CZ" sz="1400" dirty="0" smtClean="0"/>
              <a:t>c/ výukové strategie učitele</a:t>
            </a:r>
          </a:p>
          <a:p>
            <a:r>
              <a:rPr lang="cs-CZ" sz="1400" dirty="0" smtClean="0"/>
              <a:t>d/ učební strategie žáka</a:t>
            </a:r>
          </a:p>
          <a:p>
            <a:r>
              <a:rPr lang="cs-CZ" sz="1400" dirty="0" smtClean="0"/>
              <a:t>e/ kritéria hodnocení</a:t>
            </a:r>
          </a:p>
          <a:p>
            <a:r>
              <a:rPr lang="cs-CZ" sz="1400" dirty="0" smtClean="0"/>
              <a:t>f/ reflexe výuky</a:t>
            </a:r>
          </a:p>
          <a:p>
            <a:endParaRPr lang="cs-CZ" sz="1400" dirty="0"/>
          </a:p>
          <a:p>
            <a:endParaRPr lang="cs-CZ" sz="140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060849"/>
            <a:ext cx="4041775" cy="720080"/>
          </a:xfrm>
        </p:spPr>
        <p:txBody>
          <a:bodyPr/>
          <a:lstStyle/>
          <a:p>
            <a:r>
              <a:rPr lang="cs-CZ" dirty="0" smtClean="0"/>
              <a:t>B/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924945"/>
            <a:ext cx="4041775" cy="320121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a/průběh výuky</a:t>
            </a:r>
          </a:p>
          <a:p>
            <a:r>
              <a:rPr lang="cs-CZ" sz="1400" dirty="0" smtClean="0"/>
              <a:t>b/ učební styl učitele</a:t>
            </a:r>
          </a:p>
          <a:p>
            <a:r>
              <a:rPr lang="cs-CZ" sz="1400" dirty="0" smtClean="0"/>
              <a:t>c/ výukové metody</a:t>
            </a:r>
          </a:p>
          <a:p>
            <a:r>
              <a:rPr lang="cs-CZ" sz="1400" dirty="0"/>
              <a:t>d</a:t>
            </a:r>
            <a:r>
              <a:rPr lang="cs-CZ" sz="1400" dirty="0" smtClean="0"/>
              <a:t>/ formy vyučování</a:t>
            </a:r>
          </a:p>
          <a:p>
            <a:r>
              <a:rPr lang="cs-CZ" sz="1400" dirty="0" smtClean="0"/>
              <a:t>e/ individuální přístup k žákovi</a:t>
            </a:r>
          </a:p>
          <a:p>
            <a:r>
              <a:rPr lang="cs-CZ" sz="1400" dirty="0" smtClean="0"/>
              <a:t>f/ </a:t>
            </a:r>
            <a:r>
              <a:rPr lang="cs-CZ" sz="1400" dirty="0" smtClean="0"/>
              <a:t>příznivé prostředí třídy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405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978380"/>
              </p:ext>
            </p:extLst>
          </p:nvPr>
        </p:nvGraphicFramePr>
        <p:xfrm>
          <a:off x="323528" y="1052736"/>
          <a:ext cx="8231387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2664296"/>
                <a:gridCol w="5567091"/>
              </a:tblGrid>
              <a:tr h="60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cap="all" dirty="0">
                          <a:effectLst/>
                        </a:rPr>
                        <a:t>jaké </a:t>
                      </a:r>
                      <a:r>
                        <a:rPr lang="cs-CZ" sz="2000" cap="all" dirty="0" smtClean="0">
                          <a:effectLst/>
                        </a:rPr>
                        <a:t>požadavky vyplývají na </a:t>
                      </a:r>
                      <a:r>
                        <a:rPr lang="cs-CZ" sz="2000" cap="all" dirty="0">
                          <a:effectLst/>
                        </a:rPr>
                        <a:t>učitele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559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 žák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Nové požadavky na žáka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</a:t>
                      </a:r>
                      <a:r>
                        <a:rPr lang="cs-CZ" sz="2000" dirty="0" smtClean="0">
                          <a:effectLst/>
                        </a:rPr>
                        <a:t>změnil </a:t>
                      </a:r>
                      <a:r>
                        <a:rPr lang="cs-CZ" sz="2000" dirty="0">
                          <a:effectLst/>
                        </a:rPr>
                        <a:t>vztah s rodiči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změnily vztahy s kolegy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 čem se změnila moje práce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093915"/>
          </a:xfrm>
        </p:spPr>
        <p:txBody>
          <a:bodyPr>
            <a:normAutofit/>
          </a:bodyPr>
          <a:lstStyle/>
          <a:p>
            <a:r>
              <a:rPr lang="cs-CZ" sz="1800" dirty="0"/>
              <a:t>Pasch, M. et al. (1998). </a:t>
            </a:r>
            <a:r>
              <a:rPr lang="cs-CZ" sz="1800" i="1" dirty="0"/>
              <a:t>Od vzdělávacího programu k vyučovací hodině.</a:t>
            </a:r>
            <a:r>
              <a:rPr lang="cs-CZ" sz="1800" dirty="0"/>
              <a:t> Praha: Portál.</a:t>
            </a:r>
          </a:p>
          <a:p>
            <a:r>
              <a:rPr lang="cs-CZ" sz="1800" dirty="0"/>
              <a:t>Janík, </a:t>
            </a:r>
            <a:r>
              <a:rPr lang="cs-CZ" sz="1800" dirty="0" err="1"/>
              <a:t>T.,Maňák</a:t>
            </a:r>
            <a:r>
              <a:rPr lang="cs-CZ" sz="1800" dirty="0"/>
              <a:t>, </a:t>
            </a:r>
            <a:r>
              <a:rPr lang="cs-CZ" sz="1800" dirty="0" err="1"/>
              <a:t>J.,Knecht</a:t>
            </a:r>
            <a:r>
              <a:rPr lang="cs-CZ" sz="1800" dirty="0"/>
              <a:t>, P. (2009). </a:t>
            </a:r>
            <a:r>
              <a:rPr lang="cs-CZ" sz="1800" i="1" dirty="0"/>
              <a:t>Cíle a obsahy školního vzdělávání a metodologie jejich utváření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. </a:t>
            </a:r>
          </a:p>
          <a:p>
            <a:r>
              <a:rPr lang="cs-CZ" sz="1800" dirty="0"/>
              <a:t>Skalková, J. (2007).  </a:t>
            </a:r>
            <a:r>
              <a:rPr lang="cs-CZ" sz="1800" i="1" dirty="0"/>
              <a:t>Obecná didaktika</a:t>
            </a:r>
            <a:r>
              <a:rPr lang="cs-CZ" sz="1800" dirty="0"/>
              <a:t>. Praha: </a:t>
            </a:r>
            <a:r>
              <a:rPr lang="cs-CZ" sz="1800" dirty="0" err="1"/>
              <a:t>Grada</a:t>
            </a:r>
            <a:r>
              <a:rPr lang="cs-CZ" sz="1800" dirty="0"/>
              <a:t>.</a:t>
            </a:r>
          </a:p>
          <a:p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9360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Příprava učitele na vyučování</a:t>
            </a:r>
            <a:br>
              <a:rPr lang="cs-CZ" sz="2800" b="1" dirty="0" smtClean="0"/>
            </a:br>
            <a:r>
              <a:rPr lang="cs-CZ" sz="2200" dirty="0" smtClean="0"/>
              <a:t>kompetence učitele</a:t>
            </a:r>
            <a:endParaRPr lang="cs-CZ" sz="22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22729"/>
              </p:ext>
            </p:extLst>
          </p:nvPr>
        </p:nvGraphicFramePr>
        <p:xfrm>
          <a:off x="611560" y="1340768"/>
          <a:ext cx="8229600" cy="4754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172"/>
                <a:gridCol w="1656060"/>
                <a:gridCol w="6141368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effectLst/>
                        </a:rPr>
                        <a:t>Didaktické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sleduje vývoj a způsoby uplatňování oborů v praxi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oborové znalosti přetváří ve vzdělávací cíle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kern="1200" dirty="0" smtClean="0">
                          <a:effectLst/>
                        </a:rPr>
                        <a:t>ke vzdělávacím cílům vybírá a strukturuje vzdělávací obsah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Metodické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 vybírá metody, postupy vzhledem ke zvoleným </a:t>
                      </a:r>
                      <a:r>
                        <a:rPr lang="cs-CZ" sz="1800" kern="1200" dirty="0" err="1" smtClean="0">
                          <a:effectLst/>
                        </a:rPr>
                        <a:t>vzděl</a:t>
                      </a:r>
                      <a:r>
                        <a:rPr lang="cs-CZ" sz="1800" kern="1200" dirty="0" smtClean="0">
                          <a:effectLst/>
                        </a:rPr>
                        <a:t>. cílům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používá metody, které motivují k učení a přispívají k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  osobnostnímu rozvoji a aktivnímu zapojení žáka do výuky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Diagnostické evaluační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zjišťuje vzdělávací potřeby žáků, jejich individuální pokrok 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stanovuje kritéria, pravidla a způsoby hodnocení žáků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reflektuje úspěšnost vyučování a učení žáků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smtClean="0">
                          <a:effectLst/>
                        </a:rPr>
                        <a:t>Komunikační organizační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řídí a koordinuje činnosti skupin žáků i jednotlivců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formuluje jeho pravidla a vede žáky k jejich dodržování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řeší konflikty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7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899592" y="2816932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310919" y="4149080"/>
            <a:ext cx="2592288" cy="914400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060860" y="3040151"/>
            <a:ext cx="2592288" cy="91440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3275856" y="1125120"/>
            <a:ext cx="2592288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PLÁNOVÁNÍ VÝUKY</a:t>
            </a:r>
            <a:endParaRPr lang="cs-CZ" sz="2000" b="1" dirty="0"/>
          </a:p>
        </p:txBody>
      </p:sp>
      <p:cxnSp>
        <p:nvCxnSpPr>
          <p:cNvPr id="10" name="Přímá spojnice se šipkou 9"/>
          <p:cNvCxnSpPr>
            <a:endCxn id="7" idx="1"/>
          </p:cNvCxnSpPr>
          <p:nvPr/>
        </p:nvCxnSpPr>
        <p:spPr>
          <a:xfrm>
            <a:off x="4607063" y="2039520"/>
            <a:ext cx="1833429" cy="113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607063" y="2021187"/>
            <a:ext cx="0" cy="2037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8" idx="4"/>
            <a:endCxn id="5" idx="7"/>
          </p:cNvCxnSpPr>
          <p:nvPr/>
        </p:nvCxnSpPr>
        <p:spPr>
          <a:xfrm flipH="1">
            <a:off x="3112248" y="2039520"/>
            <a:ext cx="1459752" cy="911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37282"/>
              </p:ext>
            </p:extLst>
          </p:nvPr>
        </p:nvGraphicFramePr>
        <p:xfrm>
          <a:off x="323528" y="955328"/>
          <a:ext cx="7991776" cy="50474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675958"/>
                <a:gridCol w="4228543"/>
                <a:gridCol w="1087275"/>
              </a:tblGrid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TÉMA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CÍL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STRATEGIE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9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VYUČOVACÍ PROCES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r>
                        <a:rPr lang="cs-CZ" sz="1800" dirty="0" smtClean="0">
                          <a:effectLst/>
                        </a:rPr>
                        <a:t>motivace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-seznámení s učivem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-upevňování </a:t>
                      </a:r>
                      <a:r>
                        <a:rPr lang="cs-CZ" sz="1800" dirty="0">
                          <a:effectLst/>
                        </a:rPr>
                        <a:t>učiva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opakování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aplikace, </a:t>
                      </a:r>
                      <a:r>
                        <a:rPr lang="cs-CZ" sz="1800" dirty="0" smtClean="0">
                          <a:effectLst/>
                        </a:rPr>
                        <a:t>využití</a:t>
                      </a:r>
                      <a:endParaRPr lang="cs-CZ" sz="1800" dirty="0">
                        <a:effectLst/>
                      </a:endParaRPr>
                    </a:p>
                  </a:txBody>
                  <a:tcPr marL="58032" marR="5803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METODY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14492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KRITÉRIA PRO 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ZKOUŠENÍ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787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POZNÁMKY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-kázeň ve výuce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23528" y="332656"/>
            <a:ext cx="2592288" cy="43204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24128" y="33265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předmět, ročník, datum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  <p:sp>
        <p:nvSpPr>
          <p:cNvPr id="28" name="Ovál 27"/>
          <p:cNvSpPr/>
          <p:nvPr/>
        </p:nvSpPr>
        <p:spPr>
          <a:xfrm>
            <a:off x="242562" y="156326"/>
            <a:ext cx="3104681" cy="8244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oznání žákovy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5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7"/>
          <p:cNvSpPr>
            <a:spLocks noChangeArrowheads="1"/>
          </p:cNvSpPr>
          <p:nvPr/>
        </p:nvSpPr>
        <p:spPr bwMode="auto">
          <a:xfrm>
            <a:off x="1619250" y="620713"/>
            <a:ext cx="5256213" cy="5184775"/>
          </a:xfrm>
          <a:prstGeom prst="ellipse">
            <a:avLst/>
          </a:prstGeom>
          <a:solidFill>
            <a:srgbClr val="F16FB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Oval 8"/>
          <p:cNvSpPr>
            <a:spLocks noChangeArrowheads="1"/>
          </p:cNvSpPr>
          <p:nvPr/>
        </p:nvSpPr>
        <p:spPr bwMode="auto">
          <a:xfrm>
            <a:off x="4356100" y="27813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Oval 9"/>
          <p:cNvSpPr>
            <a:spLocks noChangeArrowheads="1"/>
          </p:cNvSpPr>
          <p:nvPr/>
        </p:nvSpPr>
        <p:spPr bwMode="auto">
          <a:xfrm>
            <a:off x="2339975" y="1341438"/>
            <a:ext cx="3816350" cy="3744912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000"/>
          </a:p>
        </p:txBody>
      </p:sp>
      <p:sp>
        <p:nvSpPr>
          <p:cNvPr id="3077" name="Oval 10"/>
          <p:cNvSpPr>
            <a:spLocks noChangeArrowheads="1"/>
          </p:cNvSpPr>
          <p:nvPr/>
        </p:nvSpPr>
        <p:spPr bwMode="auto">
          <a:xfrm>
            <a:off x="2916238" y="1989138"/>
            <a:ext cx="2665412" cy="2519362"/>
          </a:xfrm>
          <a:prstGeom prst="ellipse">
            <a:avLst/>
          </a:prstGeom>
          <a:solidFill>
            <a:srgbClr val="E9E937"/>
          </a:solidFill>
          <a:ln w="9525">
            <a:solidFill>
              <a:srgbClr val="F2F71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Oval 11"/>
          <p:cNvSpPr>
            <a:spLocks noChangeArrowheads="1"/>
          </p:cNvSpPr>
          <p:nvPr/>
        </p:nvSpPr>
        <p:spPr bwMode="auto">
          <a:xfrm>
            <a:off x="3779838" y="2708275"/>
            <a:ext cx="914400" cy="91440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Line 12"/>
          <p:cNvSpPr>
            <a:spLocks noChangeShapeType="1"/>
          </p:cNvSpPr>
          <p:nvPr/>
        </p:nvSpPr>
        <p:spPr bwMode="auto">
          <a:xfrm>
            <a:off x="4356100" y="3213100"/>
            <a:ext cx="273685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7451725" y="5708650"/>
            <a:ext cx="1508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KOGNITIVNÍ STYL</a:t>
            </a: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5148263" y="3213100"/>
            <a:ext cx="21605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7524750" y="4149725"/>
            <a:ext cx="1439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STYL UČENÍ</a:t>
            </a:r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>
            <a:off x="5795963" y="2781300"/>
            <a:ext cx="16557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7451725" y="2682875"/>
            <a:ext cx="145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STRATEGIE UČENÍ</a:t>
            </a:r>
          </a:p>
        </p:txBody>
      </p:sp>
      <p:sp>
        <p:nvSpPr>
          <p:cNvPr id="3085" name="Line 18"/>
          <p:cNvSpPr>
            <a:spLocks noChangeShapeType="1"/>
          </p:cNvSpPr>
          <p:nvPr/>
        </p:nvSpPr>
        <p:spPr bwMode="auto">
          <a:xfrm flipV="1">
            <a:off x="6011863" y="1557338"/>
            <a:ext cx="10080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7288213" y="1362075"/>
            <a:ext cx="1477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METODY </a:t>
            </a:r>
          </a:p>
          <a:p>
            <a:pPr eaLnBrk="1" hangingPunct="1"/>
            <a:r>
              <a:rPr lang="cs-CZ" sz="1200" b="1"/>
              <a:t>TECHNIKY UČENÍ</a:t>
            </a:r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735013" y="280988"/>
            <a:ext cx="6580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 dirty="0"/>
              <a:t>VZTAH NAŠEHO VROZENÉHO ZPŮSOBU POZNÁVÁNÍ /KOGNITIVNÍHO STYLU/ K UČENÍ</a:t>
            </a:r>
          </a:p>
        </p:txBody>
      </p:sp>
      <p:sp>
        <p:nvSpPr>
          <p:cNvPr id="16" name="Ovál 15"/>
          <p:cNvSpPr/>
          <p:nvPr/>
        </p:nvSpPr>
        <p:spPr>
          <a:xfrm>
            <a:off x="242562" y="764704"/>
            <a:ext cx="2097413" cy="57673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1219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509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Bloomova</a:t>
            </a:r>
            <a:r>
              <a:rPr lang="cs-CZ" sz="2000" b="1" dirty="0" smtClean="0"/>
              <a:t> taxonomie 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ognitivních cílů</a:t>
            </a:r>
            <a:endParaRPr lang="cs-CZ" sz="2000" b="1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6372199" y="246636"/>
            <a:ext cx="2232249" cy="480388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9024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552" y="215595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9" name="Ovál 8"/>
          <p:cNvSpPr/>
          <p:nvPr/>
        </p:nvSpPr>
        <p:spPr>
          <a:xfrm>
            <a:off x="2552789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MĚSTO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DOPRAVA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97133" y="3361832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427698" y="3687303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67744" y="4121078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 smtClean="0">
                <a:solidFill>
                  <a:schemeClr val="tx1"/>
                </a:solidFill>
              </a:rPr>
              <a:t>UBYTOVÁNÍ</a:t>
            </a:r>
            <a:endParaRPr lang="cs-CZ" sz="900" b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9" idx="5"/>
            <a:endCxn id="14" idx="1"/>
          </p:cNvCxnSpPr>
          <p:nvPr/>
        </p:nvCxnSpPr>
        <p:spPr>
          <a:xfrm>
            <a:off x="3503036" y="3707502"/>
            <a:ext cx="465916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039917" y="384856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9" idx="3"/>
            <a:endCxn id="12" idx="6"/>
          </p:cNvCxnSpPr>
          <p:nvPr/>
        </p:nvCxnSpPr>
        <p:spPr>
          <a:xfrm flipH="1">
            <a:off x="2435810" y="3707502"/>
            <a:ext cx="280016" cy="105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2"/>
            <a:endCxn id="11" idx="6"/>
          </p:cNvCxnSpPr>
          <p:nvPr/>
        </p:nvCxnSpPr>
        <p:spPr>
          <a:xfrm flipH="1" flipV="1">
            <a:off x="2405245" y="3487846"/>
            <a:ext cx="147544" cy="73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5410944" y="3569439"/>
            <a:ext cx="102845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vlaková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521848" y="4132721"/>
            <a:ext cx="1506536" cy="228742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státní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osobní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5210606" y="428647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/>
          <p:cNvCxnSpPr>
            <a:stCxn id="10" idx="6"/>
            <a:endCxn id="20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7"/>
            <a:endCxn id="22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4" idx="6"/>
          </p:cNvCxnSpPr>
          <p:nvPr/>
        </p:nvCxnSpPr>
        <p:spPr>
          <a:xfrm>
            <a:off x="4991864" y="4188512"/>
            <a:ext cx="557860" cy="140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0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0" idx="5"/>
          </p:cNvCxnSpPr>
          <p:nvPr/>
        </p:nvCxnSpPr>
        <p:spPr>
          <a:xfrm>
            <a:off x="6288781" y="3825448"/>
            <a:ext cx="399120" cy="158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0" idx="5"/>
            <a:endCxn id="23" idx="1"/>
          </p:cNvCxnSpPr>
          <p:nvPr/>
        </p:nvCxnSpPr>
        <p:spPr>
          <a:xfrm>
            <a:off x="6288781" y="3825448"/>
            <a:ext cx="453694" cy="340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898102" y="3532415"/>
            <a:ext cx="1202290" cy="235723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lokální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410943" y="4775957"/>
            <a:ext cx="1210815" cy="227645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6621758" y="3825449"/>
            <a:ext cx="1406626" cy="20122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mezinárodní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4602713" y="4329335"/>
            <a:ext cx="607893" cy="214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899592" y="4485943"/>
            <a:ext cx="1098839" cy="17669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1931754" y="4523201"/>
            <a:ext cx="907904" cy="139440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1770572" y="4790628"/>
            <a:ext cx="1269345" cy="21297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se šipkou 42"/>
          <p:cNvCxnSpPr>
            <a:stCxn id="12" idx="4"/>
          </p:cNvCxnSpPr>
          <p:nvPr/>
        </p:nvCxnSpPr>
        <p:spPr>
          <a:xfrm>
            <a:off x="1931754" y="3939331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ál 43"/>
          <p:cNvSpPr/>
          <p:nvPr/>
        </p:nvSpPr>
        <p:spPr>
          <a:xfrm>
            <a:off x="3550508" y="216100"/>
            <a:ext cx="1550068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45" name="Ovál 44"/>
          <p:cNvSpPr/>
          <p:nvPr/>
        </p:nvSpPr>
        <p:spPr>
          <a:xfrm>
            <a:off x="2771800" y="2526781"/>
            <a:ext cx="3096344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POJMOVÁ MAPA</a:t>
            </a:r>
            <a:endParaRPr lang="cs-CZ" dirty="0"/>
          </a:p>
        </p:txBody>
      </p:sp>
      <p:sp>
        <p:nvSpPr>
          <p:cNvPr id="46" name="Ovál 45"/>
          <p:cNvSpPr/>
          <p:nvPr/>
        </p:nvSpPr>
        <p:spPr>
          <a:xfrm>
            <a:off x="4765653" y="861855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ategorie věcí, myšlenek</a:t>
            </a:r>
            <a:endParaRPr lang="cs-CZ" sz="1600" dirty="0"/>
          </a:p>
        </p:txBody>
      </p:sp>
      <p:sp>
        <p:nvSpPr>
          <p:cNvPr id="47" name="Ovál 46"/>
          <p:cNvSpPr/>
          <p:nvPr/>
        </p:nvSpPr>
        <p:spPr>
          <a:xfrm>
            <a:off x="2573127" y="1400152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společné podstatné vlastnosti</a:t>
            </a:r>
            <a:endParaRPr lang="cs-CZ" sz="1600" dirty="0"/>
          </a:p>
        </p:txBody>
      </p:sp>
      <p:sp>
        <p:nvSpPr>
          <p:cNvPr id="48" name="Ovál 47"/>
          <p:cNvSpPr/>
          <p:nvPr/>
        </p:nvSpPr>
        <p:spPr>
          <a:xfrm>
            <a:off x="89804" y="754397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onkrétní</a:t>
            </a:r>
          </a:p>
          <a:p>
            <a:pPr algn="ctr"/>
            <a:r>
              <a:rPr lang="cs-CZ" sz="1600" dirty="0" smtClean="0"/>
              <a:t>abstraktní</a:t>
            </a:r>
            <a:endParaRPr lang="cs-CZ" sz="1600" dirty="0"/>
          </a:p>
        </p:txBody>
      </p:sp>
      <p:cxnSp>
        <p:nvCxnSpPr>
          <p:cNvPr id="53" name="Přímá spojnice se šipkou 52"/>
          <p:cNvCxnSpPr>
            <a:stCxn id="44" idx="5"/>
          </p:cNvCxnSpPr>
          <p:nvPr/>
        </p:nvCxnSpPr>
        <p:spPr>
          <a:xfrm>
            <a:off x="4873574" y="675565"/>
            <a:ext cx="537370" cy="186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4392656" y="768710"/>
            <a:ext cx="0" cy="523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>
            <a:off x="3131840" y="636500"/>
            <a:ext cx="418668" cy="132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ál 58"/>
          <p:cNvSpPr/>
          <p:nvPr/>
        </p:nvSpPr>
        <p:spPr>
          <a:xfrm>
            <a:off x="2613649" y="5981638"/>
            <a:ext cx="3622771" cy="53829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m</a:t>
            </a:r>
            <a:r>
              <a:rPr lang="cs-CZ" sz="1600" dirty="0" smtClean="0"/>
              <a:t>yšlenkový proces</a:t>
            </a:r>
            <a:endParaRPr lang="cs-CZ" sz="1600" dirty="0"/>
          </a:p>
        </p:txBody>
      </p:sp>
      <p:cxnSp>
        <p:nvCxnSpPr>
          <p:cNvPr id="61" name="Přímá spojnice se šipkou 60"/>
          <p:cNvCxnSpPr>
            <a:stCxn id="45" idx="4"/>
          </p:cNvCxnSpPr>
          <p:nvPr/>
        </p:nvCxnSpPr>
        <p:spPr>
          <a:xfrm>
            <a:off x="4319972" y="3065078"/>
            <a:ext cx="72684" cy="306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>
            <a:endCxn id="34" idx="0"/>
          </p:cNvCxnSpPr>
          <p:nvPr/>
        </p:nvCxnSpPr>
        <p:spPr>
          <a:xfrm>
            <a:off x="5548602" y="4549323"/>
            <a:ext cx="467749" cy="226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>
            <a:stCxn id="40" idx="5"/>
            <a:endCxn id="39" idx="1"/>
          </p:cNvCxnSpPr>
          <p:nvPr/>
        </p:nvCxnSpPr>
        <p:spPr>
          <a:xfrm>
            <a:off x="1866951" y="4418440"/>
            <a:ext cx="89512" cy="403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>
            <a:stCxn id="20" idx="5"/>
            <a:endCxn id="33" idx="2"/>
          </p:cNvCxnSpPr>
          <p:nvPr/>
        </p:nvCxnSpPr>
        <p:spPr>
          <a:xfrm flipV="1">
            <a:off x="6288781" y="3650277"/>
            <a:ext cx="609321" cy="175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7876511" y="3762050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8" name="Ovál 117"/>
          <p:cNvSpPr/>
          <p:nvPr/>
        </p:nvSpPr>
        <p:spPr>
          <a:xfrm>
            <a:off x="8252792" y="3859901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9" name="Ovál 118"/>
          <p:cNvSpPr/>
          <p:nvPr/>
        </p:nvSpPr>
        <p:spPr>
          <a:xfrm>
            <a:off x="7795592" y="3957808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1" name="Ovál 50"/>
          <p:cNvSpPr/>
          <p:nvPr/>
        </p:nvSpPr>
        <p:spPr>
          <a:xfrm>
            <a:off x="6288781" y="216100"/>
            <a:ext cx="2244973" cy="6083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670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11960" y="47667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200" b="1" dirty="0"/>
          </a:p>
        </p:txBody>
      </p:sp>
      <p:sp>
        <p:nvSpPr>
          <p:cNvPr id="4" name="Ovál 3"/>
          <p:cNvSpPr/>
          <p:nvPr/>
        </p:nvSpPr>
        <p:spPr>
          <a:xfrm>
            <a:off x="1297485" y="1791709"/>
            <a:ext cx="1816026" cy="415304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5" name="Ovál 4"/>
          <p:cNvSpPr/>
          <p:nvPr/>
        </p:nvSpPr>
        <p:spPr>
          <a:xfrm>
            <a:off x="5775785" y="1791709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534864" y="2589935"/>
            <a:ext cx="1387318" cy="33322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1527053" y="3031284"/>
            <a:ext cx="1433490" cy="33847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1564514" y="3515784"/>
            <a:ext cx="1368152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1573832" y="3981438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6178059" y="2649106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6211316" y="3015530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6211316" y="3649016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4" name="Ovál 13"/>
          <p:cNvSpPr/>
          <p:nvPr/>
        </p:nvSpPr>
        <p:spPr>
          <a:xfrm>
            <a:off x="6194906" y="3348193"/>
            <a:ext cx="1401429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6194907" y="4077072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219828" y="1294734"/>
            <a:ext cx="801793" cy="54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4" idx="7"/>
          </p:cNvCxnSpPr>
          <p:nvPr/>
        </p:nvCxnSpPr>
        <p:spPr>
          <a:xfrm flipH="1">
            <a:off x="2847560" y="1269534"/>
            <a:ext cx="819981" cy="582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4" idx="4"/>
          </p:cNvCxnSpPr>
          <p:nvPr/>
        </p:nvCxnSpPr>
        <p:spPr>
          <a:xfrm>
            <a:off x="2205498" y="2207013"/>
            <a:ext cx="1" cy="299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6786676" y="2334622"/>
            <a:ext cx="1" cy="23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3291682" y="442685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394</Words>
  <Application>Microsoft Office PowerPoint</Application>
  <PresentationFormat>Předvádění na obrazovce (4:3)</PresentationFormat>
  <Paragraphs>185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VYUČOVÁNÍ A UČENÍ</vt:lpstr>
      <vt:lpstr>Příprava učitele na vyučování kompetence učitele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          </vt:lpstr>
      <vt:lpstr>Literatura: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učitele na vyučování</dc:title>
  <dc:creator>Vladimíra Neužilová</dc:creator>
  <cp:lastModifiedBy>Vladimíra Neužilová</cp:lastModifiedBy>
  <cp:revision>33</cp:revision>
  <dcterms:created xsi:type="dcterms:W3CDTF">2013-10-20T07:21:22Z</dcterms:created>
  <dcterms:modified xsi:type="dcterms:W3CDTF">2014-10-28T19:32:27Z</dcterms:modified>
</cp:coreProperties>
</file>