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8" r:id="rId5"/>
    <p:sldId id="259" r:id="rId6"/>
    <p:sldId id="260" r:id="rId7"/>
    <p:sldId id="263" r:id="rId8"/>
    <p:sldId id="264" r:id="rId9"/>
    <p:sldId id="265" r:id="rId10"/>
    <p:sldId id="266" r:id="rId11"/>
    <p:sldId id="262" r:id="rId12"/>
    <p:sldId id="261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601E2-3D4D-4163-BA0D-2F7FC59AE782}" type="datetimeFigureOut">
              <a:rPr lang="cs-CZ" smtClean="0"/>
              <a:pPr/>
              <a:t>26.3.2014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3BAEC9-3DB9-496F-9640-9267CD231E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66632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16A0D2-D063-406E-8E4A-D2D567F22D7F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91325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pPr/>
              <a:t>26.3.2014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88692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pPr/>
              <a:t>26.3.2014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62819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pPr/>
              <a:t>26.3.2014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57937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pPr/>
              <a:t>26.3.2014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85361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pPr/>
              <a:t>26.3.2014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07008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pPr/>
              <a:t>26.3.2014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86006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pPr/>
              <a:t>26.3.2014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3226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pPr/>
              <a:t>26.3.2014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15728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pPr/>
              <a:t>26.3.2014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62944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pPr/>
              <a:t>26.3.2014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6609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pPr/>
              <a:t>26.3.2014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73045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0802B-B78A-43FD-8F49-4F5E0B99C2AA}" type="datetimeFigureOut">
              <a:rPr lang="cs-CZ" smtClean="0"/>
              <a:pPr/>
              <a:t>26.3.2014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527CA-607F-4933-99FB-E8B62AA711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77034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 smtClean="0"/>
              <a:t>KLÍČOVÉ KOMPETENCE  </a:t>
            </a:r>
            <a:br>
              <a:rPr lang="cs-CZ" sz="3100" b="1" dirty="0" smtClean="0"/>
            </a:br>
            <a:r>
              <a:rPr lang="cs-CZ" sz="3100" b="1" dirty="0" err="1" smtClean="0"/>
              <a:t>Rvp</a:t>
            </a:r>
            <a:r>
              <a:rPr lang="cs-CZ" sz="3100" b="1" dirty="0" smtClean="0"/>
              <a:t> ZV </a:t>
            </a:r>
            <a:r>
              <a:rPr lang="cs-CZ" sz="1800" b="1" i="1" dirty="0" smtClean="0"/>
              <a:t>/</a:t>
            </a:r>
            <a:r>
              <a:rPr lang="cs-CZ" sz="1800" i="1" dirty="0" smtClean="0"/>
              <a:t> na konci základního vzdělávání/</a:t>
            </a:r>
            <a:r>
              <a:rPr lang="cs-CZ" sz="1800" b="1" i="1" dirty="0" smtClean="0"/>
              <a:t/>
            </a:r>
            <a:br>
              <a:rPr lang="cs-CZ" sz="1800" b="1" i="1" dirty="0" smtClean="0"/>
            </a:br>
            <a:r>
              <a:rPr lang="cs-CZ" sz="1800" b="1" i="1" dirty="0" smtClean="0"/>
              <a:t/>
            </a:r>
            <a:br>
              <a:rPr lang="cs-CZ" sz="1800" b="1" i="1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= cíl vzdělávání = vybavit všechny žáky souborem KK, připravit je na další vzdělávání a  </a:t>
            </a:r>
            <a:br>
              <a:rPr lang="cs-CZ" sz="2000" dirty="0" smtClean="0"/>
            </a:br>
            <a:r>
              <a:rPr lang="cs-CZ" sz="2000" dirty="0"/>
              <a:t> </a:t>
            </a:r>
            <a:r>
              <a:rPr lang="cs-CZ" sz="2000" dirty="0" smtClean="0"/>
              <a:t>  uplatnění ve společnosti /na konci základního vzdělávání/</a:t>
            </a:r>
            <a:endParaRPr lang="cs-CZ" sz="2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000" dirty="0" smtClean="0"/>
              <a:t>souhrn vědomostí,  dovedností, postojů, hodnot,  schopností</a:t>
            </a:r>
          </a:p>
          <a:p>
            <a:pPr>
              <a:buFontTx/>
              <a:buChar char="-"/>
            </a:pPr>
            <a:r>
              <a:rPr lang="cs-CZ" sz="2000" dirty="0"/>
              <a:t>k</a:t>
            </a:r>
            <a:r>
              <a:rPr lang="cs-CZ" sz="2000" dirty="0" smtClean="0"/>
              <a:t> utváření dochází ve vyučovacím procesu</a:t>
            </a:r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buFontTx/>
              <a:buChar char="-"/>
            </a:pPr>
            <a:r>
              <a:rPr lang="cs-CZ" sz="2000" dirty="0"/>
              <a:t>p</a:t>
            </a:r>
            <a:r>
              <a:rPr lang="cs-CZ" sz="2000" dirty="0" smtClean="0"/>
              <a:t>roč učit – cíl </a:t>
            </a:r>
          </a:p>
          <a:p>
            <a:pPr>
              <a:buFontTx/>
              <a:buChar char="-"/>
            </a:pPr>
            <a:r>
              <a:rPr lang="cs-CZ" sz="2000" dirty="0"/>
              <a:t>c</a:t>
            </a:r>
            <a:r>
              <a:rPr lang="cs-CZ" sz="2000" dirty="0" smtClean="0"/>
              <a:t>o učit - obsah</a:t>
            </a:r>
          </a:p>
          <a:p>
            <a:pPr>
              <a:buFontTx/>
              <a:buChar char="-"/>
            </a:pPr>
            <a:r>
              <a:rPr lang="cs-CZ" sz="2000" dirty="0"/>
              <a:t>k</a:t>
            </a:r>
            <a:r>
              <a:rPr lang="cs-CZ" sz="2000" dirty="0" smtClean="0"/>
              <a:t>dy učit – žák a jeho vzdělávací potřeby</a:t>
            </a:r>
          </a:p>
          <a:p>
            <a:pPr>
              <a:buFontTx/>
              <a:buChar char="-"/>
            </a:pPr>
            <a:r>
              <a:rPr lang="cs-CZ" sz="2000" dirty="0"/>
              <a:t>j</a:t>
            </a:r>
            <a:r>
              <a:rPr lang="cs-CZ" sz="2000" dirty="0" smtClean="0"/>
              <a:t>ak učit – strategie, metody, postupy</a:t>
            </a:r>
          </a:p>
          <a:p>
            <a:pPr>
              <a:buFontTx/>
              <a:buChar char="-"/>
            </a:pPr>
            <a:r>
              <a:rPr lang="cs-CZ" sz="2000" dirty="0"/>
              <a:t>j</a:t>
            </a:r>
            <a:r>
              <a:rPr lang="cs-CZ" sz="2000" dirty="0" smtClean="0"/>
              <a:t>ak zhodnotit – reflexe, hodnocení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61438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cs-CZ" sz="2800" b="1" dirty="0" smtClean="0"/>
              <a:t>6. Kompetence pracovní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dodržuje vymezená pravidla, používá bezpečně materiály, nástroje, vybavení</a:t>
            </a:r>
            <a:endParaRPr lang="cs-CZ" sz="2000" dirty="0"/>
          </a:p>
          <a:p>
            <a:endParaRPr lang="cs-CZ" sz="2000" dirty="0" smtClean="0"/>
          </a:p>
          <a:p>
            <a:r>
              <a:rPr lang="cs-CZ" sz="2000" dirty="0"/>
              <a:t>p</a:t>
            </a:r>
            <a:r>
              <a:rPr lang="cs-CZ" sz="2000" dirty="0" smtClean="0"/>
              <a:t>řistupuje k výsledkům pracovní činnosti z hlediska kvality, funkčnosti, hospodárnosti i ochrany</a:t>
            </a:r>
          </a:p>
          <a:p>
            <a:endParaRPr lang="cs-CZ" sz="2000" dirty="0"/>
          </a:p>
          <a:p>
            <a:r>
              <a:rPr lang="cs-CZ" sz="2000" dirty="0"/>
              <a:t>p</a:t>
            </a:r>
            <a:r>
              <a:rPr lang="cs-CZ" sz="2000" dirty="0" smtClean="0"/>
              <a:t>řipravuje se na budoucnost, na profesi, vzdělává se</a:t>
            </a:r>
          </a:p>
          <a:p>
            <a:endParaRPr lang="cs-CZ" sz="2000" dirty="0"/>
          </a:p>
          <a:p>
            <a:r>
              <a:rPr lang="cs-CZ" sz="2000" dirty="0"/>
              <a:t>o</a:t>
            </a:r>
            <a:r>
              <a:rPr lang="cs-CZ" sz="2000" dirty="0" smtClean="0"/>
              <a:t>rientuje se v aktivitách  k uskutečnění podnikatelského záměru, rozvíjí podnikatelské myšlení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1924319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10800000" flipV="1">
            <a:off x="251520" y="0"/>
            <a:ext cx="8301608" cy="980728"/>
          </a:xfrm>
        </p:spPr>
        <p:txBody>
          <a:bodyPr>
            <a:normAutofit fontScale="90000"/>
          </a:bodyPr>
          <a:lstStyle/>
          <a:p>
            <a:r>
              <a:rPr lang="cs-CZ" sz="2800" dirty="0" smtClean="0"/>
              <a:t>KRITICKÉ MYŠLENÍ</a:t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8947017"/>
              </p:ext>
            </p:extLst>
          </p:nvPr>
        </p:nvGraphicFramePr>
        <p:xfrm>
          <a:off x="611560" y="2539504"/>
          <a:ext cx="6933550" cy="3642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4136"/>
                <a:gridCol w="2736304"/>
                <a:gridCol w="297311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KRITICKÉ MYŠLENÍ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NEKRITICKÉ MYŠLENÍ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Znalosti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Otevřené</a:t>
                      </a:r>
                      <a:r>
                        <a:rPr lang="cs-CZ" sz="1200" dirty="0">
                          <a:effectLst/>
                        </a:rPr>
                        <a:t>, značná šířka a hloubka, interdisciplinární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 získaných informacích jedinec přemýšlí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Černobílé</a:t>
                      </a:r>
                      <a:r>
                        <a:rPr lang="cs-CZ" sz="1200" dirty="0">
                          <a:effectLst/>
                        </a:rPr>
                        <a:t>, ulpívá na povrchu, užší</a:t>
                      </a:r>
                      <a:r>
                        <a:rPr lang="cs-CZ" sz="1200" dirty="0" smtClean="0">
                          <a:effectLst/>
                        </a:rPr>
                        <a:t>, </a:t>
                      </a:r>
                      <a:r>
                        <a:rPr lang="cs-CZ" sz="1200" dirty="0">
                          <a:effectLst/>
                        </a:rPr>
                        <a:t>uzavřené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Získané </a:t>
                      </a:r>
                      <a:r>
                        <a:rPr lang="cs-CZ" sz="1200" dirty="0" smtClean="0">
                          <a:effectLst/>
                        </a:rPr>
                        <a:t>informace jsou </a:t>
                      </a:r>
                      <a:r>
                        <a:rPr lang="cs-CZ" sz="1200" dirty="0">
                          <a:effectLst/>
                        </a:rPr>
                        <a:t>na vlastním přemýšlení málo závislé </a:t>
                      </a:r>
                      <a:endParaRPr lang="cs-CZ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Způsob myšlení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Racionální</a:t>
                      </a:r>
                      <a:r>
                        <a:rPr lang="cs-CZ" sz="1200" dirty="0">
                          <a:effectLst/>
                        </a:rPr>
                        <a:t>, konzistentní, </a:t>
                      </a:r>
                      <a:r>
                        <a:rPr lang="cs-CZ" sz="1200" dirty="0" smtClean="0">
                          <a:effectLst/>
                        </a:rPr>
                        <a:t>snaží </a:t>
                      </a:r>
                      <a:r>
                        <a:rPr lang="cs-CZ" sz="1200" dirty="0">
                          <a:effectLst/>
                        </a:rPr>
                        <a:t>se naučit, jak se učit, celostní, užívá originální prameny, má náhled, užívá větší počet referenčních </a:t>
                      </a:r>
                      <a:r>
                        <a:rPr lang="cs-CZ" sz="1200" dirty="0" smtClean="0">
                          <a:effectLst/>
                        </a:rPr>
                        <a:t>souřadnic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Iracionální</a:t>
                      </a:r>
                      <a:r>
                        <a:rPr lang="cs-CZ" sz="1200" dirty="0">
                          <a:effectLst/>
                        </a:rPr>
                        <a:t>, inkonzistentní, snaží se naučit, co se </a:t>
                      </a:r>
                      <a:r>
                        <a:rPr lang="cs-CZ" sz="1200" dirty="0" smtClean="0">
                          <a:effectLst/>
                        </a:rPr>
                        <a:t>učit, </a:t>
                      </a:r>
                      <a:r>
                        <a:rPr lang="cs-CZ" sz="1200" dirty="0">
                          <a:effectLst/>
                        </a:rPr>
                        <a:t>lineární, užívá druhotné prameny, nemá náhled, užívá jedny nebo omezené referenční </a:t>
                      </a:r>
                      <a:r>
                        <a:rPr lang="cs-CZ" sz="1200" dirty="0" smtClean="0">
                          <a:effectLst/>
                        </a:rPr>
                        <a:t>souřadnice</a:t>
                      </a:r>
                      <a:endParaRPr lang="cs-CZ" sz="1100" dirty="0">
                        <a:effectLst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Myšlenková strategie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Vyhýbá </a:t>
                      </a:r>
                      <a:r>
                        <a:rPr lang="cs-CZ" sz="1200" dirty="0">
                          <a:effectLst/>
                        </a:rPr>
                        <a:t>se uzavřenosti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zkoumá </a:t>
                      </a:r>
                      <a:r>
                        <a:rPr lang="cs-CZ" sz="1200" dirty="0">
                          <a:effectLst/>
                        </a:rPr>
                        <a:t>a vyšetřuje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fair </a:t>
                      </a:r>
                      <a:r>
                        <a:rPr lang="cs-CZ" sz="1200" dirty="0">
                          <a:effectLst/>
                        </a:rPr>
                        <a:t>play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aktivní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spolupracující/komunální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přesný jazyk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Snaží se o uzavřený systém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netáže </a:t>
                      </a:r>
                      <a:r>
                        <a:rPr lang="cs-CZ" sz="1200" dirty="0">
                          <a:effectLst/>
                        </a:rPr>
                        <a:t>se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ego </a:t>
                      </a:r>
                      <a:r>
                        <a:rPr lang="cs-CZ" sz="1200" dirty="0">
                          <a:effectLst/>
                        </a:rPr>
                        <a:t>emotivní/etnocentrická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pasívní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autoritativní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vágní </a:t>
                      </a:r>
                      <a:r>
                        <a:rPr lang="cs-CZ" sz="1200" dirty="0">
                          <a:effectLst/>
                        </a:rPr>
                        <a:t>jazyk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84" y="-163155"/>
            <a:ext cx="10434687" cy="2569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cs-CZ" sz="1200" b="1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Jasnost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cs-CZ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clarity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– z</a:t>
            </a:r>
            <a:r>
              <a:rPr kumimoji="0" lang="cs-CZ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každého výroku by mělo vyplynout, co má jeho autor na mysli, kde spatřuje „problém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Přesnost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cs-CZ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accuracy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 - výrok může být jasný, ale nemusí být přesný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Určitost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cs-CZ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precision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– výrok může být jasný a přesný, ale nemusí být určitý.  Otázky: Můžete říct nějaké podrobnosti? rozsah?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Věcnost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(relevance) – výrok může být jasný, přesný, určitý, přitom irelevantní.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Hloubka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cs-CZ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depth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– výrok může být povrchní 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Šířka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cs-CZ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breath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– standard šířky může být porušen u jednostranných  stranických, filozofických argumentací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Logika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cs-CZ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logic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–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jedno tvrzení vyplývá ze druhého, není vnitřní rozpor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1370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/>
              <a:t/>
            </a:r>
            <a:br>
              <a:rPr lang="cs-CZ" sz="3100" b="1" dirty="0"/>
            </a:br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/>
              <a:t/>
            </a:r>
            <a:br>
              <a:rPr lang="cs-CZ" sz="3100" b="1" dirty="0"/>
            </a:br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 smtClean="0"/>
              <a:t>Klíčové kompetence učitele</a:t>
            </a: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dirty="0" smtClean="0"/>
              <a:t> </a:t>
            </a:r>
            <a:br>
              <a:rPr lang="cs-CZ" dirty="0" smtClean="0"/>
            </a:br>
            <a:r>
              <a:rPr lang="cs-CZ" dirty="0" smtClean="0"/>
              <a:t> 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25000" lnSpcReduction="20000"/>
          </a:bodyPr>
          <a:lstStyle/>
          <a:p>
            <a:r>
              <a:rPr lang="cs-CZ" dirty="0"/>
              <a:t> </a:t>
            </a:r>
          </a:p>
          <a:p>
            <a:r>
              <a:rPr lang="cs-CZ" sz="8000" b="1" dirty="0"/>
              <a:t>1. Didaktické </a:t>
            </a:r>
            <a:endParaRPr lang="cs-CZ" sz="8000" dirty="0"/>
          </a:p>
          <a:p>
            <a:r>
              <a:rPr lang="cs-CZ" sz="6400" dirty="0"/>
              <a:t>- sleduje vývoj a způsoby uplatňování oborů ve společenské praxi</a:t>
            </a:r>
          </a:p>
          <a:p>
            <a:r>
              <a:rPr lang="cs-CZ" sz="6400" dirty="0"/>
              <a:t>- oborové znalosti, postupy a koncepce přetváří ve vzdělávací cíle</a:t>
            </a:r>
          </a:p>
          <a:p>
            <a:r>
              <a:rPr lang="cs-CZ" sz="8000" dirty="0"/>
              <a:t> </a:t>
            </a:r>
          </a:p>
          <a:p>
            <a:r>
              <a:rPr lang="cs-CZ" sz="8000" b="1" dirty="0"/>
              <a:t>2. Metodické</a:t>
            </a:r>
            <a:endParaRPr lang="cs-CZ" sz="8000" dirty="0"/>
          </a:p>
          <a:p>
            <a:r>
              <a:rPr lang="cs-CZ" sz="6400" dirty="0"/>
              <a:t>- disponuje zásobou postupů, činností, aktivit, kterými usměrňuje učení </a:t>
            </a:r>
            <a:endParaRPr lang="cs-CZ" sz="6400" dirty="0" smtClean="0"/>
          </a:p>
          <a:p>
            <a:r>
              <a:rPr lang="cs-CZ" sz="6400" dirty="0"/>
              <a:t> </a:t>
            </a:r>
            <a:r>
              <a:rPr lang="cs-CZ" sz="6400" dirty="0" smtClean="0"/>
              <a:t> žáků </a:t>
            </a:r>
            <a:r>
              <a:rPr lang="cs-CZ" sz="6400" dirty="0"/>
              <a:t>vzhledem </a:t>
            </a:r>
            <a:r>
              <a:rPr lang="cs-CZ" sz="6400" dirty="0" smtClean="0"/>
              <a:t>k</a:t>
            </a:r>
            <a:r>
              <a:rPr lang="cs-CZ" sz="6400" dirty="0"/>
              <a:t> zvoleným vzdělávacím cílům</a:t>
            </a:r>
          </a:p>
          <a:p>
            <a:r>
              <a:rPr lang="cs-CZ" sz="6400" dirty="0"/>
              <a:t>-  vybírá metody s ohledem na zjištěné vzdělávací potřeby žáků</a:t>
            </a:r>
          </a:p>
          <a:p>
            <a:r>
              <a:rPr lang="cs-CZ" sz="8000" dirty="0"/>
              <a:t>-  </a:t>
            </a:r>
            <a:endParaRPr lang="cs-CZ" sz="8000" dirty="0" smtClean="0"/>
          </a:p>
          <a:p>
            <a:r>
              <a:rPr lang="cs-CZ" sz="8000" b="1" dirty="0" smtClean="0"/>
              <a:t>3</a:t>
            </a:r>
            <a:r>
              <a:rPr lang="cs-CZ" sz="8000" b="1" dirty="0"/>
              <a:t>. Diagnostické a evaluační</a:t>
            </a:r>
            <a:endParaRPr lang="cs-CZ" sz="8000" dirty="0"/>
          </a:p>
          <a:p>
            <a:r>
              <a:rPr lang="cs-CZ" sz="6400" dirty="0"/>
              <a:t>- zjišťuje vlastnosti, schopnosti a vzdělávací potřeby žáků</a:t>
            </a:r>
          </a:p>
          <a:p>
            <a:r>
              <a:rPr lang="cs-CZ" sz="6400" dirty="0"/>
              <a:t>- stanovuje kritéria, pravidla a způsoby hodnocení žáků</a:t>
            </a:r>
          </a:p>
          <a:p>
            <a:r>
              <a:rPr lang="cs-CZ" sz="8000" b="1" dirty="0"/>
              <a:t> </a:t>
            </a:r>
            <a:endParaRPr lang="cs-CZ" sz="8000" dirty="0"/>
          </a:p>
          <a:p>
            <a:pPr marL="0" indent="0">
              <a:buNone/>
            </a:pPr>
            <a:r>
              <a:rPr lang="cs-CZ" sz="8000" b="1" dirty="0"/>
              <a:t> </a:t>
            </a:r>
            <a:r>
              <a:rPr lang="cs-CZ" sz="8000" b="1" dirty="0" smtClean="0"/>
              <a:t>     4</a:t>
            </a:r>
            <a:r>
              <a:rPr lang="cs-CZ" sz="8000" b="1" dirty="0"/>
              <a:t>. Komunikační a organizační</a:t>
            </a:r>
            <a:endParaRPr lang="cs-CZ" sz="8000" dirty="0"/>
          </a:p>
          <a:p>
            <a:pPr marL="0" indent="0">
              <a:buNone/>
            </a:pPr>
            <a:r>
              <a:rPr lang="cs-CZ" sz="8000" dirty="0" smtClean="0"/>
              <a:t>     - </a:t>
            </a:r>
            <a:r>
              <a:rPr lang="cs-CZ" sz="6400" dirty="0"/>
              <a:t>řídí a koordinuje činnosti skupin žáků i jednotlivců</a:t>
            </a:r>
          </a:p>
          <a:p>
            <a:r>
              <a:rPr lang="cs-CZ" sz="6400" dirty="0" smtClean="0"/>
              <a:t>- </a:t>
            </a:r>
            <a:r>
              <a:rPr lang="cs-CZ" sz="6400" dirty="0"/>
              <a:t>vymezuje hranice volnosti jednání žáků</a:t>
            </a:r>
          </a:p>
          <a:p>
            <a:r>
              <a:rPr lang="cs-CZ" sz="6400" dirty="0"/>
              <a:t>- formuluje jeho pravidla a vede žáky k jejich pochopení a dodržování</a:t>
            </a:r>
          </a:p>
          <a:p>
            <a:r>
              <a:rPr lang="cs-CZ" sz="6400" dirty="0"/>
              <a:t>- řeší konflikty</a:t>
            </a:r>
          </a:p>
          <a:p>
            <a:endParaRPr lang="cs-CZ" sz="6400" dirty="0"/>
          </a:p>
        </p:txBody>
      </p:sp>
    </p:spTree>
    <p:extLst>
      <p:ext uri="{BB962C8B-B14F-4D97-AF65-F5344CB8AC3E}">
        <p14:creationId xmlns:p14="http://schemas.microsoft.com/office/powerpoint/2010/main" xmlns="" val="2637611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1872208"/>
          </a:xfrm>
          <a:solidFill>
            <a:srgbClr val="1CEBF0"/>
          </a:solidFill>
        </p:spPr>
        <p:txBody>
          <a:bodyPr>
            <a:normAutofit/>
          </a:bodyPr>
          <a:lstStyle/>
          <a:p>
            <a:pPr algn="l"/>
            <a:r>
              <a:rPr lang="cs-CZ" sz="2400" b="1" dirty="0" smtClean="0"/>
              <a:t>CÍLE VZDĚLÁNÍ</a:t>
            </a:r>
            <a:br>
              <a:rPr lang="cs-CZ" sz="2400" b="1" dirty="0" smtClean="0"/>
            </a:b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1800" i="1" dirty="0"/>
              <a:t>K</a:t>
            </a:r>
            <a:r>
              <a:rPr lang="cs-CZ" sz="1800" i="1" dirty="0" smtClean="0"/>
              <a:t>oho považujeme za vzdělaného člověka?</a:t>
            </a:r>
            <a:br>
              <a:rPr lang="cs-CZ" sz="1800" i="1" dirty="0" smtClean="0"/>
            </a:br>
            <a:r>
              <a:rPr lang="cs-CZ" sz="1800" i="1" dirty="0" smtClean="0"/>
              <a:t>Vzdělání pomáhá porozumět kulturní tradici a otevírá budoucnost.</a:t>
            </a:r>
            <a:br>
              <a:rPr lang="cs-CZ" sz="1800" i="1" dirty="0" smtClean="0"/>
            </a:br>
            <a:r>
              <a:rPr lang="cs-CZ" sz="1800" i="1" dirty="0" smtClean="0"/>
              <a:t>Lze dosáhnout úplného vzdělání?  - </a:t>
            </a:r>
            <a:r>
              <a:rPr lang="cs-CZ" sz="1800" i="1" dirty="0"/>
              <a:t>D</a:t>
            </a:r>
            <a:r>
              <a:rPr lang="cs-CZ" sz="1800" i="1" dirty="0" smtClean="0"/>
              <a:t>ynamický proces.</a:t>
            </a:r>
            <a:endParaRPr lang="cs-CZ" sz="1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2636912"/>
            <a:ext cx="8229600" cy="2913187"/>
          </a:xfrm>
        </p:spPr>
        <p:txBody>
          <a:bodyPr>
            <a:normAutofit fontScale="92500" lnSpcReduction="20000"/>
          </a:bodyPr>
          <a:lstStyle/>
          <a:p>
            <a:r>
              <a:rPr lang="cs-CZ" sz="2200" b="1" dirty="0" smtClean="0"/>
              <a:t>Směřují k celistvé osobnosti člověka</a:t>
            </a:r>
          </a:p>
          <a:p>
            <a:endParaRPr lang="cs-CZ" sz="2200" b="1" dirty="0" smtClean="0"/>
          </a:p>
          <a:p>
            <a:r>
              <a:rPr lang="cs-CZ" sz="2200" b="1" dirty="0" smtClean="0"/>
              <a:t>Zaměřují se na rozvoj vědomosti, dovedností, postojů, hodnot</a:t>
            </a:r>
          </a:p>
          <a:p>
            <a:endParaRPr lang="cs-CZ" sz="2200" b="1" dirty="0" smtClean="0"/>
          </a:p>
          <a:p>
            <a:r>
              <a:rPr lang="cs-CZ" sz="2200" b="1" dirty="0" smtClean="0"/>
              <a:t>Zahrnují dovednosti dalšího sebevzdělávání</a:t>
            </a:r>
          </a:p>
          <a:p>
            <a:endParaRPr lang="cs-CZ" sz="2200" b="1" dirty="0" smtClean="0"/>
          </a:p>
          <a:p>
            <a:r>
              <a:rPr lang="cs-CZ" sz="2200" b="1" dirty="0" smtClean="0"/>
              <a:t>Směřují ke kritickému posuzování jevů, informací</a:t>
            </a:r>
          </a:p>
          <a:p>
            <a:endParaRPr lang="cs-CZ" sz="2200" b="1" dirty="0" smtClean="0"/>
          </a:p>
          <a:p>
            <a:r>
              <a:rPr lang="cs-CZ" sz="2200" b="1" dirty="0" smtClean="0"/>
              <a:t>Obsahují rozvoj estetických a morálních hodnot</a:t>
            </a:r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xmlns="" val="4248512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07413" cy="1143000"/>
          </a:xfr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sz="2000" b="1" dirty="0"/>
              <a:t>      CÍLE VZDĚLÁVÁNÍ                                KLÍČOVÉ KOMPETENCE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4213" y="1916113"/>
            <a:ext cx="3095625" cy="431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sz="1200" b="1" dirty="0"/>
              <a:t>2.</a:t>
            </a:r>
          </a:p>
          <a:p>
            <a:pPr algn="ctr"/>
            <a:r>
              <a:rPr lang="cs-CZ" sz="1200" b="1" dirty="0"/>
              <a:t>Podněcovat žáky k tvořivému myšlení</a:t>
            </a:r>
          </a:p>
        </p:txBody>
      </p:sp>
      <p:sp>
        <p:nvSpPr>
          <p:cNvPr id="9269" name="Rectangle 53"/>
          <p:cNvSpPr>
            <a:spLocks noChangeArrowheads="1"/>
          </p:cNvSpPr>
          <p:nvPr/>
        </p:nvSpPr>
        <p:spPr bwMode="auto">
          <a:xfrm>
            <a:off x="684213" y="2492375"/>
            <a:ext cx="3095625" cy="431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sz="1200" b="1" dirty="0"/>
              <a:t>3.</a:t>
            </a:r>
          </a:p>
          <a:p>
            <a:pPr algn="ctr"/>
            <a:r>
              <a:rPr lang="cs-CZ" sz="1200" b="1" dirty="0"/>
              <a:t>Vést žáky k všestranné komunikaci</a:t>
            </a:r>
          </a:p>
        </p:txBody>
      </p:sp>
      <p:sp>
        <p:nvSpPr>
          <p:cNvPr id="9270" name="Rectangle 54"/>
          <p:cNvSpPr>
            <a:spLocks noChangeArrowheads="1"/>
          </p:cNvSpPr>
          <p:nvPr/>
        </p:nvSpPr>
        <p:spPr bwMode="auto">
          <a:xfrm>
            <a:off x="676511" y="3656573"/>
            <a:ext cx="3103328" cy="4318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1200" b="1" dirty="0"/>
              <a:t>5.</a:t>
            </a:r>
          </a:p>
          <a:p>
            <a:pPr algn="ctr"/>
            <a:r>
              <a:rPr lang="cs-CZ" sz="1200" b="1" dirty="0"/>
              <a:t>Připravovat k projevům svébytnosti</a:t>
            </a:r>
          </a:p>
        </p:txBody>
      </p:sp>
      <p:sp>
        <p:nvSpPr>
          <p:cNvPr id="9271" name="Rectangle 55"/>
          <p:cNvSpPr>
            <a:spLocks noChangeArrowheads="1"/>
          </p:cNvSpPr>
          <p:nvPr/>
        </p:nvSpPr>
        <p:spPr bwMode="auto">
          <a:xfrm>
            <a:off x="652183" y="4192495"/>
            <a:ext cx="3127655" cy="4318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1200" b="1" dirty="0"/>
              <a:t>6.</a:t>
            </a:r>
          </a:p>
          <a:p>
            <a:pPr algn="ctr"/>
            <a:r>
              <a:rPr lang="cs-CZ" sz="1200" b="1" dirty="0"/>
              <a:t>Vytvářet potřebu projevovat</a:t>
            </a:r>
            <a:r>
              <a:rPr lang="cs-CZ" b="1" dirty="0"/>
              <a:t> </a:t>
            </a:r>
            <a:r>
              <a:rPr lang="cs-CZ" sz="1200" b="1" dirty="0" err="1"/>
              <a:t>pozit</a:t>
            </a:r>
            <a:r>
              <a:rPr lang="cs-CZ" sz="1200" b="1" dirty="0"/>
              <a:t>. city</a:t>
            </a:r>
          </a:p>
        </p:txBody>
      </p:sp>
      <p:sp>
        <p:nvSpPr>
          <p:cNvPr id="9272" name="Rectangle 56"/>
          <p:cNvSpPr>
            <a:spLocks noChangeArrowheads="1"/>
          </p:cNvSpPr>
          <p:nvPr/>
        </p:nvSpPr>
        <p:spPr bwMode="auto">
          <a:xfrm>
            <a:off x="684213" y="4797425"/>
            <a:ext cx="3095625" cy="4318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1200" dirty="0"/>
              <a:t>7.</a:t>
            </a:r>
          </a:p>
          <a:p>
            <a:pPr algn="ctr"/>
            <a:r>
              <a:rPr lang="cs-CZ" sz="1200" b="1" dirty="0"/>
              <a:t>Učit rozvíjet a chránit </a:t>
            </a:r>
            <a:r>
              <a:rPr lang="cs-CZ" sz="1200" b="1" dirty="0" err="1"/>
              <a:t>fyzic.a</a:t>
            </a:r>
            <a:r>
              <a:rPr lang="cs-CZ" sz="1200" b="1" dirty="0"/>
              <a:t> </a:t>
            </a:r>
            <a:r>
              <a:rPr lang="cs-CZ" sz="1200" b="1" dirty="0" err="1"/>
              <a:t>dušev</a:t>
            </a:r>
            <a:r>
              <a:rPr lang="cs-CZ" sz="1200" b="1" dirty="0"/>
              <a:t>. zdraví</a:t>
            </a:r>
          </a:p>
        </p:txBody>
      </p:sp>
      <p:sp>
        <p:nvSpPr>
          <p:cNvPr id="9273" name="Rectangle 57"/>
          <p:cNvSpPr>
            <a:spLocks noChangeArrowheads="1"/>
          </p:cNvSpPr>
          <p:nvPr/>
        </p:nvSpPr>
        <p:spPr bwMode="auto">
          <a:xfrm>
            <a:off x="684213" y="5445125"/>
            <a:ext cx="3095625" cy="4318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cs-CZ" sz="1200" b="1" dirty="0"/>
              <a:t>8.</a:t>
            </a:r>
          </a:p>
          <a:p>
            <a:pPr algn="ctr"/>
            <a:r>
              <a:rPr lang="cs-CZ" sz="1200" b="1" dirty="0"/>
              <a:t>Vést k toleranci a ohleduplnosti</a:t>
            </a:r>
          </a:p>
        </p:txBody>
      </p:sp>
      <p:sp>
        <p:nvSpPr>
          <p:cNvPr id="9274" name="Rectangle 58"/>
          <p:cNvSpPr>
            <a:spLocks noChangeArrowheads="1"/>
          </p:cNvSpPr>
          <p:nvPr/>
        </p:nvSpPr>
        <p:spPr bwMode="auto">
          <a:xfrm>
            <a:off x="684213" y="6237288"/>
            <a:ext cx="3167062" cy="432072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cs-CZ" sz="1200" b="1" dirty="0"/>
              <a:t>9.</a:t>
            </a:r>
          </a:p>
          <a:p>
            <a:pPr algn="ctr"/>
            <a:r>
              <a:rPr lang="cs-CZ" sz="1200" b="1" dirty="0"/>
              <a:t>Rozvíjet schopnosti </a:t>
            </a:r>
            <a:r>
              <a:rPr lang="cs-CZ" sz="1200" b="1" dirty="0" err="1"/>
              <a:t>vzhl</a:t>
            </a:r>
            <a:r>
              <a:rPr lang="cs-CZ" sz="1200" b="1" dirty="0"/>
              <a:t>. k profesní orientaci</a:t>
            </a:r>
          </a:p>
        </p:txBody>
      </p:sp>
      <p:sp>
        <p:nvSpPr>
          <p:cNvPr id="9275" name="Rectangle 59"/>
          <p:cNvSpPr>
            <a:spLocks noChangeArrowheads="1"/>
          </p:cNvSpPr>
          <p:nvPr/>
        </p:nvSpPr>
        <p:spPr bwMode="auto">
          <a:xfrm>
            <a:off x="5458756" y="6255108"/>
            <a:ext cx="2736850" cy="4318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cs-CZ" sz="1600" b="1" dirty="0"/>
              <a:t>F</a:t>
            </a:r>
          </a:p>
          <a:p>
            <a:pPr algn="ctr"/>
            <a:r>
              <a:rPr lang="cs-CZ" sz="1600" b="1" dirty="0"/>
              <a:t>pracovní</a:t>
            </a:r>
          </a:p>
        </p:txBody>
      </p:sp>
      <p:sp>
        <p:nvSpPr>
          <p:cNvPr id="9276" name="Rectangle 60"/>
          <p:cNvSpPr>
            <a:spLocks noChangeArrowheads="1"/>
          </p:cNvSpPr>
          <p:nvPr/>
        </p:nvSpPr>
        <p:spPr bwMode="auto">
          <a:xfrm>
            <a:off x="5508625" y="5373216"/>
            <a:ext cx="2736850" cy="4318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cs-CZ" sz="1600" b="1" dirty="0"/>
              <a:t>E</a:t>
            </a:r>
          </a:p>
          <a:p>
            <a:pPr algn="ctr"/>
            <a:r>
              <a:rPr lang="cs-CZ" sz="1600" b="1" dirty="0"/>
              <a:t>občanské</a:t>
            </a:r>
          </a:p>
        </p:txBody>
      </p:sp>
      <p:sp>
        <p:nvSpPr>
          <p:cNvPr id="9277" name="Rectangle 61"/>
          <p:cNvSpPr>
            <a:spLocks noChangeArrowheads="1"/>
          </p:cNvSpPr>
          <p:nvPr/>
        </p:nvSpPr>
        <p:spPr bwMode="auto">
          <a:xfrm>
            <a:off x="5458756" y="3157818"/>
            <a:ext cx="2736850" cy="1986476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1600" b="1" dirty="0"/>
              <a:t>D</a:t>
            </a:r>
          </a:p>
          <a:p>
            <a:pPr algn="ctr"/>
            <a:r>
              <a:rPr lang="cs-CZ" sz="1600" b="1" dirty="0"/>
              <a:t>sociální a personální</a:t>
            </a:r>
          </a:p>
        </p:txBody>
      </p:sp>
      <p:sp>
        <p:nvSpPr>
          <p:cNvPr id="9278" name="Rectangle 62"/>
          <p:cNvSpPr>
            <a:spLocks noChangeArrowheads="1"/>
          </p:cNvSpPr>
          <p:nvPr/>
        </p:nvSpPr>
        <p:spPr bwMode="auto">
          <a:xfrm>
            <a:off x="5451397" y="2504579"/>
            <a:ext cx="2738438" cy="431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sz="1600" b="1" dirty="0"/>
              <a:t>C</a:t>
            </a:r>
          </a:p>
          <a:p>
            <a:pPr algn="ctr"/>
            <a:r>
              <a:rPr lang="cs-CZ" sz="1600" b="1" dirty="0"/>
              <a:t>komunikativní</a:t>
            </a:r>
          </a:p>
        </p:txBody>
      </p:sp>
      <p:sp>
        <p:nvSpPr>
          <p:cNvPr id="9279" name="Rectangle 63"/>
          <p:cNvSpPr>
            <a:spLocks noChangeArrowheads="1"/>
          </p:cNvSpPr>
          <p:nvPr/>
        </p:nvSpPr>
        <p:spPr bwMode="auto">
          <a:xfrm>
            <a:off x="5404037" y="1800600"/>
            <a:ext cx="2738438" cy="431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sz="1600" dirty="0"/>
              <a:t>B</a:t>
            </a:r>
          </a:p>
          <a:p>
            <a:pPr algn="ctr"/>
            <a:r>
              <a:rPr lang="cs-CZ" sz="1600" b="1" dirty="0"/>
              <a:t>k řešení problémů</a:t>
            </a:r>
          </a:p>
        </p:txBody>
      </p:sp>
      <p:sp>
        <p:nvSpPr>
          <p:cNvPr id="9280" name="Rectangle 64"/>
          <p:cNvSpPr>
            <a:spLocks noChangeArrowheads="1"/>
          </p:cNvSpPr>
          <p:nvPr/>
        </p:nvSpPr>
        <p:spPr bwMode="auto">
          <a:xfrm>
            <a:off x="5364088" y="1268413"/>
            <a:ext cx="2738438" cy="431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sz="1600" b="1" dirty="0"/>
              <a:t>A</a:t>
            </a:r>
          </a:p>
          <a:p>
            <a:pPr algn="ctr"/>
            <a:r>
              <a:rPr lang="cs-CZ" sz="1600" b="1" dirty="0"/>
              <a:t>k učení</a:t>
            </a:r>
          </a:p>
        </p:txBody>
      </p:sp>
      <p:sp>
        <p:nvSpPr>
          <p:cNvPr id="9281" name="Rectangle 65"/>
          <p:cNvSpPr>
            <a:spLocks noChangeArrowheads="1"/>
          </p:cNvSpPr>
          <p:nvPr/>
        </p:nvSpPr>
        <p:spPr bwMode="auto">
          <a:xfrm>
            <a:off x="684213" y="1341438"/>
            <a:ext cx="3095625" cy="431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sz="1200" b="1" dirty="0"/>
              <a:t>1.</a:t>
            </a:r>
          </a:p>
          <a:p>
            <a:pPr algn="ctr"/>
            <a:r>
              <a:rPr lang="cs-CZ" sz="1200" b="1" dirty="0"/>
              <a:t>Umožnit žákům osvojit si strategie učení</a:t>
            </a:r>
          </a:p>
        </p:txBody>
      </p:sp>
      <p:sp>
        <p:nvSpPr>
          <p:cNvPr id="9282" name="Rectangle 66"/>
          <p:cNvSpPr>
            <a:spLocks noChangeArrowheads="1"/>
          </p:cNvSpPr>
          <p:nvPr/>
        </p:nvSpPr>
        <p:spPr bwMode="auto">
          <a:xfrm>
            <a:off x="652183" y="3157818"/>
            <a:ext cx="3127656" cy="4318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1200" b="1" dirty="0"/>
              <a:t>4.</a:t>
            </a:r>
          </a:p>
          <a:p>
            <a:pPr algn="ctr"/>
            <a:r>
              <a:rPr lang="cs-CZ" sz="1200" b="1" dirty="0"/>
              <a:t>Rozvíjet schopnost spolupracovat</a:t>
            </a:r>
          </a:p>
        </p:txBody>
      </p:sp>
      <p:sp>
        <p:nvSpPr>
          <p:cNvPr id="9283" name="Rectangle 67"/>
          <p:cNvSpPr>
            <a:spLocks noChangeArrowheads="1"/>
          </p:cNvSpPr>
          <p:nvPr/>
        </p:nvSpPr>
        <p:spPr bwMode="auto">
          <a:xfrm>
            <a:off x="3646488" y="5006975"/>
            <a:ext cx="184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 sz="1200"/>
          </a:p>
        </p:txBody>
      </p:sp>
      <p:sp>
        <p:nvSpPr>
          <p:cNvPr id="9286" name="Line 70"/>
          <p:cNvSpPr>
            <a:spLocks noChangeShapeType="1"/>
          </p:cNvSpPr>
          <p:nvPr/>
        </p:nvSpPr>
        <p:spPr bwMode="auto">
          <a:xfrm flipV="1">
            <a:off x="4140200" y="1484313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89" name="Line 73"/>
          <p:cNvSpPr>
            <a:spLocks noChangeShapeType="1"/>
          </p:cNvSpPr>
          <p:nvPr/>
        </p:nvSpPr>
        <p:spPr bwMode="auto">
          <a:xfrm flipH="1">
            <a:off x="4140200" y="1412875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20933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Diagram 3"/>
          <p:cNvGrpSpPr>
            <a:grpSpLocks/>
          </p:cNvGrpSpPr>
          <p:nvPr/>
        </p:nvGrpSpPr>
        <p:grpSpPr bwMode="auto">
          <a:xfrm>
            <a:off x="2195513" y="549275"/>
            <a:ext cx="6048375" cy="5400675"/>
            <a:chOff x="1429" y="703"/>
            <a:chExt cx="2858" cy="2858"/>
          </a:xfrm>
        </p:grpSpPr>
        <p:sp>
          <p:nvSpPr>
            <p:cNvPr id="3" name="_s2052"/>
            <p:cNvSpPr>
              <a:spLocks noChangeArrowheads="1" noTextEdit="1"/>
            </p:cNvSpPr>
            <p:nvPr/>
          </p:nvSpPr>
          <p:spPr bwMode="auto">
            <a:xfrm>
              <a:off x="1500" y="1114"/>
              <a:ext cx="2036" cy="2036"/>
            </a:xfrm>
            <a:custGeom>
              <a:avLst/>
              <a:gdLst>
                <a:gd name="G0" fmla="+- 2700 0 0"/>
                <a:gd name="G1" fmla="+- 21600 0 2700"/>
                <a:gd name="G2" fmla="+- 21600 0 27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700" y="10800"/>
                  </a:moveTo>
                  <a:cubicBezTo>
                    <a:pt x="2700" y="15274"/>
                    <a:pt x="6326" y="18900"/>
                    <a:pt x="10800" y="18900"/>
                  </a:cubicBezTo>
                  <a:cubicBezTo>
                    <a:pt x="15274" y="18900"/>
                    <a:pt x="18900" y="15274"/>
                    <a:pt x="18900" y="10800"/>
                  </a:cubicBezTo>
                  <a:cubicBezTo>
                    <a:pt x="18900" y="6326"/>
                    <a:pt x="15274" y="2700"/>
                    <a:pt x="10800" y="2700"/>
                  </a:cubicBezTo>
                  <a:cubicBezTo>
                    <a:pt x="6326" y="2700"/>
                    <a:pt x="2700" y="6326"/>
                    <a:pt x="2700" y="10800"/>
                  </a:cubicBezTo>
                  <a:close/>
                </a:path>
              </a:pathLst>
            </a:custGeom>
            <a:solidFill>
              <a:srgbClr val="FDFD67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" name="_s2053"/>
            <p:cNvSpPr>
              <a:spLocks/>
            </p:cNvSpPr>
            <p:nvPr/>
          </p:nvSpPr>
          <p:spPr bwMode="auto">
            <a:xfrm>
              <a:off x="3809" y="1587"/>
              <a:ext cx="407" cy="271"/>
            </a:xfrm>
            <a:prstGeom prst="callout2">
              <a:avLst>
                <a:gd name="adj1" fmla="val 22292"/>
                <a:gd name="adj2" fmla="val -8856"/>
                <a:gd name="adj3" fmla="val 22292"/>
                <a:gd name="adj4" fmla="val -17528"/>
                <a:gd name="adj5" fmla="val 201106"/>
                <a:gd name="adj6" fmla="val -98282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D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obohacování ostatními vlivy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uvnitř a vně životního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prostředí</a:t>
              </a:r>
            </a:p>
          </p:txBody>
        </p:sp>
        <p:sp>
          <p:nvSpPr>
            <p:cNvPr id="5" name="_s2054"/>
            <p:cNvSpPr>
              <a:spLocks noChangeArrowheads="1" noTextEdit="1"/>
            </p:cNvSpPr>
            <p:nvPr/>
          </p:nvSpPr>
          <p:spPr bwMode="auto">
            <a:xfrm>
              <a:off x="1755" y="1369"/>
              <a:ext cx="1527" cy="1527"/>
            </a:xfrm>
            <a:custGeom>
              <a:avLst/>
              <a:gdLst>
                <a:gd name="G0" fmla="+- 3600 0 0"/>
                <a:gd name="G1" fmla="+- 21600 0 3600"/>
                <a:gd name="G2" fmla="+- 21600 0 36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600" y="10800"/>
                  </a:moveTo>
                  <a:cubicBezTo>
                    <a:pt x="3600" y="14776"/>
                    <a:pt x="6824" y="18000"/>
                    <a:pt x="10800" y="18000"/>
                  </a:cubicBezTo>
                  <a:cubicBezTo>
                    <a:pt x="14776" y="18000"/>
                    <a:pt x="18000" y="14776"/>
                    <a:pt x="18000" y="10800"/>
                  </a:cubicBezTo>
                  <a:cubicBezTo>
                    <a:pt x="18000" y="6824"/>
                    <a:pt x="14776" y="3600"/>
                    <a:pt x="10800" y="3600"/>
                  </a:cubicBezTo>
                  <a:cubicBezTo>
                    <a:pt x="6824" y="3600"/>
                    <a:pt x="3600" y="6824"/>
                    <a:pt x="3600" y="10800"/>
                  </a:cubicBezTo>
                  <a:close/>
                </a:path>
              </a:pathLst>
            </a:custGeom>
            <a:solidFill>
              <a:srgbClr val="AEF4A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" name="_s2055"/>
            <p:cNvSpPr>
              <a:spLocks/>
            </p:cNvSpPr>
            <p:nvPr/>
          </p:nvSpPr>
          <p:spPr bwMode="auto">
            <a:xfrm>
              <a:off x="3809" y="1316"/>
              <a:ext cx="407" cy="271"/>
            </a:xfrm>
            <a:prstGeom prst="callout2">
              <a:avLst>
                <a:gd name="adj1" fmla="val 22361"/>
                <a:gd name="adj2" fmla="val -8856"/>
                <a:gd name="adj3" fmla="val 22361"/>
                <a:gd name="adj4" fmla="val -17343"/>
                <a:gd name="adj5" fmla="val 301106"/>
                <a:gd name="adj6" fmla="val -16069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C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citlivost zdrojů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 objevování</a:t>
              </a: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životního prostředí</a:t>
              </a:r>
            </a:p>
          </p:txBody>
        </p:sp>
        <p:sp>
          <p:nvSpPr>
            <p:cNvPr id="7" name="_s2056"/>
            <p:cNvSpPr>
              <a:spLocks noChangeArrowheads="1" noTextEdit="1"/>
            </p:cNvSpPr>
            <p:nvPr/>
          </p:nvSpPr>
          <p:spPr bwMode="auto">
            <a:xfrm>
              <a:off x="2009" y="1623"/>
              <a:ext cx="1018" cy="1018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EDB1E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" name="_s2057"/>
            <p:cNvSpPr>
              <a:spLocks/>
            </p:cNvSpPr>
            <p:nvPr/>
          </p:nvSpPr>
          <p:spPr bwMode="auto">
            <a:xfrm>
              <a:off x="3809" y="1045"/>
              <a:ext cx="407" cy="271"/>
            </a:xfrm>
            <a:prstGeom prst="callout2">
              <a:avLst>
                <a:gd name="adj1" fmla="val 22292"/>
                <a:gd name="adj2" fmla="val -8856"/>
                <a:gd name="adj3" fmla="val 22292"/>
                <a:gd name="adj4" fmla="val -17343"/>
                <a:gd name="adj5" fmla="val 401106"/>
                <a:gd name="adj6" fmla="val -22334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B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uvolnění a ovládnutí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osobních zdrojů</a:t>
              </a:r>
            </a:p>
          </p:txBody>
        </p:sp>
        <p:sp>
          <p:nvSpPr>
            <p:cNvPr id="9" name="_s2058"/>
            <p:cNvSpPr>
              <a:spLocks noChangeArrowheads="1" noTextEdit="1"/>
            </p:cNvSpPr>
            <p:nvPr/>
          </p:nvSpPr>
          <p:spPr bwMode="auto">
            <a:xfrm>
              <a:off x="2264" y="1878"/>
              <a:ext cx="509" cy="509"/>
            </a:xfrm>
            <a:prstGeom prst="ellipse">
              <a:avLst/>
            </a:prstGeom>
            <a:solidFill>
              <a:srgbClr val="A1E1F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" name="_s2059"/>
            <p:cNvSpPr>
              <a:spLocks/>
            </p:cNvSpPr>
            <p:nvPr/>
          </p:nvSpPr>
          <p:spPr bwMode="auto">
            <a:xfrm>
              <a:off x="3809" y="774"/>
              <a:ext cx="407" cy="271"/>
            </a:xfrm>
            <a:prstGeom prst="callout2">
              <a:avLst>
                <a:gd name="adj1" fmla="val 22361"/>
                <a:gd name="adj2" fmla="val -8856"/>
                <a:gd name="adj3" fmla="val 22361"/>
                <a:gd name="adj4" fmla="val -17157"/>
                <a:gd name="adj5" fmla="val 501106"/>
                <a:gd name="adj6" fmla="val -31695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objevení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vnitřních zdrojů</a:t>
              </a:r>
            </a:p>
          </p:txBody>
        </p:sp>
      </p:grpSp>
      <p:sp>
        <p:nvSpPr>
          <p:cNvPr id="1036" name="Line 12"/>
          <p:cNvSpPr>
            <a:spLocks noChangeShapeType="1"/>
          </p:cNvSpPr>
          <p:nvPr/>
        </p:nvSpPr>
        <p:spPr bwMode="auto">
          <a:xfrm flipH="1">
            <a:off x="3059113" y="3644900"/>
            <a:ext cx="1152525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7" name="Line 14"/>
          <p:cNvSpPr>
            <a:spLocks noChangeShapeType="1"/>
          </p:cNvSpPr>
          <p:nvPr/>
        </p:nvSpPr>
        <p:spPr bwMode="auto">
          <a:xfrm>
            <a:off x="4859338" y="3644900"/>
            <a:ext cx="1009650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8" name="Line 15"/>
          <p:cNvSpPr>
            <a:spLocks noChangeShapeType="1"/>
          </p:cNvSpPr>
          <p:nvPr/>
        </p:nvSpPr>
        <p:spPr bwMode="auto">
          <a:xfrm flipH="1">
            <a:off x="2124075" y="3213100"/>
            <a:ext cx="18002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9" name="Line 16"/>
          <p:cNvSpPr>
            <a:spLocks noChangeShapeType="1"/>
          </p:cNvSpPr>
          <p:nvPr/>
        </p:nvSpPr>
        <p:spPr bwMode="auto">
          <a:xfrm>
            <a:off x="5076825" y="3213100"/>
            <a:ext cx="17272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40" name="Line 18"/>
          <p:cNvSpPr>
            <a:spLocks noChangeShapeType="1"/>
          </p:cNvSpPr>
          <p:nvPr/>
        </p:nvSpPr>
        <p:spPr bwMode="auto">
          <a:xfrm flipV="1">
            <a:off x="4859338" y="1557338"/>
            <a:ext cx="1081087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41" name="Line 19"/>
          <p:cNvSpPr>
            <a:spLocks noChangeShapeType="1"/>
          </p:cNvSpPr>
          <p:nvPr/>
        </p:nvSpPr>
        <p:spPr bwMode="auto">
          <a:xfrm flipH="1" flipV="1">
            <a:off x="4427538" y="1052513"/>
            <a:ext cx="73025" cy="1728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42" name="Line 20"/>
          <p:cNvSpPr>
            <a:spLocks noChangeShapeType="1"/>
          </p:cNvSpPr>
          <p:nvPr/>
        </p:nvSpPr>
        <p:spPr bwMode="auto">
          <a:xfrm flipH="1" flipV="1">
            <a:off x="2627313" y="1557338"/>
            <a:ext cx="1439862" cy="1366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43" name="Text Box 21"/>
          <p:cNvSpPr txBox="1">
            <a:spLocks noChangeArrowheads="1"/>
          </p:cNvSpPr>
          <p:nvPr/>
        </p:nvSpPr>
        <p:spPr bwMode="auto">
          <a:xfrm>
            <a:off x="2987675" y="4843463"/>
            <a:ext cx="9477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000"/>
              <a:t>   1.pozornost</a:t>
            </a:r>
          </a:p>
        </p:txBody>
      </p:sp>
      <p:sp>
        <p:nvSpPr>
          <p:cNvPr id="1044" name="Text Box 22"/>
          <p:cNvSpPr txBox="1">
            <a:spLocks noChangeArrowheads="1"/>
          </p:cNvSpPr>
          <p:nvPr/>
        </p:nvSpPr>
        <p:spPr bwMode="auto">
          <a:xfrm>
            <a:off x="5775325" y="4914900"/>
            <a:ext cx="817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000"/>
              <a:t>   2. smysly</a:t>
            </a:r>
          </a:p>
        </p:txBody>
      </p:sp>
      <p:sp>
        <p:nvSpPr>
          <p:cNvPr id="1045" name="Text Box 23"/>
          <p:cNvSpPr txBox="1">
            <a:spLocks noChangeArrowheads="1"/>
          </p:cNvSpPr>
          <p:nvPr/>
        </p:nvSpPr>
        <p:spPr bwMode="auto">
          <a:xfrm>
            <a:off x="6856413" y="3690938"/>
            <a:ext cx="11588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000"/>
              <a:t>3. obrazotvornost</a:t>
            </a:r>
          </a:p>
        </p:txBody>
      </p:sp>
      <p:sp>
        <p:nvSpPr>
          <p:cNvPr id="1046" name="Text Box 24"/>
          <p:cNvSpPr txBox="1">
            <a:spLocks noChangeArrowheads="1"/>
          </p:cNvSpPr>
          <p:nvPr/>
        </p:nvSpPr>
        <p:spPr bwMode="auto">
          <a:xfrm>
            <a:off x="5848350" y="1387475"/>
            <a:ext cx="8445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000"/>
              <a:t>4. fyzické já</a:t>
            </a:r>
          </a:p>
        </p:txBody>
      </p:sp>
      <p:sp>
        <p:nvSpPr>
          <p:cNvPr id="1047" name="Text Box 25"/>
          <p:cNvSpPr txBox="1">
            <a:spLocks noChangeArrowheads="1"/>
          </p:cNvSpPr>
          <p:nvPr/>
        </p:nvSpPr>
        <p:spPr bwMode="auto">
          <a:xfrm>
            <a:off x="4408488" y="882650"/>
            <a:ext cx="5000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000"/>
              <a:t>5. řeč</a:t>
            </a:r>
          </a:p>
        </p:txBody>
      </p:sp>
      <p:sp>
        <p:nvSpPr>
          <p:cNvPr id="1048" name="Text Box 26"/>
          <p:cNvSpPr txBox="1">
            <a:spLocks noChangeArrowheads="1"/>
          </p:cNvSpPr>
          <p:nvPr/>
        </p:nvSpPr>
        <p:spPr bwMode="auto">
          <a:xfrm>
            <a:off x="2463800" y="1387475"/>
            <a:ext cx="5143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000"/>
              <a:t>6. city</a:t>
            </a:r>
          </a:p>
        </p:txBody>
      </p:sp>
      <p:sp>
        <p:nvSpPr>
          <p:cNvPr id="1049" name="Text Box 27"/>
          <p:cNvSpPr txBox="1">
            <a:spLocks noChangeArrowheads="1"/>
          </p:cNvSpPr>
          <p:nvPr/>
        </p:nvSpPr>
        <p:spPr bwMode="auto">
          <a:xfrm>
            <a:off x="1258888" y="3284538"/>
            <a:ext cx="7239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000"/>
              <a:t>7. intelekt</a:t>
            </a:r>
          </a:p>
        </p:txBody>
      </p:sp>
      <p:sp>
        <p:nvSpPr>
          <p:cNvPr id="1050" name="Text Box 28"/>
          <p:cNvSpPr txBox="1">
            <a:spLocks noChangeArrowheads="1"/>
          </p:cNvSpPr>
          <p:nvPr/>
        </p:nvSpPr>
        <p:spPr bwMode="auto">
          <a:xfrm>
            <a:off x="663575" y="423863"/>
            <a:ext cx="2000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/>
              <a:t>Stránky osobnosti</a:t>
            </a:r>
          </a:p>
        </p:txBody>
      </p:sp>
    </p:spTree>
    <p:extLst>
      <p:ext uri="{BB962C8B-B14F-4D97-AF65-F5344CB8AC3E}">
        <p14:creationId xmlns:p14="http://schemas.microsoft.com/office/powerpoint/2010/main" xmlns="" val="16838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cs-CZ" sz="2800" b="1" dirty="0" smtClean="0"/>
              <a:t>1. Kompetence k učení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dirty="0" smtClean="0"/>
          </a:p>
          <a:p>
            <a:r>
              <a:rPr lang="cs-CZ" sz="2000" dirty="0" smtClean="0"/>
              <a:t>žák organizuje a řídí vlastní učení -  celoživotní učení</a:t>
            </a:r>
          </a:p>
          <a:p>
            <a:endParaRPr lang="cs-CZ" sz="2000" dirty="0" smtClean="0"/>
          </a:p>
          <a:p>
            <a:r>
              <a:rPr lang="cs-CZ" sz="2000" dirty="0"/>
              <a:t>v</a:t>
            </a:r>
            <a:r>
              <a:rPr lang="cs-CZ" sz="2000" dirty="0" smtClean="0"/>
              <a:t>yhledává a třídí informace na základě jejich pochopení</a:t>
            </a:r>
          </a:p>
          <a:p>
            <a:endParaRPr lang="cs-CZ" sz="2000" dirty="0" smtClean="0"/>
          </a:p>
          <a:p>
            <a:r>
              <a:rPr lang="cs-CZ" sz="2000" dirty="0"/>
              <a:t>o</a:t>
            </a:r>
            <a:r>
              <a:rPr lang="cs-CZ" sz="2000" dirty="0" smtClean="0"/>
              <a:t>peruje  s obecně užívanými termíny, uvádí věci do souvislostí</a:t>
            </a:r>
          </a:p>
          <a:p>
            <a:endParaRPr lang="cs-CZ" sz="2000" dirty="0" smtClean="0"/>
          </a:p>
          <a:p>
            <a:r>
              <a:rPr lang="cs-CZ" sz="2000" dirty="0"/>
              <a:t>p</a:t>
            </a:r>
            <a:r>
              <a:rPr lang="cs-CZ" sz="2000" dirty="0" smtClean="0"/>
              <a:t>ropojuje poznatky – utváří si komplexnější pohled na přírodní, matematické, společenské kulturní jevy</a:t>
            </a:r>
          </a:p>
          <a:p>
            <a:endParaRPr lang="cs-CZ" sz="2000" dirty="0" smtClean="0"/>
          </a:p>
          <a:p>
            <a:r>
              <a:rPr lang="cs-CZ" sz="2000" dirty="0"/>
              <a:t>k</a:t>
            </a:r>
            <a:r>
              <a:rPr lang="cs-CZ" sz="2000" dirty="0" smtClean="0"/>
              <a:t>riticky posuzuje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314749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cs-CZ" sz="2800" b="1" dirty="0" smtClean="0"/>
              <a:t>2. Kompetence k řešení problémů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/>
          </a:p>
          <a:p>
            <a:r>
              <a:rPr lang="cs-CZ" sz="2000" dirty="0" smtClean="0"/>
              <a:t>vnímá problémové situace ve společnosti, exaktních vědách – rozpozná a pochopí problém, hledá řešení</a:t>
            </a:r>
          </a:p>
          <a:p>
            <a:endParaRPr lang="cs-CZ" sz="2000" dirty="0" smtClean="0"/>
          </a:p>
          <a:p>
            <a:r>
              <a:rPr lang="cs-CZ" sz="2000" dirty="0"/>
              <a:t>v</a:t>
            </a:r>
            <a:r>
              <a:rPr lang="cs-CZ" sz="2000" dirty="0" smtClean="0"/>
              <a:t>yhledá informace, využívá získané vědomosti a dovednosti</a:t>
            </a:r>
          </a:p>
          <a:p>
            <a:endParaRPr lang="cs-CZ" sz="2000" dirty="0" smtClean="0"/>
          </a:p>
          <a:p>
            <a:r>
              <a:rPr lang="cs-CZ" sz="2000" dirty="0"/>
              <a:t>s</a:t>
            </a:r>
            <a:r>
              <a:rPr lang="cs-CZ" sz="2000" dirty="0" smtClean="0"/>
              <a:t>amostatně řeší</a:t>
            </a:r>
          </a:p>
          <a:p>
            <a:endParaRPr lang="cs-CZ" sz="2000" dirty="0"/>
          </a:p>
          <a:p>
            <a:r>
              <a:rPr lang="cs-CZ" sz="2000" dirty="0" smtClean="0"/>
              <a:t>ověřuje , aplikuje v nových problémových situacích</a:t>
            </a:r>
          </a:p>
          <a:p>
            <a:endParaRPr lang="cs-CZ" sz="2000" dirty="0"/>
          </a:p>
          <a:p>
            <a:r>
              <a:rPr lang="cs-CZ" sz="2000" dirty="0" smtClean="0"/>
              <a:t>kriticky myslí</a:t>
            </a:r>
          </a:p>
          <a:p>
            <a:endParaRPr lang="cs-CZ" sz="2000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1654915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cs-CZ" sz="2800" b="1" dirty="0" smtClean="0"/>
              <a:t>3. Kompetence komunikativní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formuluje své myšlenky a názory v logickém sledu</a:t>
            </a:r>
          </a:p>
          <a:p>
            <a:endParaRPr lang="cs-CZ" sz="2000" dirty="0" smtClean="0"/>
          </a:p>
          <a:p>
            <a:r>
              <a:rPr lang="cs-CZ" sz="2000" dirty="0"/>
              <a:t>v</a:t>
            </a:r>
            <a:r>
              <a:rPr lang="cs-CZ" sz="2000" dirty="0" smtClean="0"/>
              <a:t>yjadřuje se výstižně, kultivovaně písemně i ústně</a:t>
            </a:r>
          </a:p>
          <a:p>
            <a:endParaRPr lang="cs-CZ" sz="2000" dirty="0" smtClean="0"/>
          </a:p>
          <a:p>
            <a:r>
              <a:rPr lang="cs-CZ" sz="2000" dirty="0"/>
              <a:t>n</a:t>
            </a:r>
            <a:r>
              <a:rPr lang="cs-CZ" sz="2000" dirty="0" smtClean="0"/>
              <a:t>aslouchá promluvám jiných lidí, obhajuje svůj názor, vhodně argumentuje</a:t>
            </a:r>
          </a:p>
          <a:p>
            <a:endParaRPr lang="cs-CZ" sz="2000" dirty="0" smtClean="0"/>
          </a:p>
          <a:p>
            <a:r>
              <a:rPr lang="cs-CZ" sz="2000" dirty="0" smtClean="0"/>
              <a:t>rozumí  a využívá informační a komunikační prostředky a technologie pro účinnou komunikaci s okolním světem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1890370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cs-CZ" sz="2800" b="1" dirty="0" smtClean="0"/>
              <a:t>4. Kompetence sociální a personální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účinně spolupracuje ve skupině</a:t>
            </a:r>
          </a:p>
          <a:p>
            <a:endParaRPr lang="cs-CZ" sz="2000" dirty="0"/>
          </a:p>
          <a:p>
            <a:r>
              <a:rPr lang="cs-CZ" sz="2000" dirty="0"/>
              <a:t>p</a:t>
            </a:r>
            <a:r>
              <a:rPr lang="cs-CZ" sz="2000" dirty="0" smtClean="0"/>
              <a:t>řispívá k upevňování dobrých mezilidských vztahů, poskytne pomoc, požádá o ni</a:t>
            </a:r>
          </a:p>
          <a:p>
            <a:endParaRPr lang="cs-CZ" sz="2000" dirty="0"/>
          </a:p>
          <a:p>
            <a:r>
              <a:rPr lang="cs-CZ" sz="2000" dirty="0" smtClean="0"/>
              <a:t>přispívá k diskusi, respektuje různá hlediska</a:t>
            </a:r>
          </a:p>
          <a:p>
            <a:endParaRPr lang="cs-CZ" sz="2000" dirty="0"/>
          </a:p>
          <a:p>
            <a:r>
              <a:rPr lang="cs-CZ" sz="2000" dirty="0" smtClean="0"/>
              <a:t>vytváří si pozitivní představu o sobě samém, ovládá a řídí svoje jednání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2936372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cs-CZ" sz="2800" b="1" dirty="0" smtClean="0"/>
              <a:t>5. Kompetence občanské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dirty="0" smtClean="0"/>
          </a:p>
          <a:p>
            <a:r>
              <a:rPr lang="cs-CZ" sz="2000" dirty="0" smtClean="0"/>
              <a:t>respektuje přesvědčení druhých lidí, odmítá útlak a hrubé zacházení</a:t>
            </a:r>
          </a:p>
          <a:p>
            <a:endParaRPr lang="cs-CZ" sz="2000" dirty="0"/>
          </a:p>
          <a:p>
            <a:r>
              <a:rPr lang="cs-CZ" sz="2000" dirty="0" smtClean="0"/>
              <a:t>chápe základní principy, na nichž spočívají zákony a společenské normy</a:t>
            </a:r>
          </a:p>
          <a:p>
            <a:endParaRPr lang="cs-CZ" sz="2000" dirty="0"/>
          </a:p>
          <a:p>
            <a:r>
              <a:rPr lang="cs-CZ" sz="2000" dirty="0" smtClean="0"/>
              <a:t>rozhoduje se zodpovědně podle dané situace, chová se zodpovědně v krizových situacích</a:t>
            </a:r>
          </a:p>
          <a:p>
            <a:endParaRPr lang="cs-CZ" sz="2000" dirty="0" smtClean="0"/>
          </a:p>
          <a:p>
            <a:r>
              <a:rPr lang="cs-CZ" sz="2000" dirty="0"/>
              <a:t>r</a:t>
            </a:r>
            <a:r>
              <a:rPr lang="cs-CZ" sz="2000" dirty="0" smtClean="0"/>
              <a:t>espektuje a chrání tradice, kulturní bohatství</a:t>
            </a:r>
          </a:p>
          <a:p>
            <a:endParaRPr lang="cs-CZ" sz="2000" dirty="0" smtClean="0"/>
          </a:p>
          <a:p>
            <a:r>
              <a:rPr lang="cs-CZ" sz="2000" dirty="0"/>
              <a:t>c</a:t>
            </a:r>
            <a:r>
              <a:rPr lang="cs-CZ" sz="2000" dirty="0" smtClean="0"/>
              <a:t>hápe a respektuje environmentální problémy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39051539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601</Words>
  <Application>Microsoft Office PowerPoint</Application>
  <PresentationFormat>Předvádění na obrazovce (4:3)</PresentationFormat>
  <Paragraphs>198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  KLÍČOVÉ KOMPETENCE   Rvp ZV / na konci základního vzdělávání/   = cíl vzdělávání = vybavit všechny žáky souborem KK, připravit je na další vzdělávání a      uplatnění ve společnosti /na konci základního vzdělávání/</vt:lpstr>
      <vt:lpstr>CÍLE VZDĚLÁNÍ  Koho považujeme za vzdělaného člověka? Vzdělání pomáhá porozumět kulturní tradici a otevírá budoucnost. Lze dosáhnout úplného vzdělání?  - Dynamický proces.</vt:lpstr>
      <vt:lpstr>      CÍLE VZDĚLÁVÁNÍ                                KLÍČOVÉ KOMPETENCE</vt:lpstr>
      <vt:lpstr>Snímek 4</vt:lpstr>
      <vt:lpstr>1. Kompetence k učení</vt:lpstr>
      <vt:lpstr>2. Kompetence k řešení problémů</vt:lpstr>
      <vt:lpstr>3. Kompetence komunikativní</vt:lpstr>
      <vt:lpstr>4. Kompetence sociální a personální</vt:lpstr>
      <vt:lpstr>5. Kompetence občanské</vt:lpstr>
      <vt:lpstr>6. Kompetence pracovní</vt:lpstr>
      <vt:lpstr>KRITICKÉ MYŠLENÍ  </vt:lpstr>
      <vt:lpstr>     Klíčové kompetence učitele     </vt:lpstr>
    </vt:vector>
  </TitlesOfParts>
  <Company>Sivice 8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CÍLE VZDĚLÁNÍ  Koho považujeme za vzdělaného člověka? Vzdělání pomáhá porozumět kulturní tradici a otevírá budoucnost. Lze dosáhnout úplného vzdělání?  - Dynamický proces.</dc:title>
  <dc:creator>Vladimíra Neužilová</dc:creator>
  <cp:lastModifiedBy>Neužilová</cp:lastModifiedBy>
  <cp:revision>27</cp:revision>
  <cp:lastPrinted>2013-03-24T20:19:15Z</cp:lastPrinted>
  <dcterms:created xsi:type="dcterms:W3CDTF">2013-03-24T18:27:43Z</dcterms:created>
  <dcterms:modified xsi:type="dcterms:W3CDTF">2014-03-26T13:54:18Z</dcterms:modified>
</cp:coreProperties>
</file>