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75" r:id="rId1"/>
  </p:sldMasterIdLst>
  <p:notesMasterIdLst>
    <p:notesMasterId r:id="rId33"/>
  </p:notesMasterIdLst>
  <p:sldIdLst>
    <p:sldId id="256" r:id="rId2"/>
    <p:sldId id="278" r:id="rId3"/>
    <p:sldId id="279" r:id="rId4"/>
    <p:sldId id="274" r:id="rId5"/>
    <p:sldId id="281" r:id="rId6"/>
    <p:sldId id="287" r:id="rId7"/>
    <p:sldId id="286" r:id="rId8"/>
    <p:sldId id="276" r:id="rId9"/>
    <p:sldId id="288" r:id="rId10"/>
    <p:sldId id="289" r:id="rId11"/>
    <p:sldId id="293" r:id="rId12"/>
    <p:sldId id="292" r:id="rId13"/>
    <p:sldId id="290" r:id="rId14"/>
    <p:sldId id="259" r:id="rId15"/>
    <p:sldId id="260" r:id="rId16"/>
    <p:sldId id="294" r:id="rId17"/>
    <p:sldId id="261" r:id="rId18"/>
    <p:sldId id="262" r:id="rId19"/>
    <p:sldId id="263" r:id="rId20"/>
    <p:sldId id="264" r:id="rId21"/>
    <p:sldId id="285" r:id="rId22"/>
    <p:sldId id="265" r:id="rId23"/>
    <p:sldId id="266" r:id="rId24"/>
    <p:sldId id="267" r:id="rId25"/>
    <p:sldId id="296" r:id="rId26"/>
    <p:sldId id="268" r:id="rId27"/>
    <p:sldId id="283" r:id="rId28"/>
    <p:sldId id="295" r:id="rId29"/>
    <p:sldId id="272" r:id="rId30"/>
    <p:sldId id="273" r:id="rId31"/>
    <p:sldId id="282" r:id="rId32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77" d="100"/>
          <a:sy n="77" d="100"/>
        </p:scale>
        <p:origin x="216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664590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198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97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1203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59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222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80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325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45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427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55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5299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70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83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734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96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837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76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939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27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0419" name="Rectangle 3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8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3011" name="Rectangle 3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79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1443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47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471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349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77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451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38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818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4035" name="Rectangle 3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503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06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50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6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015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0179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9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EBA5C0-DB2B-A841-9DE3-809FCA72349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41707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9C20E-7FCF-7F45-B64C-D1ED1DB7325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69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67799872-EF82-204C-A1F6-4F3A5539872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64404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2C906-9259-D145-B8DD-6C367EB9E12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88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526C09FA-1529-AB44-903F-85B305B73ED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6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FC66BC-F4FC-0E46-9D88-38E4714AC031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3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099A9D-0C26-2C48-99CF-E1CAFD09B26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14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79ACE-5755-B047-B6B5-B33536A776D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987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6C8BA5-DAB3-CF45-87D2-C6C2726BB0E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971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22B8C-6A48-F040-9455-DD1D2332BEA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4418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12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3C68C165-A484-E045-8E1B-8230AE5B6D4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839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styl.</a:t>
            </a:r>
            <a:endParaRPr lang="en-US" alt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B1CBA562-A571-3641-9B5E-E87D7C802812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2" r:id="rId8"/>
    <p:sldLayoutId id="2147483739" r:id="rId9"/>
    <p:sldLayoutId id="2147483733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pacr.cz/index.php?lng=c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klima.pedagogika.cz/skola/doc/05_1.pdf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://www.cpiv.cz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klima.pedagogika.cz/" TargetMode="External"/><Relationship Id="rId4" Type="http://schemas.openxmlformats.org/officeDocument/2006/relationships/hyperlink" Target="http://userweb.pedf.cuni.cz/~www_kpsp/etnografie/frame.htm" TargetMode="External"/><Relationship Id="rId5" Type="http://schemas.openxmlformats.org/officeDocument/2006/relationships/hyperlink" Target="http://evaluacninastroje.rvp.cz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userweb.pedf.cuni.cz/~www_kpsp/etnografie/frame.ht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5114093"/>
            <a:ext cx="7140575" cy="690638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4400" dirty="0" smtClean="0"/>
              <a:t>Pedagogická Psychologie</a:t>
            </a:r>
            <a:endParaRPr lang="en-GB" sz="4400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Sociální prostředí školní třídy </a:t>
            </a:r>
            <a:r>
              <a:rPr lang="cs-CZ" altLang="en-US" b="1"/>
              <a:t>a </a:t>
            </a:r>
            <a:r>
              <a:rPr lang="en-GB" altLang="en-US" b="1"/>
              <a:t>školy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6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Možné dva základní přístupy (řešení „na klíč“ vs. vlastní aktivita školy):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Máme hotový dotazník a neváháme ho použít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Potřebujeme „něco udělat s klimatem školy“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Typická charakteristika komerčních řešení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Někdo mimo školu je expertem na naši školu a ví, co je pro ni nejlepší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Čím častější použití jednotného dotazníku i systému vyhodnocení, tím nižší náklady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Dostáváme odpověď i na otázky které nás nezajímají, nebo nejsou z hlediska aktuální situace školy podstatné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Postupně rozvíjíme uvažovaní a debatu o prostředí naší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Iniciujeme debatu o prostředí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Definujeme účastníky, čas i místo pro takovou debatu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Snažíme se identifikovat potencionálně problematické či rizikové oblasti, nebo naopak oblasti příkladné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Nepotřebujeme vyřešit vše naráz (tj. vykázat aktivitu), máme zájem o kvalitní a platné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Základní společný problém: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b="1" dirty="0" smtClean="0"/>
              <a:t>Jak vymezit případná témata pro (širší) průzkum ve škole?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algn="ctr"/>
            <a:r>
              <a:rPr lang="cs-CZ" altLang="en-US"/>
              <a:t>Klima školy v praxi i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63713"/>
            <a:ext cx="9074150" cy="5588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Výzkumné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diplomové práce, disertace, mezinárodní srovnání </a:t>
            </a:r>
            <a:r>
              <a:rPr lang="cs-CZ" i="1" dirty="0" smtClean="0"/>
              <a:t>(PISA atd.)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kvalitativní i kvantitativní přístupy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i="1" dirty="0" smtClean="0"/>
              <a:t>(dotazníky, rozhovory, </a:t>
            </a:r>
            <a:r>
              <a:rPr lang="cs-CZ" i="1" dirty="0" err="1" smtClean="0"/>
              <a:t>focus</a:t>
            </a:r>
            <a:r>
              <a:rPr lang="cs-CZ" i="1" dirty="0" smtClean="0"/>
              <a:t> </a:t>
            </a:r>
            <a:r>
              <a:rPr lang="cs-CZ" i="1" dirty="0" err="1" smtClean="0"/>
              <a:t>groups</a:t>
            </a:r>
            <a:r>
              <a:rPr lang="cs-CZ" i="1" dirty="0" smtClean="0"/>
              <a:t>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vycházející z různých paradigmat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klima školy, kultura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věcně ad hoc adaptace zahraničních metod či jejich deriváty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často problém s uchopením specifického kontextu české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relativně často i metody vlastní konstrukce s problematickými vlastnostmi (validita, reliabilita)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Komerční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Mapa školy – SCIO, </a:t>
            </a:r>
            <a:r>
              <a:rPr lang="cs-CZ" dirty="0" err="1" smtClean="0"/>
              <a:t>Kalibro</a:t>
            </a:r>
            <a:r>
              <a:rPr lang="cs-CZ" dirty="0" smtClean="0"/>
              <a:t>… </a:t>
            </a:r>
            <a:r>
              <a:rPr lang="cs-CZ" i="1" dirty="0" smtClean="0"/>
              <a:t>(též s kořeny v zahraničních nástrojích)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Odborně nepřijatelné aktivity s diskutabilním teoretickým pozadím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 smtClean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Lidová tvořivost – postupy vyvinuté školami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často kombinace předchozích variant </a:t>
            </a:r>
            <a:r>
              <a:rPr lang="cs-CZ" i="1" dirty="0" smtClean="0"/>
              <a:t>(„Líbily se nám otázky…“)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87375" y="301625"/>
            <a:ext cx="8990013" cy="958850"/>
          </a:xfrm>
        </p:spPr>
        <p:txBody>
          <a:bodyPr/>
          <a:lstStyle/>
          <a:p>
            <a:r>
              <a:rPr lang="cs-CZ" altLang="en-US"/>
              <a:t>Různé účely zjišťování klimatu školy</a:t>
            </a:r>
          </a:p>
        </p:txBody>
      </p:sp>
      <p:sp>
        <p:nvSpPr>
          <p:cNvPr id="20483" name="Zástupný symbol pro text 3"/>
          <p:cNvSpPr>
            <a:spLocks noGrp="1"/>
          </p:cNvSpPr>
          <p:nvPr>
            <p:ph type="body" idx="1"/>
          </p:nvPr>
        </p:nvSpPr>
        <p:spPr>
          <a:xfrm>
            <a:off x="671513" y="1931988"/>
            <a:ext cx="4284662" cy="704850"/>
          </a:xfrm>
        </p:spPr>
        <p:txBody>
          <a:bodyPr/>
          <a:lstStyle/>
          <a:p>
            <a:r>
              <a:rPr lang="cs-CZ" altLang="en-US" sz="2600"/>
              <a:t>Explorace</a:t>
            </a:r>
            <a:r>
              <a:rPr lang="cs-CZ" altLang="en-US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03238" y="2687638"/>
            <a:ext cx="4335462" cy="487203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Výzkum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Vychází z výzkumné otázky (širší zaměření)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Nástroje zohledňují i metodologické aspekty šetření</a:t>
            </a:r>
            <a:endParaRPr lang="cs-CZ" dirty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Nižší znalost kontextu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Případná náročnost na administraci a vyhodnocení není problém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Snaha o postihnutí všech potenciálně významných aspektů života školy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Snaha o univerzální dotazníkové řešení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Širší baterie položek (otázek)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Náročnější pro respondenty (méně konkrétních položek)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292725" y="1931988"/>
            <a:ext cx="4284663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600" dirty="0"/>
              <a:t>Evaluace a </a:t>
            </a:r>
            <a:r>
              <a:rPr lang="cs-CZ" sz="2600" dirty="0" err="1"/>
              <a:t>autoevaluace</a:t>
            </a:r>
            <a:endParaRPr lang="cs-CZ" sz="2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241925" y="2687638"/>
            <a:ext cx="4335463" cy="487203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Praxe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Vychází z konkrétních potřeb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Menší znalost </a:t>
            </a:r>
            <a:r>
              <a:rPr lang="cs-CZ" dirty="0" smtClean="0"/>
              <a:t>metodologie (často nápodoba vzorů)</a:t>
            </a:r>
            <a:endParaRPr lang="cs-CZ" dirty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Velká znalost kontextu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Požadavek na jednoduchost administrace i vyhodnocení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Snaha o postihnutí konkrétních aspektů života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Různé účely použití – např.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err="1" smtClean="0"/>
              <a:t>Screening</a:t>
            </a:r>
            <a:endParaRPr lang="cs-CZ" dirty="0" smtClean="0"/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Řešení konkrétních problémů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smtClean="0"/>
              <a:t>(ČŠI - Srovnání škol na základě indikátorů považovaných za důležité)</a:t>
            </a:r>
            <a:endParaRPr lang="cs-CZ" dirty="0"/>
          </a:p>
        </p:txBody>
      </p:sp>
      <p:sp>
        <p:nvSpPr>
          <p:cNvPr id="20487" name="TextovéPole 7"/>
          <p:cNvSpPr txBox="1">
            <a:spLocks noChangeArrowheads="1"/>
          </p:cNvSpPr>
          <p:nvPr/>
        </p:nvSpPr>
        <p:spPr bwMode="auto">
          <a:xfrm>
            <a:off x="2519363" y="1374775"/>
            <a:ext cx="52546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 b="1"/>
              <a:t>V praxi bohužel často zaměňovány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O školním prostředí víme spoustu věcí i „bez dotazníků</a:t>
            </a:r>
            <a:r>
              <a:rPr lang="cs-CZ" b="1" dirty="0" smtClean="0"/>
              <a:t>“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Vlastní pocit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učitelů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 žácích a od žáků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rodičů, absolventů… </a:t>
            </a:r>
            <a:r>
              <a:rPr lang="cs-CZ" i="1" dirty="0" smtClean="0"/>
              <a:t>(neformální)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Hospitace a praxe studentů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Noví zaměstnanci… </a:t>
            </a:r>
            <a:r>
              <a:rPr lang="cs-CZ" i="1" dirty="0" smtClean="0"/>
              <a:t>(nezaujaté oči vidí přesněji, netrpí „provozní slepotou“)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Hodnocení ČŠI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Srovnávací výkonové testy</a:t>
            </a:r>
          </a:p>
          <a:p>
            <a:pPr marL="481676" lvl="1" indent="0" algn="r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… </a:t>
            </a:r>
            <a:r>
              <a:rPr lang="cs-CZ" i="1" dirty="0" smtClean="0"/>
              <a:t>(pohled „zvenku“ aneb Jak se nám to stalo?)</a:t>
            </a:r>
            <a:endParaRPr lang="cs-CZ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Terminologické otázky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experti užívají při popisu a rozboru sociálně-psychologických jevů ve škole různé termíny: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prostředí, klima, atmosféra, charakter, étos</a:t>
            </a:r>
            <a:r>
              <a:rPr lang="en-GB" altLang="en-US" sz="2400"/>
              <a:t> (</a:t>
            </a:r>
            <a:r>
              <a:rPr lang="en-GB" altLang="en-US" sz="2400" i="1"/>
              <a:t>celé školy, učitelského sboru, jedné třídy, výuky v dané třídě, komunikace v dané třídě</a:t>
            </a:r>
            <a:r>
              <a:rPr lang="en-GB" altLang="en-US" sz="2400"/>
              <a:t>).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připojují i různé přívlastky (</a:t>
            </a:r>
            <a:r>
              <a:rPr lang="en-GB" altLang="en-US" sz="2400" i="1"/>
              <a:t>edukační, učební, výukový, sociální, psychosociální, sociálně-psychologický, sociálně-emocionální atd.</a:t>
            </a:r>
            <a:r>
              <a:rPr lang="en-GB" altLang="en-US" sz="2400"/>
              <a:t>)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v literatuře dnes existují v dané oblasti desítky termínů (více než </a:t>
            </a:r>
            <a:r>
              <a:rPr lang="cs-CZ" altLang="en-US" sz="2400"/>
              <a:t>6</a:t>
            </a:r>
            <a:r>
              <a:rPr lang="en-GB" altLang="en-US" sz="2400"/>
              <a:t>0)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Vývoj do současnosti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31006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 i="1"/>
              <a:t>rozlišuje sociálně-psychologické jevy ve škole podle rozsahu, </a:t>
            </a:r>
            <a:r>
              <a:rPr lang="en-GB" altLang="en-US" sz="2000" b="1" i="1"/>
              <a:t>měnlivosti, délky trvání, obecnosti.</a:t>
            </a:r>
            <a:r>
              <a:rPr lang="en-GB" altLang="en-US" sz="2000" i="1"/>
              <a:t>  (Mareš, Lašek, 1990/91, Mareš, Křivohlavý, 1995):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b="1"/>
              <a:t>prostředí</a:t>
            </a:r>
            <a:r>
              <a:rPr lang="en-GB" altLang="en-US" sz="2600"/>
              <a:t> je nejobecnější termín, </a:t>
            </a:r>
            <a:r>
              <a:rPr lang="en-GB" altLang="en-US" sz="2000" i="1"/>
              <a:t>netýká se jenom aspektů sociálně-psychologických.</a:t>
            </a:r>
            <a:r>
              <a:rPr lang="en-GB" altLang="en-US" sz="2600"/>
              <a:t>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termín </a:t>
            </a:r>
            <a:r>
              <a:rPr lang="en-GB" altLang="en-US" sz="2600" b="1"/>
              <a:t>atmosféra</a:t>
            </a:r>
            <a:r>
              <a:rPr lang="en-GB" altLang="en-US" sz="2600"/>
              <a:t> má poměrně úzký rozsah. </a:t>
            </a:r>
            <a:r>
              <a:rPr lang="en-GB" altLang="en-US" sz="2000" i="1"/>
              <a:t>Vyjadřuje proměnlivost a krátké trvání.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Termín </a:t>
            </a:r>
            <a:r>
              <a:rPr lang="en-GB" altLang="en-US" sz="2600" b="1"/>
              <a:t>sociální klima</a:t>
            </a:r>
            <a:r>
              <a:rPr lang="en-GB" altLang="en-US" sz="2600"/>
              <a:t> označuje jevy dlouhodobé. </a:t>
            </a:r>
            <a:r>
              <a:rPr lang="en-GB" altLang="en-US" sz="2000" i="1"/>
              <a:t>Jsou typické pro danou třídu a daného učitele (školu, zaměstnance, žáky) po několik měsíců či let.</a:t>
            </a:r>
            <a:r>
              <a:rPr lang="en-GB" altLang="en-US" sz="26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Klima školy 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Původně chápáno jako srozumitelná </a:t>
            </a:r>
            <a:r>
              <a:rPr lang="cs-CZ" b="1" dirty="0"/>
              <a:t>charakteristika konkrétního prostředí školy a charakteristika určité osobitosti konkrétního prostředí školy</a:t>
            </a:r>
            <a:r>
              <a:rPr lang="cs-CZ" dirty="0"/>
              <a:t>. </a:t>
            </a:r>
            <a:endParaRPr lang="cs-CZ" dirty="0" smtClean="0"/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 smtClean="0"/>
              <a:t>Podobně </a:t>
            </a:r>
            <a:r>
              <a:rPr lang="cs-CZ" dirty="0"/>
              <a:t>jako meteorologie vnímá klima jako zprůměrované výsledky měření atmosférických podmínek v dané lokalitě, tak klima školy mělo představovat „zprůměrované“ hodnocení školního prostředí jednotlivci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dirty="0" err="1"/>
              <a:t>Dellar</a:t>
            </a:r>
            <a:r>
              <a:rPr lang="cs-CZ" dirty="0"/>
              <a:t>, 1999 nebo Mareš, 2005, s. 61). </a:t>
            </a:r>
            <a:endParaRPr lang="cs-CZ" dirty="0" smtClean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 smtClean="0"/>
              <a:t>Současné přístupy - </a:t>
            </a:r>
            <a:r>
              <a:rPr lang="cs-CZ" b="1" dirty="0" smtClean="0"/>
              <a:t>klima </a:t>
            </a:r>
            <a:r>
              <a:rPr lang="cs-CZ" b="1" dirty="0"/>
              <a:t>školy jako relativně stálé postupy vnímání, prožívání, hodnocení a reagování všech osob, které se účastní dění v konkrétní škole, na interakce a děje, které se ve škole odehrávají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např. </a:t>
            </a:r>
            <a:r>
              <a:rPr lang="cs-CZ" dirty="0" err="1"/>
              <a:t>Freiberg</a:t>
            </a:r>
            <a:r>
              <a:rPr lang="cs-CZ" dirty="0"/>
              <a:t>, 1999, Čáp, Mareš, 2001, s. 581 ad.).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Klima je </a:t>
            </a:r>
            <a:r>
              <a:rPr lang="cs-CZ" b="1" dirty="0"/>
              <a:t>subjektivně zbarvená metafora</a:t>
            </a:r>
            <a:r>
              <a:rPr lang="cs-CZ" dirty="0"/>
              <a:t>, která se pokouší </a:t>
            </a:r>
            <a:r>
              <a:rPr lang="cs-CZ" b="1" dirty="0"/>
              <a:t>postihnout individuální prožitek i sociální zkušenost s konkrétní školou</a:t>
            </a:r>
            <a:r>
              <a:rPr lang="cs-CZ" dirty="0"/>
              <a:t>. Určitým problémem při dotazování je právě míra subjektivity v hodnocení prvků klimatu školy. Autoři mluví o sdílených percepcích, jiní zdůrazňují subjektivitu názorů (např. Mareš, 2005), další zase emocionální náboj (např. Ježek 2003) ve vztahu k různým vlastnostem školního (sociálního) prostředí. 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b="1" dirty="0"/>
              <a:t>Důležitou charakteristikou klimatu je tedy jeho dualita</a:t>
            </a:r>
            <a:r>
              <a:rPr lang="cs-CZ" dirty="0"/>
              <a:t>. Jednak v sobě obsahuje prvky individuálního vnímání a hodnocení, zároveň ale předpokládá jejich sdílení a komunikaci o nich s dalšími lidmi ve škole. Ježek (2003, s. 25) upozorňuje na nutnost hledání takových témat ve vztahu ke školnímu prostředí, která budou z pohledu dotazovaných natolik významná, že lze předpokládat jejich sdílení lidmi ve škole. 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Teoretické otázky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890713"/>
            <a:ext cx="8772525" cy="45847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Klima ve třídě nelze pochopit izolovaně od environmentálních, sociálně-psychologických, sociologických a kulturních souvislostí.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Příklady různých taxonomií, které se snažily uspořádat do určitých hierarchických souvislostí: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44450"/>
            <a:ext cx="8609012" cy="13985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 sz="3900"/>
              <a:t>Př</a:t>
            </a:r>
            <a:r>
              <a:rPr lang="cs-CZ" altLang="en-US" sz="3900"/>
              <a:t>.</a:t>
            </a:r>
            <a:r>
              <a:rPr lang="en-GB" altLang="en-US" sz="3900"/>
              <a:t> 1 - Rozlišuje čtyři hierarchické úrovně</a:t>
            </a:r>
            <a:r>
              <a:rPr lang="en-GB" altLang="en-US"/>
              <a:t> </a:t>
            </a:r>
            <a:br>
              <a:rPr lang="en-GB" altLang="en-US"/>
            </a:br>
            <a:r>
              <a:rPr lang="en-GB" altLang="en-US" sz="2700"/>
              <a:t>dle Tagiuri (1968) a Anderson (1982)</a:t>
            </a:r>
            <a:r>
              <a:rPr lang="en-GB" altLang="en-US" sz="4100"/>
              <a:t>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2863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1. ekologie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charakteristika budovy, v níž se výuka odehrává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2. prostředí (milieu)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charakteristiky učitelů (délka praxe, platové zařazení, ap.)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žáků (věk, pohlaví, sociální status, ap.)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3. sociální systém (skupinové charakteristiky)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vztahy mezi klíčovými účastníky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sociální komunikace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podíl na rozhodování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příležitost k účasti na sociálním dění ve skupině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979988" y="1963738"/>
            <a:ext cx="4533900" cy="37084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4. kultura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hodnoty a hodnotové systémy, jež účastníci považují za významné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učitelova zaangažovanost na rozvoji žáků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kooperaci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činnosti související se školou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očekávání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jasnost a konzistentnost cíl</a:t>
            </a:r>
            <a:r>
              <a:rPr lang="en-GB" altLang="en-US" sz="2700"/>
              <a:t>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239713"/>
            <a:ext cx="8572500" cy="13985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Př</a:t>
            </a:r>
            <a:r>
              <a:rPr lang="cs-CZ" altLang="en-US"/>
              <a:t>.</a:t>
            </a:r>
            <a:r>
              <a:rPr lang="en-GB" altLang="en-US"/>
              <a:t> 2 – Sedm úrovní </a:t>
            </a:r>
            <a:br>
              <a:rPr lang="en-GB" altLang="en-US"/>
            </a:br>
            <a:r>
              <a:rPr lang="en-GB" altLang="en-US" sz="4100"/>
              <a:t>dle Knowles (1985)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43846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1. podmínky klimatu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a) fyzikální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architektonické koncipování učebny a způsob jejího vybavení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b) psychologické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vzájemné respektování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spolupráce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možnost vzájemného spolehnutí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vzájemná podpora, pomoc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otevřenost a autentičnost jednání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potěšení a radost ze společenství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humánnost, lidskost v jednání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281488" cy="52784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2. </a:t>
            </a:r>
            <a:r>
              <a:rPr lang="en-GB" altLang="en-US" sz="1800" b="1"/>
              <a:t>zaangažovanost žáků na společné tvorbě plánů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3. zaangažování žáků na diagnostice vlastních potřeb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4. zaangažování žáků na definování cílů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5. zaangažování žáků na návrhu postupů při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6. pomoc žákům uskutečňovat navržený postup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7. zaangažovanost žáků na hodnocení průběhu a výsledků vlastního učení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 sz="2000" b="1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Myšlenkový experiment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9043987" cy="4737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Představte si restauraci</a:t>
            </a:r>
            <a:r>
              <a:rPr lang="en-GB" altLang="en-US"/>
              <a:t>, do které obvykle chodíte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o ní vůbec </a:t>
            </a:r>
            <a:r>
              <a:rPr lang="en-GB" altLang="en-US" b="1"/>
              <a:t>dá říct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vám v ní </a:t>
            </a:r>
            <a:r>
              <a:rPr lang="en-GB" altLang="en-US" b="1"/>
              <a:t>líbí a nelíbí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</a:t>
            </a:r>
            <a:r>
              <a:rPr lang="en-GB" altLang="en-US" b="1"/>
              <a:t>pro vás osobně důležité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– </a:t>
            </a:r>
            <a:r>
              <a:rPr lang="en-GB" altLang="en-US" b="1"/>
              <a:t>podle vás</a:t>
            </a:r>
            <a:r>
              <a:rPr lang="en-GB" altLang="en-US"/>
              <a:t> – </a:t>
            </a:r>
            <a:r>
              <a:rPr lang="en-GB" altLang="en-US" b="1"/>
              <a:t>důležité pro ostatní</a:t>
            </a:r>
            <a:r>
              <a:rPr lang="en-GB" altLang="en-US"/>
              <a:t>, kteří tam chodí s vámi?</a:t>
            </a:r>
            <a:endParaRPr lang="cs-CZ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Pořád je to ta stejná a pro vás osobně příjemná restaurace?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177800"/>
            <a:ext cx="9075738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Teoretické úrovně uvažování</a:t>
            </a:r>
            <a:r>
              <a:rPr lang="cs-CZ" altLang="en-US"/>
              <a:t> o klimatu – </a:t>
            </a:r>
            <a:r>
              <a:rPr lang="cs-CZ" altLang="en-US" i="1"/>
              <a:t>Proč mě vlastně zajímá?</a:t>
            </a:r>
            <a:endParaRPr lang="en-GB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63713"/>
            <a:ext cx="8772525" cy="56229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Celkem nejméně pět teoretických úrovní</a:t>
            </a:r>
            <a:r>
              <a:rPr lang="cs-CZ" altLang="en-US" sz="2400"/>
              <a:t> – možných perspektiv reflexe klimatu</a:t>
            </a:r>
            <a:r>
              <a:rPr lang="en-GB" altLang="en-US" sz="2400"/>
              <a:t>: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První je </a:t>
            </a:r>
            <a:r>
              <a:rPr lang="en-GB" altLang="en-US" sz="2100" b="1"/>
              <a:t>úroveň ekologická</a:t>
            </a:r>
            <a:r>
              <a:rPr lang="en-GB" altLang="en-US" sz="2100"/>
              <a:t> a lidé jsou v ní přítomni spíše zprostředkovaně (</a:t>
            </a:r>
            <a:r>
              <a:rPr lang="en-GB" altLang="en-US" sz="2100" i="1"/>
              <a:t>prostředí školní budovy, učebny, laboratoře, studovny atd., tedy prostor, v nichž žáci a učitelé žijí část svého života, vyučují a  učí se).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Druhá je </a:t>
            </a:r>
            <a:r>
              <a:rPr lang="en-GB" altLang="en-US" sz="2100" b="1"/>
              <a:t>úroveň jedinců</a:t>
            </a:r>
            <a:r>
              <a:rPr lang="en-GB" altLang="en-US" sz="2100"/>
              <a:t> </a:t>
            </a:r>
            <a:r>
              <a:rPr lang="en-GB" altLang="en-US" sz="2100" i="1"/>
              <a:t>(jednotlivých učitelů, jednotlivých žáků atp.).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Třetí je </a:t>
            </a:r>
            <a:r>
              <a:rPr lang="en-GB" altLang="en-US" sz="2100" b="1"/>
              <a:t>úroveň malých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(školní třídy ap.).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Čtvrtá je </a:t>
            </a:r>
            <a:r>
              <a:rPr lang="en-GB" altLang="en-US" sz="2100" b="1"/>
              <a:t>úroveň větších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(klima školy).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Pátá je </a:t>
            </a:r>
            <a:r>
              <a:rPr lang="en-GB" altLang="en-US" sz="2100" b="1"/>
              <a:t>úroveň velkých sociálních skupin</a:t>
            </a:r>
            <a:r>
              <a:rPr lang="en-GB" altLang="en-US" sz="2100"/>
              <a:t>, např. úroveň školství dané země, zvláštností její kultury.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školní třídy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Konkrétnější (i z pohledu dotazovaných), v praxi častěji používané, řada metod…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Obecnější, nutnost reflexe ze strany aktérů, v současnosti spíše výzkumně, i když je prodávána celá řada „jakometod“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S dr. Ježkem se domníváme, že lepší než „jednorázové šetření“ je přístup blížící se „action research“ – průběžné sledování dílčích jevů, jejich cílené ovlivnění a přenesení zájmu na další „problémovou“ oblast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Koncept školy jako učící se organizace (Senge; Krus, Louis a Bryk)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…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Typologie přístupů ke klimatu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4783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stupně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typu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koncepce výuky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žáků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učitelů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vyučovacích předmětů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prostředí, v němž se výuka odehrává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komunikace, která zprostředkovává sociální  kontakt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Současné přístupy ke zkoumání klimatu </a:t>
            </a:r>
            <a:r>
              <a:rPr lang="cs-CZ" altLang="en-US"/>
              <a:t>třídy </a:t>
            </a:r>
            <a:r>
              <a:rPr lang="en-GB" altLang="en-US"/>
              <a:t>(1. část)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2163" y="1663700"/>
            <a:ext cx="9102725" cy="510063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Sociometrický přístup.</a:t>
            </a:r>
            <a:r>
              <a:rPr lang="en-GB" altLang="en-US" sz="2400"/>
              <a:t> Objektem studia je školní třída jako sociální skupina, nikoli učitel.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Organizačně-sociologický přístup.</a:t>
            </a:r>
            <a:r>
              <a:rPr lang="en-GB" altLang="en-US" sz="2400"/>
              <a:t> Objektem studia je školní třída jako organizační jednotka a učitel jako řídící pracovník.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Interakční přístup.</a:t>
            </a:r>
            <a:r>
              <a:rPr lang="en-GB" altLang="en-US" sz="2400"/>
              <a:t> Objektem studia je školní třída a učitel. Zajímáme se o interakce mezi učitelem a žáky v průběhu vyučovací hodiny.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Pedagogicko-psychologický přístup.</a:t>
            </a:r>
            <a:r>
              <a:rPr lang="en-GB" altLang="en-US" sz="2400"/>
              <a:t> Objektem studia je školní třída a učitel. Zajímá nás spolupráce ve třídě, kooperativní učení v malých skupinách.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Současné přístupy ke zkoumání klimatu </a:t>
            </a:r>
            <a:r>
              <a:rPr lang="cs-CZ" altLang="en-US"/>
              <a:t>třídy </a:t>
            </a:r>
            <a:r>
              <a:rPr lang="en-GB" altLang="en-US"/>
              <a:t>(2. část)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Školně-etnografický přístup.</a:t>
            </a:r>
            <a:r>
              <a:rPr lang="en-GB" altLang="en-US" sz="2400"/>
              <a:t> Objektem studia je školní třída, učitelé a celý přirozený život školy. 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Vývojově psychologický přístup.</a:t>
            </a:r>
            <a:r>
              <a:rPr lang="en-GB" altLang="en-US" sz="2400"/>
              <a:t> Objektem studia je žák jako osobnost a školní třída jako sociální prostředí, v němž se má osobnost rozvíjet.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Sociálně-psychologický a environmentalistický přístup.</a:t>
            </a:r>
            <a:r>
              <a:rPr lang="en-GB" altLang="en-US" sz="2400"/>
              <a:t> Objektem studia je školní třída chápaná jako prostředí pro učení, žáci dané třídy a vyučující, kteří v této třídě působí. (aktuální podoba klimatu, preferovaná podoba klimatu).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Praktické využití poznatků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835150"/>
            <a:ext cx="8772525" cy="4311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700" dirty="0" err="1" smtClean="0"/>
              <a:t>úspěšná</a:t>
            </a:r>
            <a:r>
              <a:rPr lang="en-GB" sz="2700" dirty="0" smtClean="0"/>
              <a:t> </a:t>
            </a:r>
            <a:r>
              <a:rPr lang="en-GB" sz="2700" dirty="0" err="1" smtClean="0"/>
              <a:t>práce</a:t>
            </a:r>
            <a:r>
              <a:rPr lang="en-GB" sz="2700" dirty="0" smtClean="0"/>
              <a:t> </a:t>
            </a:r>
            <a:r>
              <a:rPr lang="cs-CZ" sz="2700" dirty="0" smtClean="0"/>
              <a:t>psychologa </a:t>
            </a:r>
            <a:r>
              <a:rPr lang="en-GB" sz="2700" dirty="0" smtClean="0"/>
              <a:t>v </a:t>
            </a:r>
            <a:r>
              <a:rPr lang="en-GB" sz="2700" dirty="0" err="1" smtClean="0"/>
              <a:t>prostředí</a:t>
            </a:r>
            <a:r>
              <a:rPr lang="en-GB" sz="2700" dirty="0" smtClean="0"/>
              <a:t> </a:t>
            </a:r>
            <a:r>
              <a:rPr lang="en-GB" sz="2700" dirty="0" err="1" smtClean="0"/>
              <a:t>konkrétní</a:t>
            </a:r>
            <a:r>
              <a:rPr lang="en-GB" sz="2700" dirty="0" smtClean="0"/>
              <a:t> </a:t>
            </a:r>
            <a:r>
              <a:rPr lang="en-GB" sz="2700" dirty="0" err="1" smtClean="0"/>
              <a:t>školy</a:t>
            </a:r>
            <a:r>
              <a:rPr lang="en-GB" sz="2700" dirty="0" smtClean="0"/>
              <a:t>, </a:t>
            </a:r>
            <a:r>
              <a:rPr lang="en-GB" sz="2700" dirty="0" err="1" smtClean="0"/>
              <a:t>předpokládá</a:t>
            </a:r>
            <a:r>
              <a:rPr lang="en-GB" sz="2700" dirty="0" smtClean="0"/>
              <a:t> </a:t>
            </a:r>
            <a:r>
              <a:rPr lang="en-GB" sz="2700" dirty="0" err="1" smtClean="0"/>
              <a:t>nejméně</a:t>
            </a:r>
            <a:r>
              <a:rPr lang="en-GB" sz="2700" dirty="0" smtClean="0"/>
              <a:t> </a:t>
            </a:r>
            <a:r>
              <a:rPr lang="en-GB" sz="2700" dirty="0" err="1" smtClean="0"/>
              <a:t>tři</a:t>
            </a:r>
            <a:r>
              <a:rPr lang="en-GB" sz="2700" dirty="0" smtClean="0"/>
              <a:t> </a:t>
            </a:r>
            <a:r>
              <a:rPr lang="en-GB" sz="2700" dirty="0" err="1" smtClean="0"/>
              <a:t>relativně</a:t>
            </a:r>
            <a:r>
              <a:rPr lang="en-GB" sz="2700" dirty="0" smtClean="0"/>
              <a:t> </a:t>
            </a:r>
            <a:r>
              <a:rPr lang="en-GB" sz="2700" dirty="0" err="1" smtClean="0"/>
              <a:t>samostatné</a:t>
            </a:r>
            <a:r>
              <a:rPr lang="en-GB" sz="2700" dirty="0" smtClean="0"/>
              <a:t> </a:t>
            </a:r>
            <a:r>
              <a:rPr lang="en-GB" sz="2700" dirty="0" err="1" smtClean="0"/>
              <a:t>činnosti</a:t>
            </a:r>
            <a:r>
              <a:rPr lang="en-GB" sz="2700" dirty="0" smtClean="0"/>
              <a:t>:</a:t>
            </a:r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získat</a:t>
            </a:r>
            <a:r>
              <a:rPr lang="en-GB" sz="2200" dirty="0" smtClean="0"/>
              <a:t> </a:t>
            </a:r>
            <a:r>
              <a:rPr lang="en-GB" sz="2200" dirty="0" err="1" smtClean="0"/>
              <a:t>dostatečné</a:t>
            </a:r>
            <a:r>
              <a:rPr lang="en-GB" sz="2200" dirty="0" smtClean="0"/>
              <a:t> </a:t>
            </a:r>
            <a:r>
              <a:rPr lang="en-GB" sz="2200" b="1" dirty="0" err="1" smtClean="0"/>
              <a:t>teoretické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znalosti</a:t>
            </a:r>
            <a:r>
              <a:rPr lang="en-GB" sz="2200" b="1" dirty="0" smtClean="0"/>
              <a:t> o </a:t>
            </a:r>
            <a:r>
              <a:rPr lang="en-GB" sz="2200" b="1" dirty="0" err="1" smtClean="0"/>
              <a:t>sociálně-psychologických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jevech</a:t>
            </a:r>
            <a:r>
              <a:rPr lang="en-GB" sz="2200" dirty="0" smtClean="0"/>
              <a:t>, </a:t>
            </a:r>
            <a:r>
              <a:rPr lang="en-GB" sz="2200" dirty="0" err="1" smtClean="0"/>
              <a:t>které</a:t>
            </a:r>
            <a:r>
              <a:rPr lang="en-GB" sz="2200" dirty="0" smtClean="0"/>
              <a:t> se </a:t>
            </a:r>
            <a:r>
              <a:rPr lang="en-GB" sz="2200" dirty="0" err="1" smtClean="0"/>
              <a:t>ve</a:t>
            </a:r>
            <a:r>
              <a:rPr lang="en-GB" sz="2200" dirty="0" smtClean="0"/>
              <a:t> </a:t>
            </a:r>
            <a:r>
              <a:rPr lang="en-GB" sz="2200" dirty="0" err="1" smtClean="0"/>
              <a:t>školství</a:t>
            </a:r>
            <a:r>
              <a:rPr lang="en-GB" sz="2200" dirty="0" smtClean="0"/>
              <a:t> </a:t>
            </a:r>
            <a:r>
              <a:rPr lang="en-GB" sz="2200" dirty="0" err="1" smtClean="0"/>
              <a:t>vyskytují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b="1" dirty="0" err="1" smtClean="0"/>
              <a:t>umět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diagnostikovat</a:t>
            </a:r>
            <a:r>
              <a:rPr lang="en-GB" sz="2200" dirty="0" smtClean="0"/>
              <a:t>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školní</a:t>
            </a:r>
            <a:r>
              <a:rPr lang="en-GB" sz="2200" dirty="0" smtClean="0"/>
              <a:t> </a:t>
            </a:r>
            <a:r>
              <a:rPr lang="en-GB" sz="2200" dirty="0" err="1" smtClean="0"/>
              <a:t>třídy</a:t>
            </a:r>
            <a:r>
              <a:rPr lang="en-GB" sz="2200" dirty="0" smtClean="0"/>
              <a:t>,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školy</a:t>
            </a:r>
            <a:r>
              <a:rPr lang="en-GB" sz="2200" dirty="0" smtClean="0"/>
              <a:t>, </a:t>
            </a:r>
            <a:r>
              <a:rPr lang="en-GB" sz="2200" dirty="0" err="1" smtClean="0"/>
              <a:t>příp</a:t>
            </a:r>
            <a:r>
              <a:rPr lang="en-GB" sz="2200" dirty="0" smtClean="0"/>
              <a:t>.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učitelského</a:t>
            </a:r>
            <a:r>
              <a:rPr lang="en-GB" sz="2200" dirty="0" smtClean="0"/>
              <a:t> </a:t>
            </a:r>
            <a:r>
              <a:rPr lang="en-GB" sz="2200" dirty="0" err="1" smtClean="0"/>
              <a:t>sboru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umět</a:t>
            </a:r>
            <a:r>
              <a:rPr lang="en-GB" sz="2200" dirty="0" smtClean="0"/>
              <a:t> (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základě</a:t>
            </a:r>
            <a:r>
              <a:rPr lang="en-GB" sz="2200" dirty="0" smtClean="0"/>
              <a:t> </a:t>
            </a:r>
            <a:r>
              <a:rPr lang="en-GB" sz="2200" dirty="0" err="1" smtClean="0"/>
              <a:t>zjištěných</a:t>
            </a:r>
            <a:r>
              <a:rPr lang="en-GB" sz="2200" dirty="0" smtClean="0"/>
              <a:t> </a:t>
            </a:r>
            <a:r>
              <a:rPr lang="en-GB" sz="2200" dirty="0" err="1" smtClean="0"/>
              <a:t>skutečností</a:t>
            </a:r>
            <a:r>
              <a:rPr lang="en-GB" sz="2200" dirty="0" smtClean="0"/>
              <a:t>) </a:t>
            </a:r>
            <a:r>
              <a:rPr lang="en-GB" sz="2200" b="1" dirty="0" err="1" smtClean="0"/>
              <a:t>navrhnout</a:t>
            </a:r>
            <a:r>
              <a:rPr lang="en-GB" sz="2200" b="1" dirty="0" smtClean="0"/>
              <a:t> a </a:t>
            </a:r>
            <a:r>
              <a:rPr lang="en-GB" sz="2200" b="1" dirty="0" err="1" smtClean="0"/>
              <a:t>provést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vhodnou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intervenci</a:t>
            </a:r>
            <a:r>
              <a:rPr lang="en-GB" sz="2200" dirty="0" smtClean="0"/>
              <a:t>, </a:t>
            </a:r>
            <a:r>
              <a:rPr lang="en-GB" sz="2200" dirty="0" err="1" smtClean="0"/>
              <a:t>která</a:t>
            </a:r>
            <a:r>
              <a:rPr lang="en-GB" sz="2200" dirty="0" smtClean="0"/>
              <a:t> by </a:t>
            </a:r>
            <a:r>
              <a:rPr lang="en-GB" sz="2200" dirty="0" err="1" smtClean="0"/>
              <a:t>pomohla</a:t>
            </a:r>
            <a:r>
              <a:rPr lang="en-GB" sz="2200" dirty="0" smtClean="0"/>
              <a:t> </a:t>
            </a:r>
            <a:r>
              <a:rPr lang="en-GB" sz="2200" dirty="0" err="1" smtClean="0"/>
              <a:t>jak</a:t>
            </a:r>
            <a:r>
              <a:rPr lang="en-GB" sz="2200" dirty="0" smtClean="0"/>
              <a:t> </a:t>
            </a:r>
            <a:r>
              <a:rPr lang="en-GB" sz="2200" dirty="0" err="1" smtClean="0"/>
              <a:t>žákům</a:t>
            </a:r>
            <a:r>
              <a:rPr lang="en-GB" sz="2200" dirty="0" smtClean="0"/>
              <a:t>, </a:t>
            </a:r>
            <a:r>
              <a:rPr lang="en-GB" sz="2200" dirty="0" err="1" smtClean="0"/>
              <a:t>tak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učitelům</a:t>
            </a:r>
            <a:r>
              <a:rPr lang="en-GB" sz="2200" dirty="0" smtClean="0"/>
              <a:t>.</a:t>
            </a:r>
            <a:endParaRPr lang="cs-CZ" sz="2200" dirty="0" smtClean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200" dirty="0" smtClean="0"/>
          </a:p>
          <a:p>
            <a:pPr marL="403225" lvl="1" indent="0" eaLnBrk="1" hangingPunct="1">
              <a:lnSpc>
                <a:spcPct val="116000"/>
              </a:lnSpc>
              <a:buFont typeface="Wingdings 2" pitchFamily="18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200" dirty="0" smtClean="0"/>
              <a:t>Viz např. Mareš, J. sr. (2005). </a:t>
            </a:r>
            <a:r>
              <a:rPr lang="cs-CZ" sz="1200" i="1" dirty="0" smtClean="0">
                <a:hlinkClick r:id="rId3"/>
              </a:rPr>
              <a:t>Intervence ovlivňující psychosociální klima školy</a:t>
            </a:r>
            <a:r>
              <a:rPr lang="cs-CZ" sz="1200" dirty="0" smtClean="0"/>
              <a:t>. In Ježek, S. (</a:t>
            </a:r>
            <a:r>
              <a:rPr lang="cs-CZ" sz="1200" dirty="0" err="1" smtClean="0"/>
              <a:t>ed</a:t>
            </a:r>
            <a:r>
              <a:rPr lang="cs-CZ" sz="1200" dirty="0" smtClean="0"/>
              <a:t>.). Sociální klima školy III. Brno, MSD s.r.o. </a:t>
            </a:r>
            <a:endParaRPr lang="en-GB" sz="12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Metody zkoumání klimatu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54181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400" b="1"/>
              <a:t>metody</a:t>
            </a:r>
            <a:endParaRPr lang="cs-CZ" altLang="en-US" sz="2400"/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postoje k různým aspektům školního prostředí (autoři píší o „percepcích“)  </a:t>
            </a:r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současné přístupy k postojům akcentují zejména prvek hodnocení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Pozorování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Rozhovory</a:t>
            </a:r>
            <a:r>
              <a:rPr lang="cs-CZ" altLang="en-US" sz="2200"/>
              <a:t> (individuální, focus groups)</a:t>
            </a:r>
            <a:endParaRPr lang="en-GB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Sociometrie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Nominační techniky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Posuzovací škály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Dotazníky</a:t>
            </a:r>
            <a:endParaRPr lang="cs-CZ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Neverbální techniky (žákovské fotografie školního prostředí, tematické kresby žáků atp.)</a:t>
            </a:r>
            <a:endParaRPr lang="en-GB" altLang="en-US" sz="22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Metody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/>
              <a:t>Určené: </a:t>
            </a:r>
          </a:p>
          <a:p>
            <a:pPr lvl="1" eaLnBrk="1" hangingPunct="1"/>
            <a:r>
              <a:rPr lang="cs-CZ" altLang="en-US" sz="2200"/>
              <a:t>žákům, učitelům, vedení školy, rodičům..</a:t>
            </a:r>
          </a:p>
          <a:p>
            <a:pPr eaLnBrk="1" hangingPunct="1"/>
            <a:endParaRPr lang="cs-CZ" altLang="en-US" sz="2700"/>
          </a:p>
          <a:p>
            <a:pPr eaLnBrk="1" hangingPunct="1"/>
            <a:r>
              <a:rPr lang="cs-CZ" altLang="en-US" sz="2700"/>
              <a:t>Formy</a:t>
            </a:r>
          </a:p>
          <a:p>
            <a:pPr lvl="1" eaLnBrk="1" hangingPunct="1"/>
            <a:r>
              <a:rPr lang="cs-CZ" altLang="en-US" sz="2200"/>
              <a:t>Aktuální – „jak je to teď“</a:t>
            </a:r>
          </a:p>
          <a:p>
            <a:pPr lvl="1" eaLnBrk="1" hangingPunct="1"/>
            <a:r>
              <a:rPr lang="cs-CZ" altLang="en-US" sz="2200"/>
              <a:t>Preferované – „jak by se mi to líbilo“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/>
              <a:t>Problémy</a:t>
            </a:r>
          </a:p>
          <a:p>
            <a:pPr lvl="1" eaLnBrk="1" hangingPunct="1"/>
            <a:r>
              <a:rPr lang="cs-CZ" altLang="en-US" sz="2200"/>
              <a:t>Nejsme zvyklí o prostředí uvažovat, když je „v pořádku“; </a:t>
            </a:r>
          </a:p>
          <a:p>
            <a:pPr lvl="1" eaLnBrk="1" hangingPunct="1"/>
            <a:r>
              <a:rPr lang="cs-CZ" altLang="en-US" sz="2200"/>
              <a:t>nutné cílené vedení k reflexi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Příklady metod – tematické kresby</a:t>
            </a:r>
          </a:p>
        </p:txBody>
      </p:sp>
      <p:pic>
        <p:nvPicPr>
          <p:cNvPr id="36867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6625" y="2051050"/>
            <a:ext cx="3235325" cy="4314825"/>
          </a:xfrm>
        </p:spPr>
      </p:pic>
      <p:pic>
        <p:nvPicPr>
          <p:cNvPr id="36868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0" y="2124075"/>
            <a:ext cx="4725988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5"/>
          <p:cNvSpPr txBox="1">
            <a:spLocks noChangeArrowheads="1"/>
          </p:cNvSpPr>
          <p:nvPr/>
        </p:nvSpPr>
        <p:spPr bwMode="auto">
          <a:xfrm>
            <a:off x="4895850" y="6083300"/>
            <a:ext cx="4725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/>
              <a:t>Např. „Jak si ve škole pomáháme“ – v rámci projektu </a:t>
            </a:r>
            <a:r>
              <a:rPr lang="cs-CZ" altLang="en-US">
                <a:hlinkClick r:id="rId4"/>
              </a:rPr>
              <a:t>CPIV</a:t>
            </a:r>
            <a:endParaRPr lang="cs-CZ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93663"/>
            <a:ext cx="9577387" cy="22860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(CES)</a:t>
            </a:r>
            <a:br>
              <a:rPr lang="en-GB" altLang="en-US"/>
            </a:br>
            <a:r>
              <a:rPr lang="en-GB" altLang="en-US" sz="3100" u="sng"/>
              <a:t>Škály:</a:t>
            </a:r>
            <a:r>
              <a:rPr lang="en-GB" altLang="en-US" sz="3100"/>
              <a:t> </a:t>
            </a:r>
            <a:r>
              <a:rPr lang="en-GB" altLang="en-US" sz="3100" i="1"/>
              <a:t>učitelova pomoc, orientace žáků, vztahy mezi žáky, zájem o výuku, klid a pořádek, jasnost pravidel</a:t>
            </a:r>
            <a:r>
              <a:rPr lang="en-GB" altLang="en-US" sz="3600"/>
              <a:t/>
            </a:r>
            <a:br>
              <a:rPr lang="en-GB" altLang="en-US" sz="3600"/>
            </a:br>
            <a:endParaRPr lang="en-GB" altLang="en-US" sz="3600"/>
          </a:p>
        </p:txBody>
      </p:sp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936625" y="2228850"/>
            <a:ext cx="8601075" cy="5330825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2479675"/>
            <a:ext cx="7450138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565275" y="4095750"/>
            <a:ext cx="7443788" cy="2681288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414463" y="4203700"/>
            <a:ext cx="7456487" cy="2667000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84275" y="4300538"/>
            <a:ext cx="7551738" cy="2735262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Jak to tedy je?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792163" y="1692275"/>
            <a:ext cx="9137650" cy="23383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Konkrétní člověk v sociálním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(mikro – mezo – makro)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vnímání tohoto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(Lewin, Bronfenbrenner atd.)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interpretace a komunikace sociální reality</a:t>
            </a:r>
            <a:r>
              <a:rPr lang="en-GB" altLang="en-US" sz="2000" i="1"/>
              <a:t> (...)</a:t>
            </a:r>
            <a:endParaRPr lang="cs-CZ" altLang="en-US" sz="2000" i="1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1500" i="1"/>
              <a:t>(Moscovici atd.)</a:t>
            </a:r>
            <a:endParaRPr lang="en-GB" altLang="en-US" sz="1500" i="1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Otázka změny v čase</a:t>
            </a:r>
            <a:r>
              <a:rPr lang="en-GB" altLang="en-US" sz="2000" i="1"/>
              <a:t> (individuálním i skupinovém)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43250" y="4899025"/>
            <a:ext cx="1809750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518025" y="4899025"/>
            <a:ext cx="1770063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My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744913" y="5364163"/>
            <a:ext cx="525462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Já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745038" y="4926013"/>
            <a:ext cx="20637" cy="5984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735513" y="4557713"/>
            <a:ext cx="28543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sdílené významy událostí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402013" y="5973763"/>
            <a:ext cx="544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3276600" y="5783263"/>
            <a:ext cx="1447800" cy="7477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3235325" y="5959475"/>
            <a:ext cx="333375" cy="5572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952750" y="6503988"/>
            <a:ext cx="377348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výpověď o pocitech, událostech...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238250" y="4476750"/>
            <a:ext cx="1809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u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dálosti, situace...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8027988" y="4840288"/>
            <a:ext cx="1223962" cy="8366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9266238" y="4843463"/>
            <a:ext cx="465137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čas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7993063" y="50038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 altLang="en-US"/>
              <a:t>čas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76263" y="107950"/>
            <a:ext cx="9339262" cy="17541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(ICEQ)</a:t>
            </a:r>
            <a:br>
              <a:rPr lang="en-GB" altLang="en-US"/>
            </a:br>
            <a:r>
              <a:rPr lang="en-GB" altLang="en-US" sz="3200" u="sng"/>
              <a:t>Škály:</a:t>
            </a:r>
            <a:r>
              <a:rPr lang="en-GB" altLang="en-US" sz="3200"/>
              <a:t> </a:t>
            </a:r>
            <a:r>
              <a:rPr lang="en-GB" altLang="en-US" sz="3200" i="1"/>
              <a:t>Personalizace, Participace, Nezávislost, Bádání, Diferenciace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863600" y="2339975"/>
            <a:ext cx="8474075" cy="5219700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graphicFrame>
        <p:nvGraphicFramePr>
          <p:cNvPr id="38916" name="Object 3"/>
          <p:cNvGraphicFramePr>
            <a:graphicFrameLocks noChangeAspect="1"/>
          </p:cNvGraphicFramePr>
          <p:nvPr/>
        </p:nvGraphicFramePr>
        <p:xfrm>
          <a:off x="2160588" y="2314575"/>
          <a:ext cx="62849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r:id="rId4" imgW="11796120" imgH="11796120" progId="">
                  <p:embed/>
                </p:oleObj>
              </mc:Choice>
              <mc:Fallback>
                <p:oleObj r:id="rId4" imgW="11796120" imgH="1179612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2314575"/>
                        <a:ext cx="62849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Literatura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Čáp, J., Mareš, J. </a:t>
            </a:r>
            <a:r>
              <a:rPr lang="cs-CZ" i="1" dirty="0" smtClean="0"/>
              <a:t>Psychologie pro učitele</a:t>
            </a:r>
            <a:r>
              <a:rPr lang="cs-CZ" dirty="0" smtClean="0"/>
              <a:t>. Praha, Portál, 2001.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POL, M. a kol. </a:t>
            </a:r>
            <a:r>
              <a:rPr lang="cs-CZ" i="1" dirty="0" smtClean="0"/>
              <a:t>Kultura školy</a:t>
            </a:r>
            <a:r>
              <a:rPr lang="cs-CZ" dirty="0" smtClean="0"/>
              <a:t>. Brno: Vydavatelství Masarykovy univerzity v Brně, 2005.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3"/>
              </a:rPr>
              <a:t>http://klima.pedagogika.cz/</a:t>
            </a: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4"/>
              </a:rPr>
              <a:t>http://userweb.pedf.cuni.cz/~www_kpsp/etnografie/frame.htm</a:t>
            </a:r>
            <a:r>
              <a:rPr lang="cs-CZ" dirty="0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5"/>
              </a:rPr>
              <a:t>http</a:t>
            </a:r>
            <a:r>
              <a:rPr lang="cs-CZ" dirty="0" smtClean="0">
                <a:hlinkClick r:id="rId5"/>
              </a:rPr>
              <a:t>://evaluacninastroje.rvp.cz/</a:t>
            </a:r>
            <a:r>
              <a:rPr lang="cs-CZ" dirty="0" smtClean="0"/>
              <a:t> 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(od září2012 komplex </a:t>
            </a:r>
            <a:r>
              <a:rPr lang="cs-CZ" dirty="0" err="1" smtClean="0"/>
              <a:t>autoevaluačních</a:t>
            </a:r>
            <a:r>
              <a:rPr lang="cs-CZ" dirty="0" smtClean="0"/>
              <a:t> nástrojů vč. manuálů, online administrace i vyhodnocení)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588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Proč se zajímat o sociální prostředí?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 b="1"/>
              <a:t>škola jako prostředí (mj.)</a:t>
            </a:r>
            <a:endParaRPr lang="cs-CZ" altLang="en-US" sz="2700"/>
          </a:p>
          <a:p>
            <a:pPr lvl="1" eaLnBrk="1" hangingPunct="1"/>
            <a:r>
              <a:rPr lang="cs-CZ" altLang="en-US" sz="2200"/>
              <a:t>vývojově psychologický pohled</a:t>
            </a:r>
          </a:p>
          <a:p>
            <a:pPr lvl="1" eaLnBrk="1" hangingPunct="1"/>
            <a:r>
              <a:rPr lang="cs-CZ" altLang="en-US" sz="2200"/>
              <a:t>sociální učení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 b="1"/>
              <a:t>prožívání tohoto prostředí žákem (mj.)</a:t>
            </a:r>
          </a:p>
          <a:p>
            <a:pPr lvl="1" eaLnBrk="1" hangingPunct="1"/>
            <a:r>
              <a:rPr lang="cs-CZ" altLang="en-US" sz="2200"/>
              <a:t>vliv na výkon</a:t>
            </a:r>
          </a:p>
          <a:p>
            <a:pPr lvl="1" eaLnBrk="1" hangingPunct="1"/>
            <a:r>
              <a:rPr lang="cs-CZ" altLang="en-US" sz="2200"/>
              <a:t>vliv na další vzdělávací dráhu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lvl="1" eaLnBrk="1" hangingPunct="1"/>
            <a:endParaRPr lang="cs-CZ" altLang="en-US"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 v souvislostech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/>
              <a:t>Historicky je dáváno souvislosti mj. s:</a:t>
            </a:r>
          </a:p>
          <a:p>
            <a:pPr lvl="1" eaLnBrk="1" hangingPunct="1"/>
            <a:r>
              <a:rPr lang="cs-CZ" altLang="en-US"/>
              <a:t>efektivitou a kvalitou výuky, </a:t>
            </a:r>
          </a:p>
          <a:p>
            <a:pPr lvl="1" eaLnBrk="1" hangingPunct="1"/>
            <a:r>
              <a:rPr lang="cs-CZ" altLang="en-US"/>
              <a:t>školní úspěšností žáků, </a:t>
            </a:r>
          </a:p>
          <a:p>
            <a:pPr lvl="1" eaLnBrk="1" hangingPunct="1"/>
            <a:r>
              <a:rPr lang="cs-CZ" altLang="en-US"/>
              <a:t>akademickými aspiracemi žáků, </a:t>
            </a:r>
          </a:p>
          <a:p>
            <a:pPr lvl="1" eaLnBrk="1" hangingPunct="1"/>
            <a:r>
              <a:rPr lang="cs-CZ" altLang="en-US"/>
              <a:t>problémovým chováním…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Důležité upozornění – vztah mezi klimatem školní třídy a klimatem školy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(nejen) z historických důvodů se liší organizace výuky ve střední Evropě a v anglosaských zemích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U nás – žáci se většinou účastní výuky v jedné skupině (školní třída); diferenciace podle výkonu probíhá uvnitř třídy a třída je proto velmi důležitým faktorem ovlivňujícím vnímání vzdělávací reality žáky i vnímání žáků učiteli (kontext třídy)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V USA jsou žáci děleni do výuky podle výsledků (kurzy pro začátečníky a pokročilé) a mají větší možnost volby kurzů; kontext školy jako celku je pak mnohem důležitější (i jako label)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Klima školy vs. kultura školy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636713"/>
            <a:ext cx="9072563" cy="5121275"/>
          </a:xfrm>
        </p:spPr>
        <p:txBody>
          <a:bodyPr/>
          <a:lstStyle/>
          <a:p>
            <a:pPr eaLnBrk="1" hangingPunct="1">
              <a:lnSpc>
                <a:spcPct val="97000"/>
              </a:lnSpc>
            </a:pPr>
            <a:r>
              <a:rPr lang="cs-CZ" altLang="en-US" sz="2000" b="1" u="sng"/>
              <a:t>Klima 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Tradiční, vychází z kvantitativních postupů a metod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Zaměřuje se na hodnocení prvků prostředí a interakcí, která jsou agregována do ukazatelů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 b="1" i="1"/>
              <a:t>„Výzkum klimatu školy je prostě levobočkem výzkumu klimatu organizace a výzkumu efektivity vzdělávání.“</a:t>
            </a:r>
            <a:r>
              <a:rPr lang="en-GB" altLang="en-US" sz="1800"/>
              <a:t>  (Andersonová, 1982: 368).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škola jako součást vzdělávacího systému je především formální organizací;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vnímání ředitele a jeho stylu vedení jako jedné klíčových proměnných sociálního klimatu;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akcent na výkon žáka či studenta, či výkon žáka a jeho ovlivnění efektivitou učitelovy práce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pozitivní klima školy bylo nakonec potvrzeno jako jedna z charakteristik </a:t>
            </a:r>
            <a:r>
              <a:rPr lang="cs-CZ" altLang="en-US" sz="1400"/>
              <a:t>„</a:t>
            </a:r>
            <a:r>
              <a:rPr lang="en-GB" altLang="en-US" sz="1400"/>
              <a:t>efektivních škol</a:t>
            </a:r>
            <a:r>
              <a:rPr lang="cs-CZ" altLang="en-US" sz="1400"/>
              <a:t>“</a:t>
            </a:r>
            <a:endParaRPr lang="en-GB" altLang="en-US" sz="1400"/>
          </a:p>
          <a:p>
            <a:pPr eaLnBrk="1" hangingPunct="1">
              <a:lnSpc>
                <a:spcPct val="97000"/>
              </a:lnSpc>
            </a:pPr>
            <a:r>
              <a:rPr lang="en-GB" altLang="en-US" sz="2000" b="1" u="sng"/>
              <a:t>Kultura</a:t>
            </a:r>
            <a:r>
              <a:rPr lang="en-GB" altLang="en-US" sz="2000" u="sng"/>
              <a:t> </a:t>
            </a:r>
            <a:r>
              <a:rPr lang="cs-CZ" altLang="en-US" sz="2000" b="1" u="sng"/>
              <a:t>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Odlišná výzkumná tradice (kvalitativní přístup)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/>
              <a:t>etnografický přístup, idiografický přístup</a:t>
            </a:r>
            <a:endParaRPr lang="cs-CZ" altLang="en-US" sz="1800"/>
          </a:p>
          <a:p>
            <a:pPr lvl="1" eaLnBrk="1" hangingPunct="1">
              <a:lnSpc>
                <a:spcPct val="97000"/>
              </a:lnSpc>
            </a:pPr>
            <a:r>
              <a:rPr lang="cs-CZ" altLang="en-US" sz="1800"/>
              <a:t>např. Pražská skupina školní etnografie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600">
                <a:hlinkClick r:id="rId3"/>
              </a:rPr>
              <a:t>http://userweb.pedf.cuni.cz/~www_kpsp/etnografie/frame.htm</a:t>
            </a:r>
            <a:r>
              <a:rPr lang="cs-CZ" altLang="en-US" sz="2400"/>
              <a:t> </a:t>
            </a:r>
            <a:endParaRPr lang="en-GB" altLang="en-US" sz="1800"/>
          </a:p>
          <a:p>
            <a:pPr eaLnBrk="1" hangingPunct="1">
              <a:lnSpc>
                <a:spcPct val="97000"/>
              </a:lnSpc>
              <a:buFont typeface="Wingdings" charset="2"/>
              <a:buNone/>
            </a:pPr>
            <a:endParaRPr lang="cs-CZ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(Sociální) klima školy, školní třídy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3000"/>
              </a:lnSpc>
            </a:pPr>
            <a:r>
              <a:rPr lang="en-GB" altLang="en-US" sz="2200" b="1"/>
              <a:t>Sociální klima</a:t>
            </a:r>
            <a:r>
              <a:rPr lang="en-GB" altLang="en-US" sz="2200"/>
              <a:t> –metafora, která se pokouší postihnout individuálně-emotivní i sociální rozměr institucionálního vzdělávání 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r>
              <a:rPr lang="en-GB" altLang="en-US" sz="2000"/>
              <a:t>(kurikulum i skryté kurikulum)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endParaRPr lang="en-GB" altLang="en-US" sz="2000"/>
          </a:p>
          <a:p>
            <a:pPr eaLnBrk="1" hangingPunct="1">
              <a:lnSpc>
                <a:spcPct val="93000"/>
              </a:lnSpc>
            </a:pPr>
            <a:r>
              <a:rPr lang="en-GB" altLang="en-US" sz="2200"/>
              <a:t>Poprvé použito J. Withallem (1949) ve studii </a:t>
            </a:r>
            <a:r>
              <a:rPr lang="en-GB" altLang="en-US" sz="2200" i="1"/>
              <a:t>The development of a technique for the measurement of social-emotional climate in clasroom (Journal of Experimental Education, 17, s. 347-361)</a:t>
            </a:r>
            <a:endParaRPr lang="cs-CZ" altLang="en-US" sz="2200" i="1"/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Proč nejsou srovnatelné třídy stejně školsky úspěšné?</a:t>
            </a:r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Dívčí SŠ, New York</a:t>
            </a:r>
          </a:p>
          <a:p>
            <a:pPr lvl="1" eaLnBrk="1" hangingPunct="1">
              <a:lnSpc>
                <a:spcPct val="93000"/>
              </a:lnSpc>
            </a:pPr>
            <a:endParaRPr lang="cs-CZ" altLang="en-US" sz="2000" i="1"/>
          </a:p>
          <a:p>
            <a:pPr eaLnBrk="1" hangingPunct="1">
              <a:lnSpc>
                <a:spcPct val="93000"/>
              </a:lnSpc>
            </a:pPr>
            <a:r>
              <a:rPr lang="cs-CZ" altLang="en-US" sz="2200"/>
              <a:t>Velký nástup v 60. a 70. letech; zájem trvá do současnosti; složka evaluace i autoevaluace školy (srv. sondy OECD)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 b="1"/>
              <a:t>Co tedy je klima školy / třídy?</a:t>
            </a:r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Názory a hodnocení aktérů edukace na podmínky, průběh i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Tedy česky – </a:t>
            </a:r>
            <a:r>
              <a:rPr lang="cs-CZ" b="1" dirty="0" smtClean="0"/>
              <a:t>co si lidé myslí a jak se cítí v naší škole a výuce v 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Charakteristika kvalitní výuky i nutná podmínka pro ni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Něco, co si obvykle (tj. do výskytu obtíží) neuvědomujeme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Obvykle ani není explicitním tématem hovoru („A co škola, dobrý?“)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Dobrým krokem pro začátek i pro pokračování je – začít se o škole bavit – a pak v tom i pokračovat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(Auto)evaluační nástroje pak mohou </a:t>
            </a:r>
            <a:r>
              <a:rPr lang="cs-CZ" b="1" dirty="0" smtClean="0"/>
              <a:t>a) napomoci se začátkem diskusí na téma naše škola </a:t>
            </a:r>
            <a:r>
              <a:rPr lang="cs-CZ" dirty="0" smtClean="0"/>
              <a:t>(tj. související s klimatem)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Následně </a:t>
            </a:r>
            <a:r>
              <a:rPr lang="cs-CZ" b="1" dirty="0" smtClean="0"/>
              <a:t>b) pomoci ověřit, zda pocity, názory a domněnky</a:t>
            </a:r>
            <a:r>
              <a:rPr lang="cs-CZ" dirty="0" smtClean="0"/>
              <a:t>, které se v debatě vyskytly </a:t>
            </a:r>
            <a:r>
              <a:rPr lang="cs-CZ" b="1" dirty="0" smtClean="0"/>
              <a:t>jsou většinově vnímány jako problém </a:t>
            </a:r>
            <a:r>
              <a:rPr lang="cs-CZ" dirty="0" smtClean="0"/>
              <a:t>(ev. jako přednost)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</TotalTime>
  <Words>2515</Words>
  <Application>Microsoft Macintosh PowerPoint</Application>
  <PresentationFormat>Custom</PresentationFormat>
  <Paragraphs>273</Paragraphs>
  <Slides>31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Verdana</vt:lpstr>
      <vt:lpstr>Arial</vt:lpstr>
      <vt:lpstr>Tw Cen MT</vt:lpstr>
      <vt:lpstr>Wingdings</vt:lpstr>
      <vt:lpstr>Wingdings 2</vt:lpstr>
      <vt:lpstr>Times New Roman</vt:lpstr>
      <vt:lpstr>StarSymbol</vt:lpstr>
      <vt:lpstr>Medián</vt:lpstr>
      <vt:lpstr>Pedagogická Psychologie</vt:lpstr>
      <vt:lpstr>Myšlenkový experiment</vt:lpstr>
      <vt:lpstr>Jak to tedy je?</vt:lpstr>
      <vt:lpstr>Proč se zajímat o sociální prostředí?</vt:lpstr>
      <vt:lpstr>Sociální klima v souvislostech</vt:lpstr>
      <vt:lpstr>Důležité upozornění – vztah mezi klimatem školní třídy a klimatem školy</vt:lpstr>
      <vt:lpstr>Klima školy vs. kultura školy</vt:lpstr>
      <vt:lpstr>(Sociální) klima školy, školní třídy</vt:lpstr>
      <vt:lpstr>Co tedy je klima školy / třídy?</vt:lpstr>
      <vt:lpstr>PowerPoint Presentation</vt:lpstr>
      <vt:lpstr>Klima školy v praxi i teorii</vt:lpstr>
      <vt:lpstr>Různé účely zjišťování klimatu školy</vt:lpstr>
      <vt:lpstr>O školním prostředí víme spoustu věcí i „bez dotazníků“</vt:lpstr>
      <vt:lpstr>Terminologické otázky</vt:lpstr>
      <vt:lpstr>Vývoj do současnosti</vt:lpstr>
      <vt:lpstr>Klima školy - vymezení</vt:lpstr>
      <vt:lpstr>Teoretické otázky</vt:lpstr>
      <vt:lpstr>Př. 1 - Rozlišuje čtyři hierarchické úrovně  dle Tagiuri (1968) a Anderson (1982) </vt:lpstr>
      <vt:lpstr>Př. 2 – Sedm úrovní  dle Knowles (1985)</vt:lpstr>
      <vt:lpstr>Teoretické úrovně uvažování o klimatu – Proč mě vlastně zajímá?</vt:lpstr>
      <vt:lpstr>Sociální klima</vt:lpstr>
      <vt:lpstr>Typologie přístupů ke klimatu</vt:lpstr>
      <vt:lpstr>Současné přístupy ke zkoumání klimatu třídy (1. část)</vt:lpstr>
      <vt:lpstr>Současné přístupy ke zkoumání klimatu třídy (2. část)</vt:lpstr>
      <vt:lpstr>Praktické využití poznatků</vt:lpstr>
      <vt:lpstr>Metody zkoumání klimatu</vt:lpstr>
      <vt:lpstr>Metody</vt:lpstr>
      <vt:lpstr>Příklady metod – tematické kresby</vt:lpstr>
      <vt:lpstr>Dotazníky (třída) – příklad (CES) Škály: učitelova pomoc, orientace žáků, vztahy mezi žáky, zájem o výuku, klid a pořádek, jasnost pravidel </vt:lpstr>
      <vt:lpstr>Dotazníky (třída) – příklad (ICEQ) Škály: Personalizace, Participace, Nezávislost, Bádání, Diferenciace 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Psychologie</dc:title>
  <dc:creator>Jan Mareš</dc:creator>
  <cp:lastModifiedBy>Jan Mareš</cp:lastModifiedBy>
  <cp:revision>1</cp:revision>
  <dcterms:created xsi:type="dcterms:W3CDTF">2015-10-20T21:03:01Z</dcterms:created>
  <dcterms:modified xsi:type="dcterms:W3CDTF">2015-10-20T21:04:57Z</dcterms:modified>
</cp:coreProperties>
</file>