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71" r:id="rId3"/>
    <p:sldId id="272" r:id="rId4"/>
    <p:sldId id="260" r:id="rId5"/>
    <p:sldId id="274" r:id="rId6"/>
    <p:sldId id="275" r:id="rId7"/>
    <p:sldId id="273" r:id="rId8"/>
    <p:sldId id="26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D00CC"/>
    <a:srgbClr val="6699FF"/>
    <a:srgbClr val="00FF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115D1-24B9-453B-AA8A-26830B3209C9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E7767-EABD-4735-9DD9-F94D0EFCB4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48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70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17. 10. 2015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www.google.cz/url?sa=i&amp;rct=j&amp;q=adice+bromu+na+ethylen&amp;source=images&amp;cd=&amp;cad=rja&amp;docid=TgYdXnyOZxBJxM&amp;tbnid=jZJOkC5EG4b3wM:&amp;ved=0CAUQjRw&amp;url=http://www.e-chembook.eu/cz/organicka-chemie/reakce-v-organicke-chemii&amp;ei=BHKwUfaeGpHKsgaw4IGQDA&amp;psig=AFQjCNGYyYqcgpyIPpJBfW3FX4KDAVMntg&amp;ust=137060441003793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www.google.cz/url?sa=i&amp;rct=j&amp;q=polymerace&amp;source=images&amp;cd=&amp;cad=rja&amp;docid=dxgrRjidC1FukM&amp;tbnid=szyT1mte3smUfM:&amp;ved=0CAUQjRw&amp;url=http://www.nasprtej.cz/gymnazium-j-k-tyla/alkeny-cykloalkeny-alkadieny&amp;ei=SnewUfTIHMrzsgalhICQCg&amp;psig=AFQjCNH8c1GB_g1WzOiovI6SmXFaZ5652g&amp;ust=137060570190502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smtClean="0">
                <a:solidFill>
                  <a:schemeClr val="bg1"/>
                </a:solidFill>
              </a:rPr>
              <a:t/>
            </a:r>
            <a:br>
              <a:rPr lang="cs-CZ" sz="4000" smtClean="0">
                <a:solidFill>
                  <a:schemeClr val="bg1"/>
                </a:solidFill>
              </a:rPr>
            </a:br>
            <a:r>
              <a:rPr lang="cs-CZ" sz="4000" smtClean="0">
                <a:solidFill>
                  <a:schemeClr val="bg1"/>
                </a:solidFill>
              </a:rPr>
              <a:t>Alkeny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692696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stručnou definici alkenů: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124744"/>
            <a:ext cx="88660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Jsou to tzv.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nenasycené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uhlovodíky s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jednou dvojnou vazbou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otevřeném uhlíkatém řetězci.</a:t>
            </a:r>
          </a:p>
          <a:p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2564904"/>
            <a:ext cx="885698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Pojmem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„nenasycené“,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se v organické chemii označují takové uhlovodíky, které ve svém řetězci obsahují kromě jednoduchých vazeb,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alespoň jednu násobnou vazbu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(nebo i více násobných vazeb).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3" y="4437112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Uhlíková kostra alkenů může být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nerozvětvená nebo rozvětvená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2060848"/>
            <a:ext cx="9044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pojem „nenasycené uhlovodíky“: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3861048"/>
            <a:ext cx="9197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strukturu molekul alkenů: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5013176"/>
            <a:ext cx="89373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Molekula alkenu musí obsahovat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pouze jednu dvojnou vazbu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mezi atomy uhlíku (ostatní vazby mezi uhlíky jsou jednoduché).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3" y="5877272"/>
            <a:ext cx="88569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Jestliže je v molekula alkenu obsaženo dvojných vazeb více, jedná se o tzv. </a:t>
            </a:r>
            <a:r>
              <a:rPr lang="cs-CZ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alkadieny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(2), </a:t>
            </a:r>
            <a:r>
              <a:rPr lang="cs-CZ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alkatrieny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(3)…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1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PŘÍKLADY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5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 </a:t>
            </a: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 </a:t>
            </a:r>
            <a:r>
              <a:rPr kumimoji="0" lang="cs-CZ" sz="5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79512" y="980727"/>
          <a:ext cx="8856984" cy="55659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14246"/>
                <a:gridCol w="2214246"/>
                <a:gridCol w="2214246"/>
                <a:gridCol w="2214246"/>
              </a:tblGrid>
              <a:tr h="1575660">
                <a:tc>
                  <a:txBody>
                    <a:bodyPr/>
                    <a:lstStyle/>
                    <a:p>
                      <a:r>
                        <a:rPr lang="cs-CZ" b="1" dirty="0"/>
                        <a:t>Název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Strukturní vzorec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Racionální vzorec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Molekulový vzorec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38988">
                <a:tc>
                  <a:txBody>
                    <a:bodyPr/>
                    <a:lstStyle/>
                    <a:p>
                      <a:r>
                        <a:rPr lang="cs-CZ" b="1" dirty="0" err="1"/>
                        <a:t>ethylen</a:t>
                      </a:r>
                      <a:r>
                        <a:rPr lang="cs-CZ" b="1" dirty="0"/>
                        <a:t> (</a:t>
                      </a:r>
                      <a:r>
                        <a:rPr lang="cs-CZ" b="1" dirty="0" err="1"/>
                        <a:t>ethen</a:t>
                      </a:r>
                      <a:r>
                        <a:rPr lang="cs-CZ" b="1" dirty="0"/>
                        <a:t>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CH</a:t>
                      </a:r>
                      <a:r>
                        <a:rPr lang="cs-CZ" b="1" baseline="-25000" dirty="0"/>
                        <a:t>2</a:t>
                      </a:r>
                      <a:r>
                        <a:rPr lang="cs-CZ" b="1" dirty="0"/>
                        <a:t>=CH</a:t>
                      </a:r>
                      <a:r>
                        <a:rPr lang="cs-CZ" b="1" baseline="-25000" dirty="0"/>
                        <a:t>2</a:t>
                      </a:r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</a:t>
                      </a:r>
                      <a:r>
                        <a:rPr lang="cs-CZ" b="1" baseline="-25000" dirty="0"/>
                        <a:t>2</a:t>
                      </a:r>
                      <a:r>
                        <a:rPr lang="cs-CZ" b="1" dirty="0"/>
                        <a:t>H</a:t>
                      </a:r>
                      <a:r>
                        <a:rPr lang="cs-CZ" b="1" baseline="-25000" dirty="0"/>
                        <a:t>4</a:t>
                      </a:r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575660">
                <a:tc>
                  <a:txBody>
                    <a:bodyPr/>
                    <a:lstStyle/>
                    <a:p>
                      <a:r>
                        <a:rPr lang="cs-CZ" b="1" dirty="0"/>
                        <a:t>propylen (propen)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CH</a:t>
                      </a:r>
                      <a:r>
                        <a:rPr lang="cs-CZ" b="1" baseline="-25000"/>
                        <a:t>2</a:t>
                      </a:r>
                      <a:r>
                        <a:rPr lang="cs-CZ" b="1"/>
                        <a:t>=CH-CH</a:t>
                      </a:r>
                      <a:r>
                        <a:rPr lang="cs-CZ" b="1" baseline="-25000"/>
                        <a:t>3</a:t>
                      </a:r>
                      <a:endParaRPr lang="cs-CZ" b="1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C</a:t>
                      </a:r>
                      <a:r>
                        <a:rPr lang="cs-CZ" b="1" baseline="-25000"/>
                        <a:t>3</a:t>
                      </a:r>
                      <a:r>
                        <a:rPr lang="cs-CZ" b="1"/>
                        <a:t>H</a:t>
                      </a:r>
                      <a:r>
                        <a:rPr lang="cs-CZ" b="1" baseline="-25000"/>
                        <a:t>6</a:t>
                      </a:r>
                      <a:endParaRPr lang="cs-CZ" b="1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57566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But</a:t>
                      </a:r>
                      <a:r>
                        <a:rPr lang="cs-CZ" b="1" dirty="0" smtClean="0"/>
                        <a:t>-1-</a:t>
                      </a:r>
                      <a:r>
                        <a:rPr lang="cs-CZ" b="1" dirty="0" err="1" smtClean="0"/>
                        <a:t>en</a:t>
                      </a:r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CH</a:t>
                      </a:r>
                      <a:r>
                        <a:rPr lang="cs-CZ" b="1" baseline="-25000"/>
                        <a:t>2</a:t>
                      </a:r>
                      <a:r>
                        <a:rPr lang="cs-CZ" b="1"/>
                        <a:t>=CH-CH</a:t>
                      </a:r>
                      <a:r>
                        <a:rPr lang="cs-CZ" b="1" baseline="-25000"/>
                        <a:t>2</a:t>
                      </a:r>
                      <a:r>
                        <a:rPr lang="cs-CZ" b="1"/>
                        <a:t>-CH</a:t>
                      </a:r>
                      <a:r>
                        <a:rPr lang="cs-CZ" b="1" baseline="-25000"/>
                        <a:t>3</a:t>
                      </a:r>
                      <a:endParaRPr lang="cs-CZ" b="1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</a:t>
                      </a:r>
                      <a:r>
                        <a:rPr lang="cs-CZ" b="1" baseline="-25000" dirty="0"/>
                        <a:t>4</a:t>
                      </a:r>
                      <a:r>
                        <a:rPr lang="cs-CZ" b="1" dirty="0"/>
                        <a:t>H</a:t>
                      </a:r>
                      <a:r>
                        <a:rPr lang="cs-CZ" b="1" baseline="-25000" dirty="0"/>
                        <a:t>8</a:t>
                      </a:r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6629" name="Picture 5" descr="eth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564904"/>
            <a:ext cx="514350" cy="838200"/>
          </a:xfrm>
          <a:prstGeom prst="rect">
            <a:avLst/>
          </a:prstGeom>
          <a:noFill/>
        </p:spPr>
      </p:pic>
      <p:pic>
        <p:nvPicPr>
          <p:cNvPr id="26630" name="Picture 6" descr="propyl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789040"/>
            <a:ext cx="1091183" cy="838200"/>
          </a:xfrm>
          <a:prstGeom prst="rect">
            <a:avLst/>
          </a:prstGeom>
          <a:noFill/>
        </p:spPr>
      </p:pic>
      <p:pic>
        <p:nvPicPr>
          <p:cNvPr id="26631" name="Picture 7" descr="bute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5373216"/>
            <a:ext cx="1276350" cy="838200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323528" y="548680"/>
            <a:ext cx="91252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00FF00"/>
                </a:solidFill>
                <a:latin typeface="Times New Roman"/>
                <a:cs typeface="Times New Roman"/>
              </a:rPr>
              <a:t>Příklady alkenů (</a:t>
            </a:r>
            <a:r>
              <a:rPr lang="cs-CZ" sz="2600" b="1" dirty="0" err="1" smtClean="0">
                <a:solidFill>
                  <a:srgbClr val="00FF00"/>
                </a:solidFill>
                <a:latin typeface="Times New Roman"/>
                <a:cs typeface="Times New Roman"/>
              </a:rPr>
              <a:t>ethen</a:t>
            </a:r>
            <a:r>
              <a:rPr lang="cs-CZ" sz="2600" b="1" dirty="0" smtClean="0">
                <a:solidFill>
                  <a:srgbClr val="00FF00"/>
                </a:solidFill>
                <a:latin typeface="Times New Roman"/>
                <a:cs typeface="Times New Roman"/>
              </a:rPr>
              <a:t> až </a:t>
            </a:r>
            <a:r>
              <a:rPr lang="cs-CZ" sz="2600" b="1" dirty="0" err="1" smtClean="0">
                <a:solidFill>
                  <a:srgbClr val="00FF00"/>
                </a:solidFill>
                <a:latin typeface="Times New Roman"/>
                <a:cs typeface="Times New Roman"/>
              </a:rPr>
              <a:t>but</a:t>
            </a:r>
            <a:r>
              <a:rPr lang="cs-CZ" sz="2600" b="1" dirty="0" smtClean="0">
                <a:solidFill>
                  <a:srgbClr val="00FF00"/>
                </a:solidFill>
                <a:latin typeface="Times New Roman"/>
                <a:cs typeface="Times New Roman"/>
              </a:rPr>
              <a:t>-1-</a:t>
            </a:r>
            <a:r>
              <a:rPr lang="cs-CZ" sz="2600" b="1" dirty="0" err="1" smtClean="0">
                <a:solidFill>
                  <a:srgbClr val="00FF00"/>
                </a:solidFill>
                <a:latin typeface="Times New Roman"/>
                <a:cs typeface="Times New Roman"/>
              </a:rPr>
              <a:t>en</a:t>
            </a:r>
            <a:r>
              <a:rPr lang="cs-CZ" sz="2600" b="1" dirty="0" smtClean="0">
                <a:solidFill>
                  <a:srgbClr val="00FF00"/>
                </a:solidFill>
                <a:latin typeface="Times New Roman"/>
                <a:cs typeface="Times New Roman"/>
              </a:rPr>
              <a:t>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1268760"/>
            <a:ext cx="8856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Alkeny se svými fyzikálními vlastnostmi velmi podobají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alkanům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692696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fyzikální vlastnosti alkenů?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844824"/>
            <a:ext cx="87213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Alkeny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ethen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až buten) jsou plyny.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636912"/>
            <a:ext cx="8873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Alkeny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kapaliny.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3212976"/>
            <a:ext cx="86409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Alkeny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a výše jsou pevné, voskovité látky.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4293096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chemické vlastnosti alkenů?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4862350"/>
            <a:ext cx="87933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Čisté alkeny jsou snadno zápalné a na vzduchu hořlavé.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2" y="5373216"/>
            <a:ext cx="89457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Jejich dokonalým spalováním (při dostatku kyslíku) vzniká oxid uhličitý 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voda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O.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6237312"/>
            <a:ext cx="8856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Díky dvojné vazbě jsou alkeny mnohem reaktivnější než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1" grpId="0"/>
      <p:bldP spid="16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1520" y="692696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nazývá typická reakce na dvojné vazbě alkenů ?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268760"/>
            <a:ext cx="87213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ADICE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při adici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 každý z uhlíkových atomů dvojné vazby naváže cizí atom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nebo skupina atomů 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dvojná vazba zaniká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(zůstává z ní pouze jednoduchá vazba). 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8674" name="Picture 2" descr="http://www.e-chembook.eu/cz/images/orgchem/Bromace_ethylenu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852936"/>
            <a:ext cx="8640960" cy="2736304"/>
          </a:xfrm>
          <a:prstGeom prst="rect">
            <a:avLst/>
          </a:prstGeom>
          <a:gradFill>
            <a:gsLst>
              <a:gs pos="0">
                <a:srgbClr val="6699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13" name="Obdélník 12"/>
          <p:cNvSpPr/>
          <p:nvPr/>
        </p:nvSpPr>
        <p:spPr>
          <a:xfrm>
            <a:off x="323528" y="5733256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Adice bromu 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ethylen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07504" y="6237312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Adice bromu 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ethylen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http://www.seilnacht.com/Chemie/bromet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764704"/>
            <a:ext cx="87129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Constantia" pitchFamily="18" charset="0"/>
              </a:rPr>
              <a:t> Dalším typem reakce alkenů je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POLYMERACE</a:t>
            </a:r>
            <a:r>
              <a:rPr lang="cs-CZ" sz="2400" b="1" i="1" dirty="0" smtClean="0">
                <a:latin typeface="Constantia" pitchFamily="18" charset="0"/>
              </a:rPr>
              <a:t>,  která probíhá s alkeny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při vysoké teplotě a tlaku </a:t>
            </a:r>
            <a:r>
              <a:rPr lang="cs-CZ" sz="2400" b="1" i="1" dirty="0" smtClean="0">
                <a:latin typeface="Constantia" pitchFamily="18" charset="0"/>
              </a:rPr>
              <a:t>a za použití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katalyzátoru.</a:t>
            </a:r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51521" y="2060848"/>
            <a:ext cx="89373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Constantia" pitchFamily="18" charset="0"/>
              </a:rPr>
              <a:t> Při polymeraci se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díky zániku dvojných vazeb </a:t>
            </a:r>
            <a:r>
              <a:rPr lang="cs-CZ" sz="2400" b="1" i="1" dirty="0" smtClean="0">
                <a:solidFill>
                  <a:srgbClr val="1D00CC"/>
                </a:solidFill>
                <a:latin typeface="Constantia" pitchFamily="18" charset="0"/>
              </a:rPr>
              <a:t>spojuje mnoho molekul alkenu do dlouhého řetězce,</a:t>
            </a:r>
            <a:r>
              <a:rPr lang="cs-CZ" sz="2400" b="1" i="1" dirty="0" smtClean="0">
                <a:latin typeface="Constantia" pitchFamily="18" charset="0"/>
              </a:rPr>
              <a:t> který se nazývá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 POLYMER.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 </a:t>
            </a:r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7650" name="Picture 2" descr="http://www.nasprtej.cz/sites/default/files/user_files/user19/Chemie_2.roc/Alkeny/Polymerace_1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12977"/>
            <a:ext cx="8568952" cy="3096343"/>
          </a:xfrm>
          <a:prstGeom prst="rect">
            <a:avLst/>
          </a:prstGeom>
          <a:gradFill>
            <a:gsLst>
              <a:gs pos="0">
                <a:srgbClr val="6699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17" name="Obdélník 16"/>
          <p:cNvSpPr/>
          <p:nvPr/>
        </p:nvSpPr>
        <p:spPr>
          <a:xfrm>
            <a:off x="107504" y="6309320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Polymerace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2" y="1268760"/>
            <a:ext cx="87849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ETHEN (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ethylen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Je to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bezbarvý, hořlavý plyn nasládlé vůně.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Ve směsi se vzduchem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vybuchuje </a:t>
            </a:r>
            <a:r>
              <a:rPr lang="cs-CZ" sz="2400" b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.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Používá se k výrobě </a:t>
            </a:r>
            <a:r>
              <a:rPr lang="cs-CZ" sz="2400" b="1" i="1" dirty="0" err="1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polyethylenu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(PE)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a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syntetického </a:t>
            </a:r>
            <a:r>
              <a:rPr lang="cs-CZ" sz="2400" b="1" i="1" dirty="0" err="1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ethanolu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(lihu).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Urychluje zrání ovoce.</a:t>
            </a:r>
            <a:endParaRPr lang="cs-CZ" sz="2400" b="1" i="1" dirty="0" smtClean="0">
              <a:solidFill>
                <a:srgbClr val="1D00CC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620688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2800" b="1" dirty="0" smtClean="0">
                <a:solidFill>
                  <a:srgbClr val="1D00CC"/>
                </a:solidFill>
                <a:latin typeface="Times New Roman"/>
                <a:cs typeface="Times New Roman"/>
              </a:rPr>
              <a:t>NEJVÝZNAMNĚJŠÍ ZÁSTUPCI ALKENŮ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3861048"/>
            <a:ext cx="893737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BUTA-1,3-DIEN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Je to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plyn,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který se používá na výrobu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syntetického (umělého) kaučuku.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Aby měl umělý kaučuk ještě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lepší vlastnosti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provádí se jeho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tzv. VULKANIZACE. </a:t>
            </a:r>
            <a:endParaRPr lang="cs-CZ" sz="2400" b="1" dirty="0" smtClean="0">
              <a:solidFill>
                <a:srgbClr val="1D00CC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Při vulkanizaci se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za vysoké teploty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nechá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zreagovat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surový kaučuk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 sírou,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čímž se mění na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pryž (gumu).  </a:t>
            </a:r>
            <a:endParaRPr lang="cs-CZ" sz="2400" b="1" i="1" dirty="0" smtClean="0">
              <a:solidFill>
                <a:srgbClr val="1D00CC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390</TotalTime>
  <Words>467</Words>
  <Application>Microsoft Office PowerPoint</Application>
  <PresentationFormat>Předvádění na obrazovce (4:3)</PresentationFormat>
  <Paragraphs>63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Calibri</vt:lpstr>
      <vt:lpstr>Constantia</vt:lpstr>
      <vt:lpstr>Symbol</vt:lpstr>
      <vt:lpstr>Times New Roman</vt:lpstr>
      <vt:lpstr>Wingdings</vt:lpstr>
      <vt:lpstr>Wingdings 2</vt:lpstr>
      <vt:lpstr>Tok</vt:lpstr>
      <vt:lpstr> Alkeny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lektor</cp:lastModifiedBy>
  <cp:revision>38</cp:revision>
  <dcterms:created xsi:type="dcterms:W3CDTF">2013-04-24T19:05:24Z</dcterms:created>
  <dcterms:modified xsi:type="dcterms:W3CDTF">2015-10-17T06:54:16Z</dcterms:modified>
</cp:coreProperties>
</file>