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57" r:id="rId3"/>
    <p:sldId id="258" r:id="rId4"/>
    <p:sldId id="259" r:id="rId5"/>
    <p:sldId id="260" r:id="rId6"/>
    <p:sldId id="261" r:id="rId7"/>
    <p:sldId id="262" r:id="rId8"/>
    <p:sldId id="263"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89" r:id="rId23"/>
    <p:sldId id="291" r:id="rId24"/>
    <p:sldId id="279" r:id="rId25"/>
    <p:sldId id="290" r:id="rId26"/>
    <p:sldId id="292" r:id="rId27"/>
    <p:sldId id="280" r:id="rId28"/>
    <p:sldId id="286" r:id="rId29"/>
    <p:sldId id="287" r:id="rId30"/>
    <p:sldId id="281" r:id="rId31"/>
    <p:sldId id="282" r:id="rId32"/>
    <p:sldId id="288" r:id="rId33"/>
    <p:sldId id="285" r:id="rId34"/>
    <p:sldId id="283" r:id="rId35"/>
    <p:sldId id="264" r:id="rId36"/>
    <p:sldId id="284" r:id="rId3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CDC49E-1354-45F7-B5F2-0D822F19CC5E}" type="datetimeFigureOut">
              <a:rPr lang="cs-CZ" smtClean="0"/>
              <a:t>30.10.2015</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86EEB2-05FC-4379-AC70-139DAF842AC9}" type="slidenum">
              <a:rPr lang="cs-CZ" smtClean="0"/>
              <a:t>‹#›</a:t>
            </a:fld>
            <a:endParaRPr lang="cs-CZ"/>
          </a:p>
        </p:txBody>
      </p:sp>
    </p:spTree>
    <p:extLst>
      <p:ext uri="{BB962C8B-B14F-4D97-AF65-F5344CB8AC3E}">
        <p14:creationId xmlns:p14="http://schemas.microsoft.com/office/powerpoint/2010/main" val="16729476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1B86EEB2-05FC-4379-AC70-139DAF842AC9}" type="slidenum">
              <a:rPr lang="cs-CZ" smtClean="0"/>
              <a:t>1</a:t>
            </a:fld>
            <a:endParaRPr lang="cs-CZ"/>
          </a:p>
        </p:txBody>
      </p:sp>
    </p:spTree>
    <p:extLst>
      <p:ext uri="{BB962C8B-B14F-4D97-AF65-F5344CB8AC3E}">
        <p14:creationId xmlns:p14="http://schemas.microsoft.com/office/powerpoint/2010/main" val="34222519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61AC6D80-D21F-4B84-A573-7C2FEA418E1D}" type="datetimeFigureOut">
              <a:rPr lang="cs-CZ" smtClean="0"/>
              <a:t>30.10.2015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3C897CE-BC7F-4980-BE4A-144FFF7582DB}" type="slidenum">
              <a:rPr lang="cs-CZ" smtClean="0"/>
              <a:t>‹#›</a:t>
            </a:fld>
            <a:endParaRPr lang="cs-CZ"/>
          </a:p>
        </p:txBody>
      </p:sp>
    </p:spTree>
    <p:extLst>
      <p:ext uri="{BB962C8B-B14F-4D97-AF65-F5344CB8AC3E}">
        <p14:creationId xmlns:p14="http://schemas.microsoft.com/office/powerpoint/2010/main" val="43970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1AC6D80-D21F-4B84-A573-7C2FEA418E1D}" type="datetimeFigureOut">
              <a:rPr lang="cs-CZ" smtClean="0"/>
              <a:t>30.10.2015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3C897CE-BC7F-4980-BE4A-144FFF7582DB}" type="slidenum">
              <a:rPr lang="cs-CZ" smtClean="0"/>
              <a:t>‹#›</a:t>
            </a:fld>
            <a:endParaRPr lang="cs-CZ"/>
          </a:p>
        </p:txBody>
      </p:sp>
    </p:spTree>
    <p:extLst>
      <p:ext uri="{BB962C8B-B14F-4D97-AF65-F5344CB8AC3E}">
        <p14:creationId xmlns:p14="http://schemas.microsoft.com/office/powerpoint/2010/main" val="2684770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1AC6D80-D21F-4B84-A573-7C2FEA418E1D}" type="datetimeFigureOut">
              <a:rPr lang="cs-CZ" smtClean="0"/>
              <a:t>30.10.2015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3C897CE-BC7F-4980-BE4A-144FFF7582DB}" type="slidenum">
              <a:rPr lang="cs-CZ" smtClean="0"/>
              <a:t>‹#›</a:t>
            </a:fld>
            <a:endParaRPr lang="cs-CZ"/>
          </a:p>
        </p:txBody>
      </p:sp>
    </p:spTree>
    <p:extLst>
      <p:ext uri="{BB962C8B-B14F-4D97-AF65-F5344CB8AC3E}">
        <p14:creationId xmlns:p14="http://schemas.microsoft.com/office/powerpoint/2010/main" val="776347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1AC6D80-D21F-4B84-A573-7C2FEA418E1D}" type="datetimeFigureOut">
              <a:rPr lang="cs-CZ" smtClean="0"/>
              <a:t>30.10.2015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3C897CE-BC7F-4980-BE4A-144FFF7582DB}" type="slidenum">
              <a:rPr lang="cs-CZ" smtClean="0"/>
              <a:t>‹#›</a:t>
            </a:fld>
            <a:endParaRPr lang="cs-CZ"/>
          </a:p>
        </p:txBody>
      </p:sp>
    </p:spTree>
    <p:extLst>
      <p:ext uri="{BB962C8B-B14F-4D97-AF65-F5344CB8AC3E}">
        <p14:creationId xmlns:p14="http://schemas.microsoft.com/office/powerpoint/2010/main" val="1534394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61AC6D80-D21F-4B84-A573-7C2FEA418E1D}" type="datetimeFigureOut">
              <a:rPr lang="cs-CZ" smtClean="0"/>
              <a:t>30.10.2015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3C897CE-BC7F-4980-BE4A-144FFF7582DB}" type="slidenum">
              <a:rPr lang="cs-CZ" smtClean="0"/>
              <a:t>‹#›</a:t>
            </a:fld>
            <a:endParaRPr lang="cs-CZ"/>
          </a:p>
        </p:txBody>
      </p:sp>
    </p:spTree>
    <p:extLst>
      <p:ext uri="{BB962C8B-B14F-4D97-AF65-F5344CB8AC3E}">
        <p14:creationId xmlns:p14="http://schemas.microsoft.com/office/powerpoint/2010/main" val="838518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61AC6D80-D21F-4B84-A573-7C2FEA418E1D}" type="datetimeFigureOut">
              <a:rPr lang="cs-CZ" smtClean="0"/>
              <a:t>30.10.2015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3C897CE-BC7F-4980-BE4A-144FFF7582DB}" type="slidenum">
              <a:rPr lang="cs-CZ" smtClean="0"/>
              <a:t>‹#›</a:t>
            </a:fld>
            <a:endParaRPr lang="cs-CZ"/>
          </a:p>
        </p:txBody>
      </p:sp>
    </p:spTree>
    <p:extLst>
      <p:ext uri="{BB962C8B-B14F-4D97-AF65-F5344CB8AC3E}">
        <p14:creationId xmlns:p14="http://schemas.microsoft.com/office/powerpoint/2010/main" val="1337614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61AC6D80-D21F-4B84-A573-7C2FEA418E1D}" type="datetimeFigureOut">
              <a:rPr lang="cs-CZ" smtClean="0"/>
              <a:t>30.10.2015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3C897CE-BC7F-4980-BE4A-144FFF7582DB}" type="slidenum">
              <a:rPr lang="cs-CZ" smtClean="0"/>
              <a:t>‹#›</a:t>
            </a:fld>
            <a:endParaRPr lang="cs-CZ"/>
          </a:p>
        </p:txBody>
      </p:sp>
    </p:spTree>
    <p:extLst>
      <p:ext uri="{BB962C8B-B14F-4D97-AF65-F5344CB8AC3E}">
        <p14:creationId xmlns:p14="http://schemas.microsoft.com/office/powerpoint/2010/main" val="2084301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61AC6D80-D21F-4B84-A573-7C2FEA418E1D}" type="datetimeFigureOut">
              <a:rPr lang="cs-CZ" smtClean="0"/>
              <a:t>30.10.2015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3C897CE-BC7F-4980-BE4A-144FFF7582DB}" type="slidenum">
              <a:rPr lang="cs-CZ" smtClean="0"/>
              <a:t>‹#›</a:t>
            </a:fld>
            <a:endParaRPr lang="cs-CZ"/>
          </a:p>
        </p:txBody>
      </p:sp>
    </p:spTree>
    <p:extLst>
      <p:ext uri="{BB962C8B-B14F-4D97-AF65-F5344CB8AC3E}">
        <p14:creationId xmlns:p14="http://schemas.microsoft.com/office/powerpoint/2010/main" val="1841073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1AC6D80-D21F-4B84-A573-7C2FEA418E1D}" type="datetimeFigureOut">
              <a:rPr lang="cs-CZ" smtClean="0"/>
              <a:t>30.10.2015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3C897CE-BC7F-4980-BE4A-144FFF7582DB}" type="slidenum">
              <a:rPr lang="cs-CZ" smtClean="0"/>
              <a:t>‹#›</a:t>
            </a:fld>
            <a:endParaRPr lang="cs-CZ"/>
          </a:p>
        </p:txBody>
      </p:sp>
    </p:spTree>
    <p:extLst>
      <p:ext uri="{BB962C8B-B14F-4D97-AF65-F5344CB8AC3E}">
        <p14:creationId xmlns:p14="http://schemas.microsoft.com/office/powerpoint/2010/main" val="4088383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61AC6D80-D21F-4B84-A573-7C2FEA418E1D}" type="datetimeFigureOut">
              <a:rPr lang="cs-CZ" smtClean="0"/>
              <a:t>30.10.2015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3C897CE-BC7F-4980-BE4A-144FFF7582DB}" type="slidenum">
              <a:rPr lang="cs-CZ" smtClean="0"/>
              <a:t>‹#›</a:t>
            </a:fld>
            <a:endParaRPr lang="cs-CZ"/>
          </a:p>
        </p:txBody>
      </p:sp>
    </p:spTree>
    <p:extLst>
      <p:ext uri="{BB962C8B-B14F-4D97-AF65-F5344CB8AC3E}">
        <p14:creationId xmlns:p14="http://schemas.microsoft.com/office/powerpoint/2010/main" val="961601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61AC6D80-D21F-4B84-A573-7C2FEA418E1D}" type="datetimeFigureOut">
              <a:rPr lang="cs-CZ" smtClean="0"/>
              <a:t>30.10.2015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3C897CE-BC7F-4980-BE4A-144FFF7582DB}" type="slidenum">
              <a:rPr lang="cs-CZ" smtClean="0"/>
              <a:t>‹#›</a:t>
            </a:fld>
            <a:endParaRPr lang="cs-CZ"/>
          </a:p>
        </p:txBody>
      </p:sp>
    </p:spTree>
    <p:extLst>
      <p:ext uri="{BB962C8B-B14F-4D97-AF65-F5344CB8AC3E}">
        <p14:creationId xmlns:p14="http://schemas.microsoft.com/office/powerpoint/2010/main" val="1159692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AC6D80-D21F-4B84-A573-7C2FEA418E1D}" type="datetimeFigureOut">
              <a:rPr lang="cs-CZ" smtClean="0"/>
              <a:t>30.10.2015</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C897CE-BC7F-4980-BE4A-144FFF7582DB}" type="slidenum">
              <a:rPr lang="cs-CZ" smtClean="0"/>
              <a:t>‹#›</a:t>
            </a:fld>
            <a:endParaRPr lang="cs-CZ"/>
          </a:p>
        </p:txBody>
      </p:sp>
    </p:spTree>
    <p:extLst>
      <p:ext uri="{BB962C8B-B14F-4D97-AF65-F5344CB8AC3E}">
        <p14:creationId xmlns:p14="http://schemas.microsoft.com/office/powerpoint/2010/main" val="15662243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Stropní konstrukce</a:t>
            </a:r>
            <a:endParaRPr lang="cs-CZ" b="1" dirty="0"/>
          </a:p>
        </p:txBody>
      </p:sp>
      <p:sp>
        <p:nvSpPr>
          <p:cNvPr id="3" name="Podnadpis 2"/>
          <p:cNvSpPr>
            <a:spLocks noGrp="1"/>
          </p:cNvSpPr>
          <p:nvPr>
            <p:ph type="subTitle" idx="1"/>
          </p:nvPr>
        </p:nvSpPr>
        <p:spPr>
          <a:xfrm>
            <a:off x="323528" y="3886200"/>
            <a:ext cx="7448872" cy="2495128"/>
          </a:xfrm>
        </p:spPr>
        <p:txBody>
          <a:bodyPr>
            <a:normAutofit fontScale="92500" lnSpcReduction="10000"/>
          </a:bodyPr>
          <a:lstStyle/>
          <a:p>
            <a:pPr algn="l"/>
            <a:endParaRPr lang="cs-CZ" sz="2400" dirty="0" smtClean="0"/>
          </a:p>
          <a:p>
            <a:pPr algn="l"/>
            <a:endParaRPr lang="cs-CZ" sz="2400" dirty="0"/>
          </a:p>
          <a:p>
            <a:pPr algn="l"/>
            <a:endParaRPr lang="cs-CZ" sz="2400" dirty="0" smtClean="0"/>
          </a:p>
          <a:p>
            <a:pPr algn="l"/>
            <a:endParaRPr lang="cs-CZ" sz="2400" dirty="0"/>
          </a:p>
          <a:p>
            <a:pPr algn="l"/>
            <a:r>
              <a:rPr lang="cs-CZ" sz="2600" dirty="0" smtClean="0"/>
              <a:t>Petr Moravec  - 442091</a:t>
            </a:r>
          </a:p>
          <a:p>
            <a:pPr algn="l"/>
            <a:r>
              <a:rPr lang="cs-CZ" sz="2600" dirty="0" smtClean="0"/>
              <a:t>Jarmila Uhrová - 442112</a:t>
            </a:r>
          </a:p>
          <a:p>
            <a:pPr algn="l"/>
            <a:endParaRPr lang="cs-CZ" sz="2600" dirty="0"/>
          </a:p>
          <a:p>
            <a:pPr algn="l"/>
            <a:endParaRPr lang="cs-CZ" sz="2600" dirty="0" smtClean="0"/>
          </a:p>
          <a:p>
            <a:pPr algn="l"/>
            <a:endParaRPr lang="cs-CZ" sz="2600" dirty="0"/>
          </a:p>
          <a:p>
            <a:pPr algn="l"/>
            <a:endParaRPr lang="cs-CZ" sz="2600" dirty="0" smtClean="0"/>
          </a:p>
          <a:p>
            <a:pPr algn="l"/>
            <a:endParaRPr lang="cs-CZ" sz="2600" dirty="0"/>
          </a:p>
          <a:p>
            <a:pPr algn="l"/>
            <a:endParaRPr lang="cs-CZ" sz="2600" dirty="0" smtClean="0"/>
          </a:p>
          <a:p>
            <a:pPr algn="l"/>
            <a:endParaRPr lang="cs-CZ" sz="2600" dirty="0"/>
          </a:p>
        </p:txBody>
      </p:sp>
    </p:spTree>
    <p:extLst>
      <p:ext uri="{BB962C8B-B14F-4D97-AF65-F5344CB8AC3E}">
        <p14:creationId xmlns:p14="http://schemas.microsoft.com/office/powerpoint/2010/main" val="33010006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fontScale="90000"/>
          </a:bodyPr>
          <a:lstStyle/>
          <a:p>
            <a:r>
              <a:rPr lang="cs-CZ" sz="4900" b="1" dirty="0"/>
              <a:t>Protipožární funkce a požadavky</a:t>
            </a:r>
            <a:r>
              <a:rPr lang="cs-CZ" b="1" dirty="0"/>
              <a:t> </a:t>
            </a:r>
            <a:r>
              <a:rPr lang="cs-CZ" dirty="0"/>
              <a:t/>
            </a:r>
            <a:br>
              <a:rPr lang="cs-CZ" dirty="0"/>
            </a:br>
            <a:endParaRPr lang="cs-CZ" dirty="0"/>
          </a:p>
        </p:txBody>
      </p:sp>
      <p:sp>
        <p:nvSpPr>
          <p:cNvPr id="5" name="Zástupný symbol pro obsah 4"/>
          <p:cNvSpPr>
            <a:spLocks noGrp="1"/>
          </p:cNvSpPr>
          <p:nvPr>
            <p:ph idx="1"/>
          </p:nvPr>
        </p:nvSpPr>
        <p:spPr/>
        <p:txBody>
          <a:bodyPr>
            <a:normAutofit fontScale="92500" lnSpcReduction="20000"/>
          </a:bodyPr>
          <a:lstStyle/>
          <a:p>
            <a:r>
              <a:rPr lang="cs-CZ" dirty="0"/>
              <a:t/>
            </a:r>
            <a:br>
              <a:rPr lang="cs-CZ" dirty="0"/>
            </a:br>
            <a:r>
              <a:rPr lang="cs-CZ" dirty="0"/>
              <a:t>Minimální </a:t>
            </a:r>
            <a:r>
              <a:rPr lang="cs-CZ" dirty="0" smtClean="0"/>
              <a:t>normou </a:t>
            </a:r>
            <a:r>
              <a:rPr lang="cs-CZ" dirty="0"/>
              <a:t>požadovaná požární odolnost stropu je 15 minut, maximální je 180 minut. Stupeň hořlavosti materiálů ve stropech limituje jejich použití u vyšších objektů. Jednoduchý dřevěný trámový strop lez použít pouze v objektech o maximální výšce 4 – 9 m. Smíšené konstrukce obsahující hořlavé, nesnadno hořlavé i nehořlavé hmoty (např. dřevěný trámový strop s násypem a omítaným podhledem) lze používat pro objekty o maximální výšce 22,5 m. </a:t>
            </a:r>
          </a:p>
        </p:txBody>
      </p:sp>
    </p:spTree>
    <p:extLst>
      <p:ext uri="{BB962C8B-B14F-4D97-AF65-F5344CB8AC3E}">
        <p14:creationId xmlns:p14="http://schemas.microsoft.com/office/powerpoint/2010/main" val="28359249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Akustické požadavky </a:t>
            </a:r>
            <a:r>
              <a:rPr lang="cs-CZ" b="1" dirty="0" smtClean="0"/>
              <a:t>   </a:t>
            </a:r>
            <a:endParaRPr lang="cs-CZ" dirty="0"/>
          </a:p>
        </p:txBody>
      </p:sp>
      <p:sp>
        <p:nvSpPr>
          <p:cNvPr id="3" name="Zástupný symbol pro obsah 2"/>
          <p:cNvSpPr>
            <a:spLocks noGrp="1"/>
          </p:cNvSpPr>
          <p:nvPr>
            <p:ph idx="1"/>
          </p:nvPr>
        </p:nvSpPr>
        <p:spPr/>
        <p:txBody>
          <a:bodyPr>
            <a:normAutofit fontScale="92500"/>
          </a:bodyPr>
          <a:lstStyle/>
          <a:p>
            <a:r>
              <a:rPr lang="cs-CZ" dirty="0"/>
              <a:t>Strop musí splňovat požadavky na vzduchovou a kročejovou neprůzvučnost. Neprůzvučnost je spojena nejenom se skladbou, ale také s uložením stropu na svislé konstrukce a s řešením všech svislých konstrukcí oddělujících prostory. </a:t>
            </a:r>
          </a:p>
          <a:p>
            <a:r>
              <a:rPr lang="cs-CZ" b="1" dirty="0"/>
              <a:t>Vzduchová neprůzvučnost </a:t>
            </a:r>
            <a:r>
              <a:rPr lang="cs-CZ" dirty="0"/>
              <a:t>- stavební vzduchová neprůzvučnost zajišťuje odpor konstrukce proti průniku zvuku ze vzduchu jedné místnosti přes konstrukci do místnosti druhé. </a:t>
            </a:r>
          </a:p>
        </p:txBody>
      </p:sp>
      <p:sp>
        <p:nvSpPr>
          <p:cNvPr id="4" name="Sound"/>
          <p:cNvSpPr>
            <a:spLocks noEditPoints="1" noChangeArrowheads="1"/>
          </p:cNvSpPr>
          <p:nvPr/>
        </p:nvSpPr>
        <p:spPr bwMode="auto">
          <a:xfrm>
            <a:off x="7092280" y="548679"/>
            <a:ext cx="1224136" cy="864097"/>
          </a:xfrm>
          <a:custGeom>
            <a:avLst/>
            <a:gdLst>
              <a:gd name="T0" fmla="*/ 11164 w 21600"/>
              <a:gd name="T1" fmla="*/ 21159 h 21600"/>
              <a:gd name="T2" fmla="*/ 11164 w 21600"/>
              <a:gd name="T3" fmla="*/ 0 h 21600"/>
              <a:gd name="T4" fmla="*/ 0 w 21600"/>
              <a:gd name="T5" fmla="*/ 10800 h 21600"/>
              <a:gd name="T6" fmla="*/ 21600 w 21600"/>
              <a:gd name="T7" fmla="*/ 10800 h 21600"/>
              <a:gd name="T8" fmla="*/ 761 w 21600"/>
              <a:gd name="T9" fmla="*/ 22454 h 21600"/>
              <a:gd name="T10" fmla="*/ 21069 w 21600"/>
              <a:gd name="T11" fmla="*/ 28282 h 21600"/>
            </a:gdLst>
            <a:ahLst/>
            <a:cxnLst>
              <a:cxn ang="0">
                <a:pos x="T0" y="T1"/>
              </a:cxn>
              <a:cxn ang="0">
                <a:pos x="T2" y="T3"/>
              </a:cxn>
              <a:cxn ang="0">
                <a:pos x="T4" y="T5"/>
              </a:cxn>
              <a:cxn ang="0">
                <a:pos x="T6" y="T7"/>
              </a:cxn>
            </a:cxnLst>
            <a:rect l="T8" t="T9" r="T10" b="T11"/>
            <a:pathLst>
              <a:path w="21600" h="21600">
                <a:moveTo>
                  <a:pt x="0" y="7273"/>
                </a:moveTo>
                <a:lnTo>
                  <a:pt x="5824" y="7273"/>
                </a:lnTo>
                <a:lnTo>
                  <a:pt x="11164" y="0"/>
                </a:lnTo>
                <a:lnTo>
                  <a:pt x="11164" y="21159"/>
                </a:lnTo>
                <a:lnTo>
                  <a:pt x="5824" y="13885"/>
                </a:lnTo>
                <a:lnTo>
                  <a:pt x="0" y="13885"/>
                </a:lnTo>
                <a:lnTo>
                  <a:pt x="0" y="7273"/>
                </a:lnTo>
                <a:close/>
              </a:path>
              <a:path w="21600" h="21600">
                <a:moveTo>
                  <a:pt x="13024" y="7273"/>
                </a:moveTo>
                <a:lnTo>
                  <a:pt x="13591" y="6722"/>
                </a:lnTo>
                <a:lnTo>
                  <a:pt x="13833" y="7548"/>
                </a:lnTo>
                <a:lnTo>
                  <a:pt x="14076" y="8485"/>
                </a:lnTo>
                <a:lnTo>
                  <a:pt x="14157" y="9367"/>
                </a:lnTo>
                <a:lnTo>
                  <a:pt x="14197" y="10524"/>
                </a:lnTo>
                <a:lnTo>
                  <a:pt x="14197" y="11406"/>
                </a:lnTo>
                <a:lnTo>
                  <a:pt x="14116" y="12012"/>
                </a:lnTo>
                <a:lnTo>
                  <a:pt x="13995" y="12728"/>
                </a:lnTo>
                <a:lnTo>
                  <a:pt x="13833" y="13444"/>
                </a:lnTo>
                <a:lnTo>
                  <a:pt x="13712" y="14106"/>
                </a:lnTo>
                <a:lnTo>
                  <a:pt x="13591" y="14546"/>
                </a:lnTo>
                <a:lnTo>
                  <a:pt x="13065" y="13885"/>
                </a:lnTo>
                <a:lnTo>
                  <a:pt x="13307" y="12893"/>
                </a:lnTo>
                <a:lnTo>
                  <a:pt x="13469" y="11791"/>
                </a:lnTo>
                <a:lnTo>
                  <a:pt x="13550" y="10910"/>
                </a:lnTo>
                <a:lnTo>
                  <a:pt x="13591" y="10138"/>
                </a:lnTo>
                <a:lnTo>
                  <a:pt x="13469" y="9367"/>
                </a:lnTo>
                <a:lnTo>
                  <a:pt x="13388" y="8595"/>
                </a:lnTo>
                <a:lnTo>
                  <a:pt x="13267" y="7934"/>
                </a:lnTo>
                <a:lnTo>
                  <a:pt x="13024" y="7273"/>
                </a:lnTo>
                <a:close/>
              </a:path>
              <a:path w="21600" h="21600">
                <a:moveTo>
                  <a:pt x="16382" y="3967"/>
                </a:moveTo>
                <a:lnTo>
                  <a:pt x="16786" y="5179"/>
                </a:lnTo>
                <a:lnTo>
                  <a:pt x="17150" y="6612"/>
                </a:lnTo>
                <a:lnTo>
                  <a:pt x="17474" y="8651"/>
                </a:lnTo>
                <a:lnTo>
                  <a:pt x="17595" y="9753"/>
                </a:lnTo>
                <a:lnTo>
                  <a:pt x="17635" y="12012"/>
                </a:lnTo>
                <a:lnTo>
                  <a:pt x="17393" y="13665"/>
                </a:lnTo>
                <a:lnTo>
                  <a:pt x="17150" y="15208"/>
                </a:lnTo>
                <a:lnTo>
                  <a:pt x="16786" y="16310"/>
                </a:lnTo>
                <a:lnTo>
                  <a:pt x="16341" y="17687"/>
                </a:lnTo>
                <a:lnTo>
                  <a:pt x="15815" y="17081"/>
                </a:lnTo>
                <a:lnTo>
                  <a:pt x="16503" y="14602"/>
                </a:lnTo>
                <a:lnTo>
                  <a:pt x="16786" y="13169"/>
                </a:lnTo>
                <a:lnTo>
                  <a:pt x="16867" y="12012"/>
                </a:lnTo>
                <a:lnTo>
                  <a:pt x="16867" y="9642"/>
                </a:lnTo>
                <a:lnTo>
                  <a:pt x="16705" y="7989"/>
                </a:lnTo>
                <a:lnTo>
                  <a:pt x="16422" y="6612"/>
                </a:lnTo>
                <a:lnTo>
                  <a:pt x="16220" y="5675"/>
                </a:lnTo>
                <a:lnTo>
                  <a:pt x="15856" y="4518"/>
                </a:lnTo>
                <a:lnTo>
                  <a:pt x="16382" y="3967"/>
                </a:lnTo>
                <a:close/>
              </a:path>
              <a:path w="21600" h="21600">
                <a:moveTo>
                  <a:pt x="18889" y="1377"/>
                </a:moveTo>
                <a:lnTo>
                  <a:pt x="19415" y="826"/>
                </a:lnTo>
                <a:lnTo>
                  <a:pt x="20194" y="2576"/>
                </a:lnTo>
                <a:lnTo>
                  <a:pt x="20831" y="4683"/>
                </a:lnTo>
                <a:lnTo>
                  <a:pt x="21357" y="7204"/>
                </a:lnTo>
                <a:lnTo>
                  <a:pt x="21650" y="9450"/>
                </a:lnTo>
                <a:lnTo>
                  <a:pt x="21600" y="12301"/>
                </a:lnTo>
                <a:lnTo>
                  <a:pt x="21215" y="15938"/>
                </a:lnTo>
                <a:lnTo>
                  <a:pt x="20629" y="18348"/>
                </a:lnTo>
                <a:lnTo>
                  <a:pt x="19415" y="21655"/>
                </a:lnTo>
                <a:lnTo>
                  <a:pt x="18889" y="21159"/>
                </a:lnTo>
                <a:lnTo>
                  <a:pt x="19901" y="18404"/>
                </a:lnTo>
                <a:lnTo>
                  <a:pt x="20467" y="15593"/>
                </a:lnTo>
                <a:lnTo>
                  <a:pt x="20791" y="12342"/>
                </a:lnTo>
                <a:lnTo>
                  <a:pt x="20871" y="9532"/>
                </a:lnTo>
                <a:lnTo>
                  <a:pt x="20629" y="7411"/>
                </a:lnTo>
                <a:lnTo>
                  <a:pt x="20062" y="4628"/>
                </a:lnTo>
                <a:lnTo>
                  <a:pt x="19415" y="2810"/>
                </a:lnTo>
                <a:lnTo>
                  <a:pt x="18889" y="1377"/>
                </a:lnTo>
                <a:close/>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cs-CZ"/>
          </a:p>
        </p:txBody>
      </p:sp>
      <p:sp>
        <p:nvSpPr>
          <p:cNvPr id="5" name="Sound"/>
          <p:cNvSpPr>
            <a:spLocks noEditPoints="1" noChangeArrowheads="1"/>
          </p:cNvSpPr>
          <p:nvPr/>
        </p:nvSpPr>
        <p:spPr bwMode="auto">
          <a:xfrm rot="10515472">
            <a:off x="564232" y="373376"/>
            <a:ext cx="1031128" cy="1111168"/>
          </a:xfrm>
          <a:custGeom>
            <a:avLst/>
            <a:gdLst>
              <a:gd name="T0" fmla="*/ 11164 w 21600"/>
              <a:gd name="T1" fmla="*/ 21159 h 21600"/>
              <a:gd name="T2" fmla="*/ 11164 w 21600"/>
              <a:gd name="T3" fmla="*/ 0 h 21600"/>
              <a:gd name="T4" fmla="*/ 0 w 21600"/>
              <a:gd name="T5" fmla="*/ 10800 h 21600"/>
              <a:gd name="T6" fmla="*/ 21600 w 21600"/>
              <a:gd name="T7" fmla="*/ 10800 h 21600"/>
              <a:gd name="T8" fmla="*/ 761 w 21600"/>
              <a:gd name="T9" fmla="*/ 22454 h 21600"/>
              <a:gd name="T10" fmla="*/ 21069 w 21600"/>
              <a:gd name="T11" fmla="*/ 28282 h 21600"/>
            </a:gdLst>
            <a:ahLst/>
            <a:cxnLst>
              <a:cxn ang="0">
                <a:pos x="T0" y="T1"/>
              </a:cxn>
              <a:cxn ang="0">
                <a:pos x="T2" y="T3"/>
              </a:cxn>
              <a:cxn ang="0">
                <a:pos x="T4" y="T5"/>
              </a:cxn>
              <a:cxn ang="0">
                <a:pos x="T6" y="T7"/>
              </a:cxn>
            </a:cxnLst>
            <a:rect l="T8" t="T9" r="T10" b="T11"/>
            <a:pathLst>
              <a:path w="21600" h="21600">
                <a:moveTo>
                  <a:pt x="0" y="7273"/>
                </a:moveTo>
                <a:lnTo>
                  <a:pt x="5824" y="7273"/>
                </a:lnTo>
                <a:lnTo>
                  <a:pt x="11164" y="0"/>
                </a:lnTo>
                <a:lnTo>
                  <a:pt x="11164" y="21159"/>
                </a:lnTo>
                <a:lnTo>
                  <a:pt x="5824" y="13885"/>
                </a:lnTo>
                <a:lnTo>
                  <a:pt x="0" y="13885"/>
                </a:lnTo>
                <a:lnTo>
                  <a:pt x="0" y="7273"/>
                </a:lnTo>
                <a:close/>
              </a:path>
              <a:path w="21600" h="21600">
                <a:moveTo>
                  <a:pt x="13024" y="7273"/>
                </a:moveTo>
                <a:lnTo>
                  <a:pt x="13591" y="6722"/>
                </a:lnTo>
                <a:lnTo>
                  <a:pt x="13833" y="7548"/>
                </a:lnTo>
                <a:lnTo>
                  <a:pt x="14076" y="8485"/>
                </a:lnTo>
                <a:lnTo>
                  <a:pt x="14157" y="9367"/>
                </a:lnTo>
                <a:lnTo>
                  <a:pt x="14197" y="10524"/>
                </a:lnTo>
                <a:lnTo>
                  <a:pt x="14197" y="11406"/>
                </a:lnTo>
                <a:lnTo>
                  <a:pt x="14116" y="12012"/>
                </a:lnTo>
                <a:lnTo>
                  <a:pt x="13995" y="12728"/>
                </a:lnTo>
                <a:lnTo>
                  <a:pt x="13833" y="13444"/>
                </a:lnTo>
                <a:lnTo>
                  <a:pt x="13712" y="14106"/>
                </a:lnTo>
                <a:lnTo>
                  <a:pt x="13591" y="14546"/>
                </a:lnTo>
                <a:lnTo>
                  <a:pt x="13065" y="13885"/>
                </a:lnTo>
                <a:lnTo>
                  <a:pt x="13307" y="12893"/>
                </a:lnTo>
                <a:lnTo>
                  <a:pt x="13469" y="11791"/>
                </a:lnTo>
                <a:lnTo>
                  <a:pt x="13550" y="10910"/>
                </a:lnTo>
                <a:lnTo>
                  <a:pt x="13591" y="10138"/>
                </a:lnTo>
                <a:lnTo>
                  <a:pt x="13469" y="9367"/>
                </a:lnTo>
                <a:lnTo>
                  <a:pt x="13388" y="8595"/>
                </a:lnTo>
                <a:lnTo>
                  <a:pt x="13267" y="7934"/>
                </a:lnTo>
                <a:lnTo>
                  <a:pt x="13024" y="7273"/>
                </a:lnTo>
                <a:close/>
              </a:path>
              <a:path w="21600" h="21600">
                <a:moveTo>
                  <a:pt x="16382" y="3967"/>
                </a:moveTo>
                <a:lnTo>
                  <a:pt x="16786" y="5179"/>
                </a:lnTo>
                <a:lnTo>
                  <a:pt x="17150" y="6612"/>
                </a:lnTo>
                <a:lnTo>
                  <a:pt x="17474" y="8651"/>
                </a:lnTo>
                <a:lnTo>
                  <a:pt x="17595" y="9753"/>
                </a:lnTo>
                <a:lnTo>
                  <a:pt x="17635" y="12012"/>
                </a:lnTo>
                <a:lnTo>
                  <a:pt x="17393" y="13665"/>
                </a:lnTo>
                <a:lnTo>
                  <a:pt x="17150" y="15208"/>
                </a:lnTo>
                <a:lnTo>
                  <a:pt x="16786" y="16310"/>
                </a:lnTo>
                <a:lnTo>
                  <a:pt x="16341" y="17687"/>
                </a:lnTo>
                <a:lnTo>
                  <a:pt x="15815" y="17081"/>
                </a:lnTo>
                <a:lnTo>
                  <a:pt x="16503" y="14602"/>
                </a:lnTo>
                <a:lnTo>
                  <a:pt x="16786" y="13169"/>
                </a:lnTo>
                <a:lnTo>
                  <a:pt x="16867" y="12012"/>
                </a:lnTo>
                <a:lnTo>
                  <a:pt x="16867" y="9642"/>
                </a:lnTo>
                <a:lnTo>
                  <a:pt x="16705" y="7989"/>
                </a:lnTo>
                <a:lnTo>
                  <a:pt x="16422" y="6612"/>
                </a:lnTo>
                <a:lnTo>
                  <a:pt x="16220" y="5675"/>
                </a:lnTo>
                <a:lnTo>
                  <a:pt x="15856" y="4518"/>
                </a:lnTo>
                <a:lnTo>
                  <a:pt x="16382" y="3967"/>
                </a:lnTo>
                <a:close/>
              </a:path>
              <a:path w="21600" h="21600">
                <a:moveTo>
                  <a:pt x="18889" y="1377"/>
                </a:moveTo>
                <a:lnTo>
                  <a:pt x="19415" y="826"/>
                </a:lnTo>
                <a:lnTo>
                  <a:pt x="20194" y="2576"/>
                </a:lnTo>
                <a:lnTo>
                  <a:pt x="20831" y="4683"/>
                </a:lnTo>
                <a:lnTo>
                  <a:pt x="21357" y="7204"/>
                </a:lnTo>
                <a:lnTo>
                  <a:pt x="21650" y="9450"/>
                </a:lnTo>
                <a:lnTo>
                  <a:pt x="21600" y="12301"/>
                </a:lnTo>
                <a:lnTo>
                  <a:pt x="21215" y="15938"/>
                </a:lnTo>
                <a:lnTo>
                  <a:pt x="20629" y="18348"/>
                </a:lnTo>
                <a:lnTo>
                  <a:pt x="19415" y="21655"/>
                </a:lnTo>
                <a:lnTo>
                  <a:pt x="18889" y="21159"/>
                </a:lnTo>
                <a:lnTo>
                  <a:pt x="19901" y="18404"/>
                </a:lnTo>
                <a:lnTo>
                  <a:pt x="20467" y="15593"/>
                </a:lnTo>
                <a:lnTo>
                  <a:pt x="20791" y="12342"/>
                </a:lnTo>
                <a:lnTo>
                  <a:pt x="20871" y="9532"/>
                </a:lnTo>
                <a:lnTo>
                  <a:pt x="20629" y="7411"/>
                </a:lnTo>
                <a:lnTo>
                  <a:pt x="20062" y="4628"/>
                </a:lnTo>
                <a:lnTo>
                  <a:pt x="19415" y="2810"/>
                </a:lnTo>
                <a:lnTo>
                  <a:pt x="18889" y="1377"/>
                </a:lnTo>
                <a:close/>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cs-CZ"/>
          </a:p>
        </p:txBody>
      </p:sp>
    </p:spTree>
    <p:extLst>
      <p:ext uri="{BB962C8B-B14F-4D97-AF65-F5344CB8AC3E}">
        <p14:creationId xmlns:p14="http://schemas.microsoft.com/office/powerpoint/2010/main" val="31441379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p:cNvSpPr>
            <a:spLocks noGrp="1"/>
          </p:cNvSpPr>
          <p:nvPr>
            <p:ph type="title"/>
          </p:nvPr>
        </p:nvSpPr>
        <p:spPr/>
        <p:txBody>
          <a:bodyPr>
            <a:normAutofit/>
          </a:bodyPr>
          <a:lstStyle/>
          <a:p>
            <a:pPr algn="l"/>
            <a:r>
              <a:rPr lang="cs-CZ" sz="3200" b="1" dirty="0"/>
              <a:t>Rozeznáváme dva způsoby řešení:</a:t>
            </a:r>
          </a:p>
        </p:txBody>
      </p:sp>
      <p:sp>
        <p:nvSpPr>
          <p:cNvPr id="9" name="Zástupný symbol pro obsah 8"/>
          <p:cNvSpPr>
            <a:spLocks noGrp="1"/>
          </p:cNvSpPr>
          <p:nvPr>
            <p:ph idx="1"/>
          </p:nvPr>
        </p:nvSpPr>
        <p:spPr/>
        <p:txBody>
          <a:bodyPr>
            <a:normAutofit fontScale="70000" lnSpcReduction="20000"/>
          </a:bodyPr>
          <a:lstStyle/>
          <a:p>
            <a:pPr lvl="0"/>
            <a:r>
              <a:rPr lang="cs-CZ" sz="3900" dirty="0"/>
              <a:t>Princip hmotnostní: Vzduchová neprůzvučnost je úměrná plošné hmotnosti stropu tzn., že strop musí mít určitou minimální plošnou hmotnost (orientačně min. 250-350 kg/m2) tak, aby mohla být zajištěna požadovaná stavební vzduchová neprůzvučnost. Tento požadavek je mnohdy splněn u železobetonových stropů, kleneb a stropů s násypy nebo nadbetonovanými vrstvami dostatečné tloušťky. </a:t>
            </a:r>
          </a:p>
          <a:p>
            <a:pPr lvl="0"/>
            <a:r>
              <a:rPr lang="cs-CZ" sz="3900" dirty="0"/>
              <a:t>Princip rozdělených hmot se vzduchovou mezerou: V případě lehčích konstrukcí lze navrhnout systém dvou vrstev oddělených vzduchovou mezerou s výplní (vrstvou rohože z minerálních nebo skelných vláken).</a:t>
            </a:r>
          </a:p>
          <a:p>
            <a:pPr marL="0" indent="0">
              <a:buNone/>
            </a:pPr>
            <a:endParaRPr lang="cs-CZ" dirty="0"/>
          </a:p>
        </p:txBody>
      </p:sp>
    </p:spTree>
    <p:extLst>
      <p:ext uri="{BB962C8B-B14F-4D97-AF65-F5344CB8AC3E}">
        <p14:creationId xmlns:p14="http://schemas.microsoft.com/office/powerpoint/2010/main" val="6385885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Kročejová neprůzvučnost </a:t>
            </a:r>
            <a:endParaRPr lang="cs-CZ" dirty="0"/>
          </a:p>
        </p:txBody>
      </p:sp>
      <p:sp>
        <p:nvSpPr>
          <p:cNvPr id="3" name="Zástupný symbol pro obsah 2"/>
          <p:cNvSpPr>
            <a:spLocks noGrp="1"/>
          </p:cNvSpPr>
          <p:nvPr>
            <p:ph idx="1"/>
          </p:nvPr>
        </p:nvSpPr>
        <p:spPr/>
        <p:txBody>
          <a:bodyPr/>
          <a:lstStyle/>
          <a:p>
            <a:pPr marL="0" indent="0">
              <a:buNone/>
            </a:pPr>
            <a:r>
              <a:rPr lang="cs-CZ" dirty="0"/>
              <a:t>jedná se o přenos zvuku, který se do konstrukce dostává prostřednictvím mechanických impulsů (například chůze). Jako ochranu proti kročejovému hluku lze řešit oddělením nášlapné vrstvy podlahy od nosné konstrukce stropu prostřednictvím dvou konstrukčních principů:</a:t>
            </a:r>
          </a:p>
          <a:p>
            <a:pPr marL="0" indent="0">
              <a:buNone/>
            </a:pPr>
            <a:endParaRPr lang="cs-CZ" dirty="0"/>
          </a:p>
        </p:txBody>
      </p:sp>
    </p:spTree>
    <p:extLst>
      <p:ext uri="{BB962C8B-B14F-4D97-AF65-F5344CB8AC3E}">
        <p14:creationId xmlns:p14="http://schemas.microsoft.com/office/powerpoint/2010/main" val="5432353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980728"/>
            <a:ext cx="8229600" cy="5145435"/>
          </a:xfrm>
        </p:spPr>
        <p:txBody>
          <a:bodyPr>
            <a:noAutofit/>
          </a:bodyPr>
          <a:lstStyle/>
          <a:p>
            <a:pPr lvl="0"/>
            <a:r>
              <a:rPr lang="cs-CZ" dirty="0"/>
              <a:t>Plovoucí podlaha: konstrukce podlahy je oddělena od nosné konstrukce stropu, ale i po obvodě od svislých konstrukcí </a:t>
            </a:r>
            <a:r>
              <a:rPr lang="cs-CZ" dirty="0" err="1"/>
              <a:t>zvukoizolační</a:t>
            </a:r>
            <a:r>
              <a:rPr lang="cs-CZ" dirty="0"/>
              <a:t> pružnou vrstvou (například desky z minerálních vláken, plsť).</a:t>
            </a:r>
          </a:p>
          <a:p>
            <a:pPr lvl="0"/>
            <a:r>
              <a:rPr lang="cs-CZ" dirty="0" err="1"/>
              <a:t>Zvukoizolační</a:t>
            </a:r>
            <a:r>
              <a:rPr lang="cs-CZ" dirty="0"/>
              <a:t> podlahový povlak: Jednodušším, ale méně účinným principem je použití nášlapné vrstvy podlahy (koberec, korek), která tlumí účinek dopadajícího mechanického impulsu. </a:t>
            </a:r>
          </a:p>
        </p:txBody>
      </p:sp>
    </p:spTree>
    <p:extLst>
      <p:ext uri="{BB962C8B-B14F-4D97-AF65-F5344CB8AC3E}">
        <p14:creationId xmlns:p14="http://schemas.microsoft.com/office/powerpoint/2010/main" val="37956930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Konstrukce stropu</a:t>
            </a:r>
            <a:endParaRPr lang="cs-CZ" dirty="0"/>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a:t>Materiál nosných stropních konstrukcí musí vyhovovat mnoha požadavkům, především požadavkům </a:t>
            </a:r>
            <a:r>
              <a:rPr lang="cs-CZ" dirty="0" smtClean="0"/>
              <a:t>statickým.</a:t>
            </a:r>
            <a:r>
              <a:rPr lang="cs-CZ" dirty="0"/>
              <a:t/>
            </a:r>
            <a:br>
              <a:rPr lang="cs-CZ" dirty="0"/>
            </a:br>
            <a:r>
              <a:rPr lang="cs-CZ" dirty="0"/>
              <a:t>Dřevo a ocel mají dobrou pevnost v tlaku i tahu. Konstrukce z cihel, tvárnic, kamene a prostého betonu mohou být namáhány pouze tlakem. Prostý, nevyztužený beton má sice velkou pevnost v tlaku, avšak malou v tahu, proto je nutno do tažené části betonového prvku vkládat výztuž. Smyk se v železobetonu zachycuje pomocí třmínku.</a:t>
            </a:r>
            <a:r>
              <a:rPr lang="cs-CZ" dirty="0" smtClean="0"/>
              <a:t>. </a:t>
            </a:r>
            <a:endParaRPr lang="cs-CZ" dirty="0"/>
          </a:p>
        </p:txBody>
      </p:sp>
    </p:spTree>
    <p:extLst>
      <p:ext uri="{BB962C8B-B14F-4D97-AF65-F5344CB8AC3E}">
        <p14:creationId xmlns:p14="http://schemas.microsoft.com/office/powerpoint/2010/main" val="3714437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
            </a:r>
            <a:br>
              <a:rPr lang="cs-CZ" b="1" dirty="0" smtClean="0"/>
            </a:br>
            <a:r>
              <a:rPr lang="cs-CZ" b="1" dirty="0"/>
              <a:t/>
            </a:r>
            <a:br>
              <a:rPr lang="cs-CZ" b="1" dirty="0"/>
            </a:br>
            <a:r>
              <a:rPr lang="cs-CZ" b="1" dirty="0" smtClean="0"/>
              <a:t>Stropní </a:t>
            </a:r>
            <a:r>
              <a:rPr lang="cs-CZ" b="1" dirty="0"/>
              <a:t>konstrukce lze roztřídit podle stavebního materiálu na:</a:t>
            </a:r>
            <a:r>
              <a:rPr lang="cs-CZ" dirty="0"/>
              <a:t/>
            </a:r>
            <a:br>
              <a:rPr lang="cs-CZ" dirty="0"/>
            </a:br>
            <a:endParaRPr lang="cs-CZ" dirty="0"/>
          </a:p>
        </p:txBody>
      </p:sp>
      <p:sp>
        <p:nvSpPr>
          <p:cNvPr id="3" name="Zástupný symbol pro obsah 2"/>
          <p:cNvSpPr>
            <a:spLocks noGrp="1"/>
          </p:cNvSpPr>
          <p:nvPr>
            <p:ph idx="1"/>
          </p:nvPr>
        </p:nvSpPr>
        <p:spPr/>
        <p:txBody>
          <a:bodyPr/>
          <a:lstStyle/>
          <a:p>
            <a:pPr lvl="0"/>
            <a:endParaRPr lang="cs-CZ" dirty="0" smtClean="0"/>
          </a:p>
          <a:p>
            <a:pPr lvl="0"/>
            <a:endParaRPr lang="cs-CZ" dirty="0"/>
          </a:p>
          <a:p>
            <a:pPr lvl="0"/>
            <a:r>
              <a:rPr lang="cs-CZ" sz="3600" dirty="0" smtClean="0"/>
              <a:t>klenby</a:t>
            </a:r>
          </a:p>
          <a:p>
            <a:pPr lvl="0"/>
            <a:r>
              <a:rPr lang="cs-CZ" sz="3600" dirty="0" smtClean="0"/>
              <a:t>stropy </a:t>
            </a:r>
            <a:r>
              <a:rPr lang="cs-CZ" sz="3600" dirty="0"/>
              <a:t>dřevěné</a:t>
            </a:r>
          </a:p>
          <a:p>
            <a:pPr lvl="0"/>
            <a:r>
              <a:rPr lang="cs-CZ" sz="3600" dirty="0"/>
              <a:t>stropy železobetonové</a:t>
            </a:r>
          </a:p>
          <a:p>
            <a:pPr lvl="0"/>
            <a:r>
              <a:rPr lang="cs-CZ" sz="3600" dirty="0"/>
              <a:t>stropy keramické</a:t>
            </a:r>
          </a:p>
          <a:p>
            <a:pPr lvl="0"/>
            <a:r>
              <a:rPr lang="cs-CZ" sz="3600" dirty="0"/>
              <a:t>stropy ocelové</a:t>
            </a:r>
          </a:p>
        </p:txBody>
      </p:sp>
    </p:spTree>
    <p:extLst>
      <p:ext uri="{BB962C8B-B14F-4D97-AF65-F5344CB8AC3E}">
        <p14:creationId xmlns:p14="http://schemas.microsoft.com/office/powerpoint/2010/main" val="18995654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Klenby</a:t>
            </a:r>
            <a:endParaRPr lang="cs-CZ" dirty="0"/>
          </a:p>
        </p:txBody>
      </p:sp>
      <p:sp>
        <p:nvSpPr>
          <p:cNvPr id="3" name="Zástupný symbol pro obsah 2"/>
          <p:cNvSpPr>
            <a:spLocks noGrp="1"/>
          </p:cNvSpPr>
          <p:nvPr>
            <p:ph idx="1"/>
          </p:nvPr>
        </p:nvSpPr>
        <p:spPr>
          <a:xfrm>
            <a:off x="457200" y="1600200"/>
            <a:ext cx="8229600" cy="5257800"/>
          </a:xfrm>
        </p:spPr>
        <p:txBody>
          <a:bodyPr>
            <a:normAutofit fontScale="92500" lnSpcReduction="20000"/>
          </a:bodyPr>
          <a:lstStyle/>
          <a:p>
            <a:pPr marL="0" indent="0">
              <a:buNone/>
            </a:pPr>
            <a:r>
              <a:rPr lang="cs-CZ" dirty="0"/>
              <a:t>Klenby jako konstrukce stropů se vyskytují ve všech historických obdobích stavitelství a architektury. Jejich význam spočívá hlavně v tom, že umožňují zastropení i na velké rozpětí, protože přenášejí zatížení tlakem a nikoli ohybem. Nevýhodou kleneb po stránce statické je, že většina z nich vyvozuje šikmé tlaky do podpor, které je nutno zachytávat masivními opěrami nebo táhly. Další nevýhodou kleneb je, že mezi vrchním lícem klenby a podlahou vzniká velký nevyužitý prostor, který se nejčastěji zasypává násypem, čímž se zvyšuje hmotnost stavby. Avšak tato hmotnost přispívá k dobré tepelné a zvukové izolaci těchto stropů. </a:t>
            </a:r>
          </a:p>
          <a:p>
            <a:pPr marL="0" indent="0">
              <a:buNone/>
            </a:pPr>
            <a:endParaRPr lang="cs-CZ" dirty="0"/>
          </a:p>
        </p:txBody>
      </p:sp>
    </p:spTree>
    <p:extLst>
      <p:ext uri="{BB962C8B-B14F-4D97-AF65-F5344CB8AC3E}">
        <p14:creationId xmlns:p14="http://schemas.microsoft.com/office/powerpoint/2010/main" val="37174510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Učitel\Desktop\nazvosloviukleneb.gif"/>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2483768" y="260648"/>
            <a:ext cx="4032448" cy="3024336"/>
          </a:xfrm>
          <a:prstGeom prst="rect">
            <a:avLst/>
          </a:prstGeom>
          <a:noFill/>
          <a:extLst>
            <a:ext uri="{909E8E84-426E-40DD-AFC4-6F175D3DCCD1}">
              <a14:hiddenFill xmlns:a14="http://schemas.microsoft.com/office/drawing/2010/main">
                <a:solidFill>
                  <a:srgbClr val="FFFFFF"/>
                </a:solidFill>
              </a14:hiddenFill>
            </a:ext>
          </a:extLst>
        </p:spPr>
      </p:pic>
      <p:sp>
        <p:nvSpPr>
          <p:cNvPr id="4" name="Obdélník 3"/>
          <p:cNvSpPr/>
          <p:nvPr/>
        </p:nvSpPr>
        <p:spPr>
          <a:xfrm>
            <a:off x="467544" y="3356992"/>
            <a:ext cx="7920880" cy="2677656"/>
          </a:xfrm>
          <a:prstGeom prst="rect">
            <a:avLst/>
          </a:prstGeom>
        </p:spPr>
        <p:txBody>
          <a:bodyPr wrap="square">
            <a:spAutoFit/>
          </a:bodyPr>
          <a:lstStyle/>
          <a:p>
            <a:r>
              <a:rPr lang="cs-CZ" sz="2800" dirty="0"/>
              <a:t>Názvosloví u kleneb (1 - opěra klenby, 2 - pata klenby, 3 - líc klenby,</a:t>
            </a:r>
          </a:p>
          <a:p>
            <a:r>
              <a:rPr lang="cs-CZ" sz="2800" dirty="0"/>
              <a:t>4 - nadezdívka, 5 - vrcholový klenák, 6 - rub klenby, 7 - ložná spára,</a:t>
            </a:r>
          </a:p>
          <a:p>
            <a:r>
              <a:rPr lang="cs-CZ" sz="2800" dirty="0"/>
              <a:t>8 - styčná spára, v - výška klenby, O-O' - délka klenby, l - rozpětí klenby</a:t>
            </a:r>
            <a:r>
              <a:rPr lang="cs-CZ" sz="2000" dirty="0"/>
              <a:t>)</a:t>
            </a:r>
            <a:endParaRPr lang="cs-CZ" sz="2000" dirty="0">
              <a:effectLst/>
            </a:endParaRPr>
          </a:p>
        </p:txBody>
      </p:sp>
    </p:spTree>
    <p:extLst>
      <p:ext uri="{BB962C8B-B14F-4D97-AF65-F5344CB8AC3E}">
        <p14:creationId xmlns:p14="http://schemas.microsoft.com/office/powerpoint/2010/main" val="28816307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Klenby</a:t>
            </a:r>
            <a:endParaRPr lang="cs-CZ" dirty="0"/>
          </a:p>
        </p:txBody>
      </p:sp>
      <p:sp>
        <p:nvSpPr>
          <p:cNvPr id="3" name="Zástupný symbol pro obsah 2"/>
          <p:cNvSpPr>
            <a:spLocks noGrp="1"/>
          </p:cNvSpPr>
          <p:nvPr>
            <p:ph idx="1"/>
          </p:nvPr>
        </p:nvSpPr>
        <p:spPr/>
        <p:txBody>
          <a:bodyPr>
            <a:normAutofit/>
          </a:bodyPr>
          <a:lstStyle/>
          <a:p>
            <a:pPr marL="0" indent="0">
              <a:buNone/>
            </a:pPr>
            <a:r>
              <a:rPr lang="cs-CZ" sz="3600" dirty="0"/>
              <a:t>Tradiční klenby se vyzdívaly nejčastěji z kamene nebo cihel, méně obvyklé byly klenby z monolitického betonu. Tradiční masivní klenby se dnes již při výstavbě nových objektů nepoužívají. </a:t>
            </a:r>
          </a:p>
        </p:txBody>
      </p:sp>
    </p:spTree>
    <p:extLst>
      <p:ext uri="{BB962C8B-B14F-4D97-AF65-F5344CB8AC3E}">
        <p14:creationId xmlns:p14="http://schemas.microsoft.com/office/powerpoint/2010/main" val="3717361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Základní funkce a požadavky</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a:t>Stropní konstrukce rozdělují prostor ve vertikálním směru na jednotlivá podlaží. Přenášejí veškerá zatížení v těchto podlažích působící do svislých nosných konstrukcí, zajišťují tuhost a stabilitu budov. Kromě statické funkce musí také zajistit funkci akustickou, protipožární a tepelně </a:t>
            </a:r>
            <a:r>
              <a:rPr lang="cs-CZ" dirty="0" smtClean="0"/>
              <a:t>technickou.</a:t>
            </a:r>
            <a:r>
              <a:rPr lang="cs-CZ" dirty="0"/>
              <a:t> </a:t>
            </a:r>
            <a:br>
              <a:rPr lang="cs-CZ" dirty="0"/>
            </a:br>
            <a:r>
              <a:rPr lang="cs-CZ" dirty="0"/>
              <a:t>Strop se skládá z nosné konstrukce, podlahy a podhledu. Všechny tyto částí stropní konstrukce se podílí na zajištění požadovaných funkcí. Podlaha nebo podhled může chybět, ale jejich funkci pak plní nosná část stropu.</a:t>
            </a:r>
          </a:p>
        </p:txBody>
      </p:sp>
    </p:spTree>
    <p:extLst>
      <p:ext uri="{BB962C8B-B14F-4D97-AF65-F5344CB8AC3E}">
        <p14:creationId xmlns:p14="http://schemas.microsoft.com/office/powerpoint/2010/main" val="15063094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l"/>
            <a:r>
              <a:rPr lang="cs-CZ" sz="3600" b="1" dirty="0"/>
              <a:t>Podle tvaru dělíme klenby na:</a:t>
            </a:r>
            <a:r>
              <a:rPr lang="cs-CZ" dirty="0"/>
              <a:t/>
            </a:r>
            <a:br>
              <a:rPr lang="cs-CZ" dirty="0"/>
            </a:br>
            <a:endParaRPr lang="cs-CZ" dirty="0"/>
          </a:p>
        </p:txBody>
      </p:sp>
      <p:sp>
        <p:nvSpPr>
          <p:cNvPr id="3" name="Zástupný symbol pro obsah 2"/>
          <p:cNvSpPr>
            <a:spLocks noGrp="1"/>
          </p:cNvSpPr>
          <p:nvPr>
            <p:ph idx="1"/>
          </p:nvPr>
        </p:nvSpPr>
        <p:spPr>
          <a:xfrm>
            <a:off x="0" y="836712"/>
            <a:ext cx="9036496" cy="6021288"/>
          </a:xfrm>
        </p:spPr>
        <p:txBody>
          <a:bodyPr>
            <a:normAutofit fontScale="47500" lnSpcReduction="20000"/>
          </a:bodyPr>
          <a:lstStyle/>
          <a:p>
            <a:pPr lvl="0"/>
            <a:r>
              <a:rPr lang="cs-CZ" sz="4200" b="1" dirty="0"/>
              <a:t>Valená klenba</a:t>
            </a:r>
            <a:r>
              <a:rPr lang="cs-CZ" sz="4200" dirty="0"/>
              <a:t> – spočívá na dvou podporách. Je základem všech kleneb a z nich jsou odvozené klenby křížové a klášterní.</a:t>
            </a:r>
          </a:p>
          <a:p>
            <a:pPr lvl="0"/>
            <a:r>
              <a:rPr lang="cs-CZ" sz="4200" b="1" dirty="0"/>
              <a:t>Klášterní klenba</a:t>
            </a:r>
            <a:r>
              <a:rPr lang="cs-CZ" sz="4200" dirty="0"/>
              <a:t> – tvar vzniká pronikem dvou valených kleneb. Tam, kde se obě klenby protínají, vznikají tupá žebra, která se ve vrcholu stýkají v jednom bodě.</a:t>
            </a:r>
          </a:p>
          <a:p>
            <a:pPr lvl="0"/>
            <a:r>
              <a:rPr lang="cs-CZ" sz="4200" b="1" dirty="0"/>
              <a:t>Neckovitá klenba</a:t>
            </a:r>
            <a:r>
              <a:rPr lang="cs-CZ" sz="4200" dirty="0"/>
              <a:t> – je kombinaci klenby valené a klášterní.</a:t>
            </a:r>
          </a:p>
          <a:p>
            <a:pPr lvl="0"/>
            <a:r>
              <a:rPr lang="cs-CZ" sz="4200" b="1" dirty="0"/>
              <a:t>Zrcadlová klenba</a:t>
            </a:r>
            <a:r>
              <a:rPr lang="cs-CZ" sz="4200" dirty="0"/>
              <a:t> – tvar zrcadlové klenby vznikne z klášterní klenby, jejíž střední část se doplní zrcadlem, což je rovný strop. Nad zrcadlem vznikne prázdný uzavřený prostor.</a:t>
            </a:r>
          </a:p>
          <a:p>
            <a:pPr lvl="0"/>
            <a:r>
              <a:rPr lang="cs-CZ" sz="4200" b="1" dirty="0"/>
              <a:t>Křížová klenba</a:t>
            </a:r>
            <a:r>
              <a:rPr lang="cs-CZ" sz="4200" dirty="0"/>
              <a:t> – tvar vznikne pronikem dvou valených kleneb (jakou u </a:t>
            </a:r>
            <a:r>
              <a:rPr lang="cs-CZ" sz="4200" dirty="0" err="1"/>
              <a:t>kášterní</a:t>
            </a:r>
            <a:r>
              <a:rPr lang="cs-CZ" sz="4200" dirty="0"/>
              <a:t> klenby). Je to však klenba otevřená. Zvláštním druhem křížových kleneb jsou klenby hvězdicové.</a:t>
            </a:r>
          </a:p>
          <a:p>
            <a:pPr lvl="0"/>
            <a:r>
              <a:rPr lang="cs-CZ" sz="4200" b="1" dirty="0"/>
              <a:t>Lunetová klenba</a:t>
            </a:r>
            <a:r>
              <a:rPr lang="cs-CZ" sz="4200" dirty="0"/>
              <a:t> – je část křížové klenby, která vznikne pronikem dvou valených kleneb o nestejné výšce.</a:t>
            </a:r>
          </a:p>
          <a:p>
            <a:pPr lvl="0"/>
            <a:r>
              <a:rPr lang="cs-CZ" sz="4200" b="1" dirty="0"/>
              <a:t>Kopule (báň)</a:t>
            </a:r>
            <a:r>
              <a:rPr lang="cs-CZ" sz="4200" dirty="0"/>
              <a:t> – tvar kopule je </a:t>
            </a:r>
            <a:r>
              <a:rPr lang="cs-CZ" sz="4200" dirty="0" err="1"/>
              <a:t>svérická</a:t>
            </a:r>
            <a:r>
              <a:rPr lang="cs-CZ" sz="4200" dirty="0"/>
              <a:t> plocha, která vznikne nad kruhovým, eliptickým nebo oválným půdorysem.</a:t>
            </a:r>
          </a:p>
          <a:p>
            <a:pPr lvl="0"/>
            <a:r>
              <a:rPr lang="cs-CZ" sz="4200" b="1" dirty="0"/>
              <a:t>Česká klenba</a:t>
            </a:r>
            <a:r>
              <a:rPr lang="cs-CZ" sz="4200" dirty="0"/>
              <a:t> – lícní plocha české klenby je částí kulové plochy a vzniká, když z báně odřízneme svislými rovinami zbývající části </a:t>
            </a:r>
            <a:r>
              <a:rPr lang="cs-CZ" sz="4200" dirty="0" err="1"/>
              <a:t>úhelníka</a:t>
            </a:r>
            <a:r>
              <a:rPr lang="cs-CZ" sz="4200" dirty="0"/>
              <a:t> vepsaného do půdorysu páteční čáry kopule.</a:t>
            </a:r>
          </a:p>
          <a:p>
            <a:pPr lvl="0"/>
            <a:r>
              <a:rPr lang="cs-CZ" sz="4200" b="1" dirty="0"/>
              <a:t>Pruská klenba</a:t>
            </a:r>
            <a:r>
              <a:rPr lang="cs-CZ" sz="4200" dirty="0"/>
              <a:t> - je tvořena translační plochou </a:t>
            </a:r>
            <a:r>
              <a:rPr lang="cs-CZ" sz="4200" dirty="0" err="1"/>
              <a:t>kruhovo</a:t>
            </a:r>
            <a:r>
              <a:rPr lang="cs-CZ" sz="4200" dirty="0"/>
              <a:t>-kruhovou, elipticko-eliptickou, elipticko-kruhovou nebo naopak. V ploše klenby nevznikají žádné průnikové plochy, a tím ani žádná žebra.</a:t>
            </a:r>
          </a:p>
          <a:p>
            <a:pPr marL="0" indent="0">
              <a:buNone/>
            </a:pPr>
            <a:endParaRPr lang="cs-CZ" dirty="0"/>
          </a:p>
        </p:txBody>
      </p:sp>
    </p:spTree>
    <p:extLst>
      <p:ext uri="{BB962C8B-B14F-4D97-AF65-F5344CB8AC3E}">
        <p14:creationId xmlns:p14="http://schemas.microsoft.com/office/powerpoint/2010/main" val="5268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Dřevěné stropy</a:t>
            </a:r>
            <a:endParaRPr lang="cs-CZ" dirty="0"/>
          </a:p>
        </p:txBody>
      </p:sp>
      <p:sp>
        <p:nvSpPr>
          <p:cNvPr id="3" name="Zástupný symbol pro obsah 2"/>
          <p:cNvSpPr>
            <a:spLocks noGrp="1"/>
          </p:cNvSpPr>
          <p:nvPr>
            <p:ph idx="1"/>
          </p:nvPr>
        </p:nvSpPr>
        <p:spPr/>
        <p:txBody>
          <a:bodyPr>
            <a:normAutofit fontScale="85000" lnSpcReduction="10000"/>
          </a:bodyPr>
          <a:lstStyle/>
          <a:p>
            <a:pPr marL="0" indent="0">
              <a:buNone/>
            </a:pPr>
            <a:r>
              <a:rPr lang="cs-CZ" dirty="0"/>
              <a:t>Dřevěné stropy se v minulosti běžně používaly v bytových, občanských i zemědělských stavbách. V současnosti se s nimi setkáváme většinou při menších stavbách, při stavbách rodinných domů, rekreačních chat a při rekonstrukcích starších budov. </a:t>
            </a:r>
            <a:br>
              <a:rPr lang="cs-CZ" dirty="0"/>
            </a:br>
            <a:r>
              <a:rPr lang="cs-CZ" dirty="0"/>
              <a:t/>
            </a:r>
            <a:br>
              <a:rPr lang="cs-CZ" dirty="0"/>
            </a:br>
            <a:r>
              <a:rPr lang="cs-CZ" dirty="0"/>
              <a:t>Dřevěné stropy jsou lehké a přitom únosné, mají dobré tepelně a zvukově izolační vlastnosti. Nevýhodou dřevěných stropů je malá bezpečnost proti ohni, poměrně malá tuhost, velké průhyby stropů, malá odolnost proti účinkům vody a vlhkosti (výskyt houby a plísní). </a:t>
            </a:r>
          </a:p>
        </p:txBody>
      </p:sp>
    </p:spTree>
    <p:extLst>
      <p:ext uri="{BB962C8B-B14F-4D97-AF65-F5344CB8AC3E}">
        <p14:creationId xmlns:p14="http://schemas.microsoft.com/office/powerpoint/2010/main" val="21251174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1152128"/>
          </a:xfrm>
        </p:spPr>
        <p:txBody>
          <a:bodyPr/>
          <a:lstStyle/>
          <a:p>
            <a:r>
              <a:rPr lang="cs-CZ" b="1" dirty="0"/>
              <a:t>Dřevěné stropy</a:t>
            </a:r>
            <a:endParaRPr lang="cs-CZ" dirty="0"/>
          </a:p>
        </p:txBody>
      </p:sp>
      <p:sp>
        <p:nvSpPr>
          <p:cNvPr id="3" name="Zástupný symbol pro obsah 2"/>
          <p:cNvSpPr>
            <a:spLocks noGrp="1"/>
          </p:cNvSpPr>
          <p:nvPr>
            <p:ph idx="1"/>
          </p:nvPr>
        </p:nvSpPr>
        <p:spPr>
          <a:xfrm>
            <a:off x="457200" y="1196752"/>
            <a:ext cx="8229600" cy="5472608"/>
          </a:xfrm>
        </p:spPr>
        <p:txBody>
          <a:bodyPr>
            <a:normAutofit fontScale="85000" lnSpcReduction="20000"/>
          </a:bodyPr>
          <a:lstStyle/>
          <a:p>
            <a:pPr marL="0" indent="0">
              <a:buNone/>
            </a:pPr>
            <a:r>
              <a:rPr lang="cs-CZ" dirty="0" smtClean="0"/>
              <a:t>Podle </a:t>
            </a:r>
            <a:r>
              <a:rPr lang="cs-CZ" dirty="0"/>
              <a:t>typu konstrukce je dělíme na</a:t>
            </a:r>
            <a:r>
              <a:rPr lang="cs-CZ" dirty="0" smtClean="0"/>
              <a:t>:</a:t>
            </a:r>
          </a:p>
          <a:p>
            <a:endParaRPr lang="cs-CZ" dirty="0"/>
          </a:p>
          <a:p>
            <a:r>
              <a:rPr lang="cs-CZ" dirty="0" smtClean="0"/>
              <a:t> </a:t>
            </a:r>
            <a:r>
              <a:rPr lang="cs-CZ" dirty="0"/>
              <a:t>klasické stropy:</a:t>
            </a:r>
          </a:p>
          <a:p>
            <a:r>
              <a:rPr lang="cs-CZ" dirty="0" smtClean="0"/>
              <a:t> </a:t>
            </a:r>
            <a:r>
              <a:rPr lang="cs-CZ" dirty="0"/>
              <a:t>povalové,</a:t>
            </a:r>
          </a:p>
          <a:p>
            <a:r>
              <a:rPr lang="cs-CZ" dirty="0" smtClean="0"/>
              <a:t> </a:t>
            </a:r>
            <a:r>
              <a:rPr lang="cs-CZ" dirty="0"/>
              <a:t>trámové,</a:t>
            </a:r>
          </a:p>
          <a:p>
            <a:r>
              <a:rPr lang="cs-CZ" dirty="0" smtClean="0"/>
              <a:t> </a:t>
            </a:r>
            <a:r>
              <a:rPr lang="cs-CZ" dirty="0"/>
              <a:t>kazetové,</a:t>
            </a:r>
          </a:p>
          <a:p>
            <a:r>
              <a:rPr lang="cs-CZ" dirty="0" smtClean="0"/>
              <a:t> </a:t>
            </a:r>
            <a:r>
              <a:rPr lang="cs-CZ" dirty="0"/>
              <a:t>fošnové.</a:t>
            </a:r>
          </a:p>
          <a:p>
            <a:r>
              <a:rPr lang="cs-CZ" dirty="0" smtClean="0"/>
              <a:t> </a:t>
            </a:r>
            <a:r>
              <a:rPr lang="cs-CZ" dirty="0"/>
              <a:t>současné stropy:</a:t>
            </a:r>
          </a:p>
          <a:p>
            <a:r>
              <a:rPr lang="cs-CZ" dirty="0" smtClean="0"/>
              <a:t> </a:t>
            </a:r>
            <a:r>
              <a:rPr lang="cs-CZ" dirty="0"/>
              <a:t>fošnové,</a:t>
            </a:r>
          </a:p>
          <a:p>
            <a:r>
              <a:rPr lang="cs-CZ" dirty="0" smtClean="0"/>
              <a:t> </a:t>
            </a:r>
            <a:r>
              <a:rPr lang="cs-CZ" dirty="0"/>
              <a:t>z nosníků složeného průřezu,</a:t>
            </a:r>
          </a:p>
          <a:p>
            <a:r>
              <a:rPr lang="cs-CZ" dirty="0" smtClean="0"/>
              <a:t> </a:t>
            </a:r>
            <a:r>
              <a:rPr lang="cs-CZ" dirty="0"/>
              <a:t>krabicové,</a:t>
            </a:r>
          </a:p>
          <a:p>
            <a:r>
              <a:rPr lang="cs-CZ" dirty="0" smtClean="0"/>
              <a:t> </a:t>
            </a:r>
            <a:r>
              <a:rPr lang="cs-CZ" dirty="0"/>
              <a:t>z masivního dřeva,</a:t>
            </a:r>
          </a:p>
          <a:p>
            <a:r>
              <a:rPr lang="cs-CZ" dirty="0" smtClean="0"/>
              <a:t> </a:t>
            </a:r>
            <a:r>
              <a:rPr lang="cs-CZ" dirty="0" err="1" smtClean="0"/>
              <a:t>dřevobetonové</a:t>
            </a:r>
            <a:r>
              <a:rPr lang="cs-CZ" dirty="0"/>
              <a:t>.</a:t>
            </a:r>
          </a:p>
          <a:p>
            <a:endParaRPr lang="cs-CZ" dirty="0"/>
          </a:p>
        </p:txBody>
      </p:sp>
    </p:spTree>
    <p:extLst>
      <p:ext uri="{BB962C8B-B14F-4D97-AF65-F5344CB8AC3E}">
        <p14:creationId xmlns:p14="http://schemas.microsoft.com/office/powerpoint/2010/main" val="22839962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Výhody dřevěných stropů</a:t>
            </a:r>
            <a:endParaRPr lang="cs-CZ" dirty="0"/>
          </a:p>
        </p:txBody>
      </p:sp>
      <p:sp>
        <p:nvSpPr>
          <p:cNvPr id="3" name="Zástupný symbol pro obsah 2"/>
          <p:cNvSpPr>
            <a:spLocks noGrp="1"/>
          </p:cNvSpPr>
          <p:nvPr>
            <p:ph idx="1"/>
          </p:nvPr>
        </p:nvSpPr>
        <p:spPr>
          <a:xfrm>
            <a:off x="457200" y="1412776"/>
            <a:ext cx="8229600" cy="5328592"/>
          </a:xfrm>
        </p:spPr>
        <p:txBody>
          <a:bodyPr>
            <a:normAutofit fontScale="85000" lnSpcReduction="10000"/>
          </a:bodyPr>
          <a:lstStyle/>
          <a:p>
            <a:r>
              <a:rPr lang="cs-CZ" sz="3300" dirty="0" smtClean="0"/>
              <a:t>lehká </a:t>
            </a:r>
            <a:r>
              <a:rPr lang="cs-CZ" sz="3300" dirty="0"/>
              <a:t>konstrukce – oproti betonovým, keramickým aj. konstrukcím</a:t>
            </a:r>
          </a:p>
          <a:p>
            <a:r>
              <a:rPr lang="cs-CZ" sz="3300" dirty="0" smtClean="0"/>
              <a:t>dostupnost </a:t>
            </a:r>
            <a:r>
              <a:rPr lang="cs-CZ" sz="3300" dirty="0"/>
              <a:t>materiálu – dřeva</a:t>
            </a:r>
          </a:p>
          <a:p>
            <a:r>
              <a:rPr lang="cs-CZ" sz="3300" dirty="0"/>
              <a:t> </a:t>
            </a:r>
            <a:r>
              <a:rPr lang="cs-CZ" sz="3300" dirty="0" smtClean="0"/>
              <a:t>okamžitá </a:t>
            </a:r>
            <a:r>
              <a:rPr lang="cs-CZ" sz="3300" dirty="0"/>
              <a:t>únosnost</a:t>
            </a:r>
          </a:p>
          <a:p>
            <a:r>
              <a:rPr lang="cs-CZ" sz="3300" dirty="0" smtClean="0"/>
              <a:t> </a:t>
            </a:r>
            <a:r>
              <a:rPr lang="cs-CZ" sz="3300" dirty="0"/>
              <a:t>dostupná technologie – snadná zpracovatelnost dřeva</a:t>
            </a:r>
          </a:p>
          <a:p>
            <a:r>
              <a:rPr lang="cs-CZ" sz="3300" dirty="0" smtClean="0"/>
              <a:t> </a:t>
            </a:r>
            <a:r>
              <a:rPr lang="cs-CZ" sz="3300" dirty="0"/>
              <a:t>rychlá montáž i pro nepravidelné půdorysy budovy</a:t>
            </a:r>
          </a:p>
          <a:p>
            <a:r>
              <a:rPr lang="cs-CZ" sz="3300" dirty="0" smtClean="0"/>
              <a:t>dobré </a:t>
            </a:r>
            <a:r>
              <a:rPr lang="cs-CZ" sz="3300" dirty="0"/>
              <a:t>pevnostní vlastnosti – pevnost při současné lehkosti konstrukce</a:t>
            </a:r>
          </a:p>
          <a:p>
            <a:r>
              <a:rPr lang="cs-CZ" sz="3300" dirty="0" smtClean="0"/>
              <a:t> </a:t>
            </a:r>
            <a:r>
              <a:rPr lang="cs-CZ" sz="3300" dirty="0"/>
              <a:t>možnost snadného zlepšení zvukové a tepelné izolace</a:t>
            </a:r>
          </a:p>
          <a:p>
            <a:r>
              <a:rPr lang="cs-CZ" sz="3300" dirty="0" smtClean="0"/>
              <a:t> </a:t>
            </a:r>
            <a:r>
              <a:rPr lang="cs-CZ" sz="3300" dirty="0"/>
              <a:t>ekologické hledisko</a:t>
            </a:r>
          </a:p>
          <a:p>
            <a:endParaRPr lang="cs-CZ" dirty="0"/>
          </a:p>
        </p:txBody>
      </p:sp>
    </p:spTree>
    <p:extLst>
      <p:ext uri="{BB962C8B-B14F-4D97-AF65-F5344CB8AC3E}">
        <p14:creationId xmlns:p14="http://schemas.microsoft.com/office/powerpoint/2010/main" val="9501594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descr="Obr. 1-15"/>
          <p:cNvPicPr>
            <a:picLocks noGrp="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2123728" y="692696"/>
            <a:ext cx="4392488" cy="3240013"/>
          </a:xfrm>
          <a:prstGeom prst="rect">
            <a:avLst/>
          </a:prstGeom>
          <a:noFill/>
          <a:ln>
            <a:noFill/>
          </a:ln>
        </p:spPr>
      </p:pic>
      <p:sp>
        <p:nvSpPr>
          <p:cNvPr id="5" name="Obdélník 4"/>
          <p:cNvSpPr/>
          <p:nvPr/>
        </p:nvSpPr>
        <p:spPr>
          <a:xfrm>
            <a:off x="683568" y="4653136"/>
            <a:ext cx="7128792" cy="1815882"/>
          </a:xfrm>
          <a:prstGeom prst="rect">
            <a:avLst/>
          </a:prstGeom>
        </p:spPr>
        <p:txBody>
          <a:bodyPr wrap="square">
            <a:spAutoFit/>
          </a:bodyPr>
          <a:lstStyle/>
          <a:p>
            <a:r>
              <a:rPr lang="cs-CZ" sz="2800" dirty="0"/>
              <a:t>Jednoduchý trámový strop s viditelnými trámy upravený pro větší rozpon – 1 – průvlak, 2 – sedlo, 3 – svorník, 4 – hmoždík, 5 – pásek, 6 - sloupek</a:t>
            </a:r>
          </a:p>
        </p:txBody>
      </p:sp>
    </p:spTree>
    <p:extLst>
      <p:ext uri="{BB962C8B-B14F-4D97-AF65-F5344CB8AC3E}">
        <p14:creationId xmlns:p14="http://schemas.microsoft.com/office/powerpoint/2010/main" val="32453638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čitel\Desktop\stropy%2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9155" y="764704"/>
            <a:ext cx="7651277" cy="54175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47148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www.truhlarstvi-jabl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499" y="-136525"/>
            <a:ext cx="8925887" cy="68778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5301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Stropy keramické</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a:t>Keramika se – kromě uplatnění v monolitických železobetonových stropech používá pro stropní konstrukce hlavně ve formě prefabrikátů. Jednotlivé nosné konstrukční dílce jsou </a:t>
            </a:r>
            <a:r>
              <a:rPr lang="cs-CZ" dirty="0" err="1"/>
              <a:t>keramobetonové</a:t>
            </a:r>
            <a:r>
              <a:rPr lang="cs-CZ" dirty="0"/>
              <a:t>, vyrábějí se z keramických tenkostěnných tvarovek, z výztuže a z betonu. Výztuž přenáší v konstrukci tahová napětí, napětí tlaková přejímá buď beton nebo sama keramická tvarovka.</a:t>
            </a:r>
          </a:p>
          <a:p>
            <a:r>
              <a:rPr lang="cs-CZ" dirty="0"/>
              <a:t>Keramické stropy jsou lehké, vytvářejí jednotný keramický podhled (usnadňující povrchovou úpravu), mají velmi dobré tepelně izolační vlastnosti, dobrou požární odolnost a použitelnost ve vlhkém prostředí. Uplatňují se v bytové, občanské i zemědělské výstavbě. </a:t>
            </a:r>
          </a:p>
          <a:p>
            <a:pPr marL="0" indent="0">
              <a:buNone/>
            </a:pPr>
            <a:endParaRPr lang="cs-CZ" dirty="0"/>
          </a:p>
        </p:txBody>
      </p:sp>
    </p:spTree>
    <p:extLst>
      <p:ext uri="{BB962C8B-B14F-4D97-AF65-F5344CB8AC3E}">
        <p14:creationId xmlns:p14="http://schemas.microsoft.com/office/powerpoint/2010/main" val="37412454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čitel\Desktop\keramický strop.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534" y="1268760"/>
            <a:ext cx="4752528" cy="6048672"/>
          </a:xfrm>
          <a:prstGeom prst="rect">
            <a:avLst/>
          </a:prstGeom>
          <a:noFill/>
          <a:extLst>
            <a:ext uri="{909E8E84-426E-40DD-AFC4-6F175D3DCCD1}">
              <a14:hiddenFill xmlns:a14="http://schemas.microsoft.com/office/drawing/2010/main">
                <a:solidFill>
                  <a:srgbClr val="FFFFFF"/>
                </a:solidFill>
              </a14:hiddenFill>
            </a:ext>
          </a:extLst>
        </p:spPr>
      </p:pic>
      <p:sp>
        <p:nvSpPr>
          <p:cNvPr id="4" name="Nadpis 3"/>
          <p:cNvSpPr>
            <a:spLocks noGrp="1"/>
          </p:cNvSpPr>
          <p:nvPr>
            <p:ph type="title"/>
          </p:nvPr>
        </p:nvSpPr>
        <p:spPr/>
        <p:txBody>
          <a:bodyPr/>
          <a:lstStyle/>
          <a:p>
            <a:r>
              <a:rPr lang="cs-CZ" b="1" dirty="0"/>
              <a:t>Keramické stropy HELUZ MIAKO</a:t>
            </a:r>
            <a:endParaRPr lang="cs-CZ" dirty="0"/>
          </a:p>
        </p:txBody>
      </p:sp>
    </p:spTree>
    <p:extLst>
      <p:ext uri="{BB962C8B-B14F-4D97-AF65-F5344CB8AC3E}">
        <p14:creationId xmlns:p14="http://schemas.microsoft.com/office/powerpoint/2010/main" val="31710159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chatar-chalupar.cz/wp-content/uploads/2013/01/strop_kmbmiak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161" y="1521392"/>
            <a:ext cx="7828271" cy="4427888"/>
          </a:xfrm>
          <a:prstGeom prst="rect">
            <a:avLst/>
          </a:prstGeom>
          <a:noFill/>
          <a:extLst>
            <a:ext uri="{909E8E84-426E-40DD-AFC4-6F175D3DCCD1}">
              <a14:hiddenFill xmlns:a14="http://schemas.microsoft.com/office/drawing/2010/main">
                <a:solidFill>
                  <a:srgbClr val="FFFFFF"/>
                </a:solidFill>
              </a14:hiddenFill>
            </a:ext>
          </a:extLst>
        </p:spPr>
      </p:pic>
      <p:sp>
        <p:nvSpPr>
          <p:cNvPr id="4" name="Nadpis 3"/>
          <p:cNvSpPr>
            <a:spLocks noGrp="1"/>
          </p:cNvSpPr>
          <p:nvPr>
            <p:ph type="title"/>
          </p:nvPr>
        </p:nvSpPr>
        <p:spPr/>
        <p:txBody>
          <a:bodyPr>
            <a:normAutofit/>
          </a:bodyPr>
          <a:lstStyle/>
          <a:p>
            <a:r>
              <a:rPr lang="cs-CZ" sz="3600" b="1" dirty="0" smtClean="0"/>
              <a:t>Keramický strop</a:t>
            </a:r>
            <a:endParaRPr lang="cs-CZ" sz="3600" b="1" dirty="0"/>
          </a:p>
        </p:txBody>
      </p:sp>
    </p:spTree>
    <p:extLst>
      <p:ext uri="{BB962C8B-B14F-4D97-AF65-F5344CB8AC3E}">
        <p14:creationId xmlns:p14="http://schemas.microsoft.com/office/powerpoint/2010/main" val="1026234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188640"/>
            <a:ext cx="8229600" cy="1143000"/>
          </a:xfrm>
        </p:spPr>
        <p:txBody>
          <a:bodyPr>
            <a:normAutofit fontScale="90000"/>
          </a:bodyPr>
          <a:lstStyle/>
          <a:p>
            <a:r>
              <a:rPr lang="cs-CZ" b="1" dirty="0"/>
              <a:t>Architektonické požadavky</a:t>
            </a:r>
            <a:r>
              <a:rPr lang="cs-CZ" dirty="0"/>
              <a:t/>
            </a:r>
            <a:br>
              <a:rPr lang="cs-CZ" dirty="0"/>
            </a:br>
            <a:endParaRPr lang="cs-CZ" dirty="0"/>
          </a:p>
        </p:txBody>
      </p:sp>
      <p:sp>
        <p:nvSpPr>
          <p:cNvPr id="3" name="Zástupný symbol pro obsah 2"/>
          <p:cNvSpPr>
            <a:spLocks noGrp="1"/>
          </p:cNvSpPr>
          <p:nvPr>
            <p:ph idx="1"/>
          </p:nvPr>
        </p:nvSpPr>
        <p:spPr>
          <a:xfrm>
            <a:off x="457200" y="1124744"/>
            <a:ext cx="8229600" cy="5001419"/>
          </a:xfrm>
        </p:spPr>
        <p:txBody>
          <a:bodyPr>
            <a:normAutofit fontScale="62500" lnSpcReduction="20000"/>
          </a:bodyPr>
          <a:lstStyle/>
          <a:p>
            <a:pPr marL="0" indent="0">
              <a:buNone/>
            </a:pPr>
            <a:r>
              <a:rPr lang="cs-CZ" sz="4500" dirty="0"/>
              <a:t>Se zvětšujícím se rozponem stropu narůstá plošná hmotnost stropu, větší zatížení na ostatní konstrukce a tím i celkové náklady.</a:t>
            </a:r>
            <a:br>
              <a:rPr lang="cs-CZ" sz="4500" dirty="0"/>
            </a:br>
            <a:r>
              <a:rPr lang="cs-CZ" sz="4500" dirty="0"/>
              <a:t/>
            </a:r>
            <a:br>
              <a:rPr lang="cs-CZ" sz="4500" dirty="0"/>
            </a:br>
            <a:r>
              <a:rPr lang="cs-CZ" sz="4500" dirty="0"/>
              <a:t>Při volbě stropní konstrukce je důležité, zda umožňuje provedení konzoly za svislou nosnou konstrukcí a jak umožňuje řešit prostupy. Jelikož lze jednosměrné stropy </a:t>
            </a:r>
            <a:r>
              <a:rPr lang="cs-CZ" sz="4500" dirty="0" err="1"/>
              <a:t>vykonzolovat</a:t>
            </a:r>
            <a:r>
              <a:rPr lang="cs-CZ" sz="4500" dirty="0"/>
              <a:t> efektivně jenom ve směru pnutí nosných prvků, jsou obousměrně pnuté stropní konstrukce výhodnější.</a:t>
            </a:r>
            <a:br>
              <a:rPr lang="cs-CZ" sz="4500" dirty="0"/>
            </a:br>
            <a:r>
              <a:rPr lang="cs-CZ" sz="4500" dirty="0"/>
              <a:t/>
            </a:r>
            <a:br>
              <a:rPr lang="cs-CZ" sz="4500" dirty="0"/>
            </a:br>
            <a:r>
              <a:rPr lang="cs-CZ" sz="4500" dirty="0"/>
              <a:t>U historických budov se můžeme setkat s podhledy stropů, které tvořily součást výzdoby interiérů (malované dřevěné trámové a kazetové stropy).</a:t>
            </a:r>
          </a:p>
          <a:p>
            <a:pPr marL="0" indent="0">
              <a:buNone/>
            </a:pPr>
            <a:endParaRPr lang="cs-CZ" dirty="0"/>
          </a:p>
        </p:txBody>
      </p:sp>
    </p:spTree>
    <p:extLst>
      <p:ext uri="{BB962C8B-B14F-4D97-AF65-F5344CB8AC3E}">
        <p14:creationId xmlns:p14="http://schemas.microsoft.com/office/powerpoint/2010/main" val="406709774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4000" b="1" dirty="0" smtClean="0"/>
              <a:t/>
            </a:r>
            <a:br>
              <a:rPr lang="cs-CZ" sz="4000" b="1" dirty="0" smtClean="0"/>
            </a:br>
            <a:r>
              <a:rPr lang="cs-CZ" sz="4000" b="1" dirty="0"/>
              <a:t/>
            </a:r>
            <a:br>
              <a:rPr lang="cs-CZ" sz="4000" b="1" dirty="0"/>
            </a:br>
            <a:r>
              <a:rPr lang="cs-CZ" sz="4000" b="1" dirty="0" smtClean="0"/>
              <a:t>Podle </a:t>
            </a:r>
            <a:r>
              <a:rPr lang="cs-CZ" sz="4000" b="1" dirty="0"/>
              <a:t>konstrukčního uspořádání rozlišujeme stropy montované:</a:t>
            </a:r>
            <a:r>
              <a:rPr lang="cs-CZ" dirty="0"/>
              <a:t/>
            </a:r>
            <a:br>
              <a:rPr lang="cs-CZ" dirty="0"/>
            </a:br>
            <a:endParaRPr lang="cs-CZ" dirty="0"/>
          </a:p>
        </p:txBody>
      </p:sp>
      <p:sp>
        <p:nvSpPr>
          <p:cNvPr id="3" name="Zástupný symbol pro obsah 2"/>
          <p:cNvSpPr>
            <a:spLocks noGrp="1"/>
          </p:cNvSpPr>
          <p:nvPr>
            <p:ph idx="1"/>
          </p:nvPr>
        </p:nvSpPr>
        <p:spPr/>
        <p:txBody>
          <a:bodyPr/>
          <a:lstStyle/>
          <a:p>
            <a:pPr lvl="0"/>
            <a:endParaRPr lang="cs-CZ" dirty="0" smtClean="0"/>
          </a:p>
          <a:p>
            <a:pPr lvl="0"/>
            <a:endParaRPr lang="cs-CZ" dirty="0"/>
          </a:p>
          <a:p>
            <a:pPr lvl="0"/>
            <a:r>
              <a:rPr lang="cs-CZ" dirty="0" smtClean="0"/>
              <a:t>z </a:t>
            </a:r>
            <a:r>
              <a:rPr lang="cs-CZ" dirty="0"/>
              <a:t>keramických nosníků a vložek</a:t>
            </a:r>
          </a:p>
          <a:p>
            <a:pPr lvl="0"/>
            <a:r>
              <a:rPr lang="cs-CZ" dirty="0"/>
              <a:t>z keramických povalů</a:t>
            </a:r>
          </a:p>
          <a:p>
            <a:pPr lvl="0"/>
            <a:r>
              <a:rPr lang="cs-CZ" dirty="0"/>
              <a:t>z keramických panelů</a:t>
            </a:r>
          </a:p>
          <a:p>
            <a:pPr marL="0" indent="0">
              <a:buNone/>
            </a:pPr>
            <a:endParaRPr lang="cs-CZ" dirty="0"/>
          </a:p>
        </p:txBody>
      </p:sp>
    </p:spTree>
    <p:extLst>
      <p:ext uri="{BB962C8B-B14F-4D97-AF65-F5344CB8AC3E}">
        <p14:creationId xmlns:p14="http://schemas.microsoft.com/office/powerpoint/2010/main" val="24635830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Ocelové stropy</a:t>
            </a:r>
            <a:endParaRPr lang="cs-CZ" dirty="0"/>
          </a:p>
        </p:txBody>
      </p:sp>
      <p:sp>
        <p:nvSpPr>
          <p:cNvPr id="3" name="Zástupný symbol pro obsah 2"/>
          <p:cNvSpPr>
            <a:spLocks noGrp="1"/>
          </p:cNvSpPr>
          <p:nvPr>
            <p:ph idx="1"/>
          </p:nvPr>
        </p:nvSpPr>
        <p:spPr/>
        <p:txBody>
          <a:bodyPr/>
          <a:lstStyle/>
          <a:p>
            <a:pPr marL="0" indent="0">
              <a:buNone/>
            </a:pPr>
            <a:r>
              <a:rPr lang="cs-CZ" dirty="0"/>
              <a:t>Ocelové stropní konstrukce se používají hlavně v ocelových skeletech. Jsou lehké, snadno se montují i demontují. Jejich nevýhodou je nedostatečná zvuková izolace, nízká požární odolnost (u oceli dochází při teplotách nad 600°C k nevratným deformacím) a nutnost ochrany ocelových prvků proti korozi. Ocelové stropní konstrukce se skládají z nosné části, z podlahové a roznášecí vrstvy, popř. z podhledu.</a:t>
            </a:r>
          </a:p>
          <a:p>
            <a:pPr marL="0" indent="0">
              <a:buNone/>
            </a:pPr>
            <a:endParaRPr lang="cs-CZ" dirty="0"/>
          </a:p>
        </p:txBody>
      </p:sp>
    </p:spTree>
    <p:extLst>
      <p:ext uri="{BB962C8B-B14F-4D97-AF65-F5344CB8AC3E}">
        <p14:creationId xmlns:p14="http://schemas.microsoft.com/office/powerpoint/2010/main" val="30379411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čitel\Desktop\L0UFCTL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1196752"/>
            <a:ext cx="6480720" cy="4608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69443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07504" y="188640"/>
            <a:ext cx="8928992" cy="6494085"/>
          </a:xfrm>
          <a:prstGeom prst="rect">
            <a:avLst/>
          </a:prstGeom>
        </p:spPr>
        <p:txBody>
          <a:bodyPr wrap="square">
            <a:spAutoFit/>
          </a:bodyPr>
          <a:lstStyle/>
          <a:p>
            <a:r>
              <a:rPr lang="cs-CZ" sz="2800" dirty="0"/>
              <a:t>Ocel je tradičním materiálem používaným pro stropní konstrukce. V současné době se používají ve velké míře spřažené ocelobetonové stropy z ocelových nosníků, ocelových profilovaných plechů a betonové desky</a:t>
            </a:r>
            <a:r>
              <a:rPr lang="cs-CZ" sz="2400" dirty="0" smtClean="0"/>
              <a:t>.</a:t>
            </a:r>
          </a:p>
          <a:p>
            <a:endParaRPr lang="cs-CZ" sz="2400" dirty="0"/>
          </a:p>
          <a:p>
            <a:r>
              <a:rPr lang="cs-CZ" sz="2800" b="1" dirty="0"/>
              <a:t>Výhody:</a:t>
            </a:r>
            <a:endParaRPr lang="cs-CZ" sz="2800" dirty="0"/>
          </a:p>
          <a:p>
            <a:r>
              <a:rPr lang="cs-CZ" sz="2800" dirty="0"/>
              <a:t>velká únosnost a malá hmotnost vlastní ocelové konstrukce</a:t>
            </a:r>
          </a:p>
          <a:p>
            <a:r>
              <a:rPr lang="cs-CZ" sz="2800" dirty="0"/>
              <a:t>snadná a rychlá montáž</a:t>
            </a:r>
          </a:p>
          <a:p>
            <a:r>
              <a:rPr lang="cs-CZ" sz="2800" dirty="0"/>
              <a:t>používají se na velká rozpětí i zatížení.</a:t>
            </a:r>
          </a:p>
          <a:p>
            <a:r>
              <a:rPr lang="cs-CZ" sz="2800" b="1" dirty="0"/>
              <a:t>Nevýhody:</a:t>
            </a:r>
            <a:endParaRPr lang="cs-CZ" sz="2800" dirty="0"/>
          </a:p>
          <a:p>
            <a:r>
              <a:rPr lang="cs-CZ" sz="2800" dirty="0"/>
              <a:t>hlavní nevýhodou je především vyšší cena základního materiálu</a:t>
            </a:r>
          </a:p>
          <a:p>
            <a:r>
              <a:rPr lang="cs-CZ" sz="2800" dirty="0"/>
              <a:t>malá protipožární odolnost</a:t>
            </a:r>
          </a:p>
          <a:p>
            <a:r>
              <a:rPr lang="cs-CZ" sz="2800" dirty="0"/>
              <a:t>nutnost pravidelných antikorozních úprav</a:t>
            </a:r>
          </a:p>
          <a:p>
            <a:r>
              <a:rPr lang="cs-CZ" sz="2800" dirty="0"/>
              <a:t>vzhledem k malé hmotnosti má horší akustické vlastnosti.</a:t>
            </a:r>
          </a:p>
        </p:txBody>
      </p:sp>
    </p:spTree>
    <p:extLst>
      <p:ext uri="{BB962C8B-B14F-4D97-AF65-F5344CB8AC3E}">
        <p14:creationId xmlns:p14="http://schemas.microsoft.com/office/powerpoint/2010/main" val="24487162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Železobetonové stropy</a:t>
            </a:r>
            <a:endParaRPr lang="cs-CZ" dirty="0"/>
          </a:p>
        </p:txBody>
      </p:sp>
      <p:sp>
        <p:nvSpPr>
          <p:cNvPr id="3" name="Zástupný symbol pro obsah 2"/>
          <p:cNvSpPr>
            <a:spLocks noGrp="1"/>
          </p:cNvSpPr>
          <p:nvPr>
            <p:ph idx="1"/>
          </p:nvPr>
        </p:nvSpPr>
        <p:spPr>
          <a:xfrm>
            <a:off x="457200" y="1600200"/>
            <a:ext cx="8229600" cy="5069160"/>
          </a:xfrm>
        </p:spPr>
        <p:txBody>
          <a:bodyPr>
            <a:normAutofit fontScale="92500" lnSpcReduction="20000"/>
          </a:bodyPr>
          <a:lstStyle/>
          <a:p>
            <a:pPr lvl="0"/>
            <a:r>
              <a:rPr lang="cs-CZ" dirty="0" smtClean="0"/>
              <a:t>Železobeton je nejpoužívanějším materiálem pro nosné konstrukce stropů. Jejich výhody spočívají ve velké únosnosti, trvanlivosti, tuhosti a nehořlavosti. Nevýhodou je malý tepelný odpor, náročná demontáž, demolice a následná recyklace materiálu.</a:t>
            </a:r>
          </a:p>
          <a:p>
            <a:pPr lvl="0"/>
            <a:endParaRPr lang="cs-CZ" dirty="0"/>
          </a:p>
          <a:p>
            <a:pPr lvl="0"/>
            <a:r>
              <a:rPr lang="cs-CZ" dirty="0" smtClean="0"/>
              <a:t>1</a:t>
            </a:r>
            <a:r>
              <a:rPr lang="cs-CZ" dirty="0"/>
              <a:t>. monolitické</a:t>
            </a:r>
          </a:p>
          <a:p>
            <a:pPr lvl="0"/>
            <a:r>
              <a:rPr lang="cs-CZ" dirty="0"/>
              <a:t>2. prefabrikované</a:t>
            </a:r>
          </a:p>
          <a:p>
            <a:pPr lvl="0"/>
            <a:r>
              <a:rPr lang="cs-CZ" dirty="0"/>
              <a:t>3. </a:t>
            </a:r>
            <a:r>
              <a:rPr lang="cs-CZ" dirty="0" err="1"/>
              <a:t>prefa</a:t>
            </a:r>
            <a:r>
              <a:rPr lang="cs-CZ" dirty="0"/>
              <a:t>-monolitické</a:t>
            </a:r>
          </a:p>
          <a:p>
            <a:pPr marL="0" indent="0">
              <a:buNone/>
            </a:pPr>
            <a:r>
              <a:rPr lang="cs-CZ" dirty="0" smtClean="0"/>
              <a:t> </a:t>
            </a:r>
            <a:endParaRPr lang="cs-CZ" dirty="0"/>
          </a:p>
        </p:txBody>
      </p:sp>
    </p:spTree>
    <p:extLst>
      <p:ext uri="{BB962C8B-B14F-4D97-AF65-F5344CB8AC3E}">
        <p14:creationId xmlns:p14="http://schemas.microsoft.com/office/powerpoint/2010/main" val="26259714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Železobetonový strop</a:t>
            </a:r>
            <a:endParaRPr lang="cs-CZ" dirty="0"/>
          </a:p>
        </p:txBody>
      </p:sp>
      <p:pic>
        <p:nvPicPr>
          <p:cNvPr id="2050" name="Picture 2" descr="C:\Users\Učitel\Desktop\220px-Železobet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1916832"/>
            <a:ext cx="6120680" cy="3816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14402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Děkujeme za pozornost</a:t>
            </a:r>
            <a:endParaRPr lang="cs-CZ" dirty="0"/>
          </a:p>
        </p:txBody>
      </p:sp>
      <p:pic>
        <p:nvPicPr>
          <p:cNvPr id="2051" name="Picture 3" descr="C:\Users\Učitel\Desktop\dddddd.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5536" y="1600200"/>
            <a:ext cx="8640959" cy="50691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7733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
            </a:r>
            <a:br>
              <a:rPr lang="cs-CZ" b="1" dirty="0" smtClean="0"/>
            </a:br>
            <a:r>
              <a:rPr lang="cs-CZ" b="1" dirty="0" smtClean="0"/>
              <a:t>Statická </a:t>
            </a:r>
            <a:r>
              <a:rPr lang="cs-CZ" b="1" dirty="0"/>
              <a:t>funkce a požadavky</a:t>
            </a:r>
            <a:r>
              <a:rPr lang="cs-CZ" dirty="0"/>
              <a:t/>
            </a:r>
            <a:br>
              <a:rPr lang="cs-CZ" dirty="0"/>
            </a:br>
            <a:endParaRPr lang="cs-CZ" dirty="0"/>
          </a:p>
        </p:txBody>
      </p:sp>
      <p:sp>
        <p:nvSpPr>
          <p:cNvPr id="3" name="Zástupný symbol pro obsah 2"/>
          <p:cNvSpPr>
            <a:spLocks noGrp="1"/>
          </p:cNvSpPr>
          <p:nvPr>
            <p:ph idx="1"/>
          </p:nvPr>
        </p:nvSpPr>
        <p:spPr/>
        <p:txBody>
          <a:bodyPr/>
          <a:lstStyle/>
          <a:p>
            <a:pPr marL="0" indent="0" algn="ctr">
              <a:buNone/>
            </a:pPr>
            <a:endParaRPr lang="cs-CZ" dirty="0" smtClean="0"/>
          </a:p>
          <a:p>
            <a:pPr marL="0" indent="0" algn="ctr">
              <a:buNone/>
            </a:pPr>
            <a:endParaRPr lang="cs-CZ" dirty="0"/>
          </a:p>
          <a:p>
            <a:pPr marL="0" indent="0">
              <a:buNone/>
            </a:pPr>
            <a:r>
              <a:rPr lang="cs-CZ" sz="3600" dirty="0" smtClean="0"/>
              <a:t>Hlavní </a:t>
            </a:r>
            <a:r>
              <a:rPr lang="cs-CZ" sz="3600" dirty="0"/>
              <a:t>funkcí stropu je vytvářet únosnou a spolehlivou konstrukci pro uvažovaný provoz a zajišťovat přenos všech na něj působících zatížení do svislých konstrukcí.</a:t>
            </a:r>
          </a:p>
          <a:p>
            <a:pPr marL="0" indent="0">
              <a:buNone/>
            </a:pPr>
            <a:endParaRPr lang="cs-CZ" dirty="0"/>
          </a:p>
        </p:txBody>
      </p:sp>
    </p:spTree>
    <p:extLst>
      <p:ext uri="{BB962C8B-B14F-4D97-AF65-F5344CB8AC3E}">
        <p14:creationId xmlns:p14="http://schemas.microsoft.com/office/powerpoint/2010/main" val="17338933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Únosnost stropu</a:t>
            </a:r>
            <a:r>
              <a:rPr lang="cs-CZ" dirty="0"/>
              <a:t> </a:t>
            </a:r>
          </a:p>
        </p:txBody>
      </p:sp>
      <p:sp>
        <p:nvSpPr>
          <p:cNvPr id="3" name="Zástupný symbol pro obsah 2"/>
          <p:cNvSpPr>
            <a:spLocks noGrp="1"/>
          </p:cNvSpPr>
          <p:nvPr>
            <p:ph idx="1"/>
          </p:nvPr>
        </p:nvSpPr>
        <p:spPr/>
        <p:txBody>
          <a:bodyPr/>
          <a:lstStyle/>
          <a:p>
            <a:pPr marL="0" indent="0">
              <a:buNone/>
            </a:pPr>
            <a:endParaRPr lang="cs-CZ" dirty="0" smtClean="0"/>
          </a:p>
          <a:p>
            <a:pPr marL="0" indent="0">
              <a:buNone/>
            </a:pPr>
            <a:endParaRPr lang="cs-CZ" dirty="0"/>
          </a:p>
          <a:p>
            <a:pPr marL="0" indent="0">
              <a:buNone/>
            </a:pPr>
            <a:r>
              <a:rPr lang="cs-CZ" sz="3600" dirty="0" smtClean="0"/>
              <a:t>Konstrukce </a:t>
            </a:r>
            <a:r>
              <a:rPr lang="cs-CZ" sz="3600" dirty="0"/>
              <a:t>stropu musí s rezervou přenášet zatížení od provozu (užitné zatížení) a zatížení od vlastní tíhy stropní konstrukce, příček apod. (stálé zatížení).</a:t>
            </a:r>
          </a:p>
          <a:p>
            <a:pPr marL="0" indent="0">
              <a:buNone/>
            </a:pPr>
            <a:endParaRPr lang="cs-CZ" dirty="0"/>
          </a:p>
        </p:txBody>
      </p:sp>
    </p:spTree>
    <p:extLst>
      <p:ext uri="{BB962C8B-B14F-4D97-AF65-F5344CB8AC3E}">
        <p14:creationId xmlns:p14="http://schemas.microsoft.com/office/powerpoint/2010/main" val="33062510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764704"/>
            <a:ext cx="8892480" cy="5361459"/>
          </a:xfrm>
        </p:spPr>
        <p:txBody>
          <a:bodyPr>
            <a:normAutofit/>
          </a:bodyPr>
          <a:lstStyle/>
          <a:p>
            <a:r>
              <a:rPr lang="cs-CZ" b="1" dirty="0"/>
              <a:t>Tuhost stropu ve svislém směru</a:t>
            </a:r>
            <a:r>
              <a:rPr lang="cs-CZ" dirty="0"/>
              <a:t> - stropní konstrukce musí vyhovět z hlediska maximálního průhybu. Nadměrná deformace stropu může způsobit poruchy podhledu, podlahové konstrukce nebo příček. </a:t>
            </a:r>
          </a:p>
          <a:p>
            <a:r>
              <a:rPr lang="cs-CZ" b="1" dirty="0"/>
              <a:t>Tuhost stropu v horizontální rovině </a:t>
            </a:r>
            <a:r>
              <a:rPr lang="cs-CZ" dirty="0"/>
              <a:t>- tuhost stropní konstrukce v horizontální rovině souvisí se schopností stropu zajistit přenos vodorovného zatížení (od větru) působícího na objekt do svislých nosných konstrukcí.</a:t>
            </a:r>
          </a:p>
        </p:txBody>
      </p:sp>
    </p:spTree>
    <p:extLst>
      <p:ext uri="{BB962C8B-B14F-4D97-AF65-F5344CB8AC3E}">
        <p14:creationId xmlns:p14="http://schemas.microsoft.com/office/powerpoint/2010/main" val="9756605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1043608" y="764704"/>
            <a:ext cx="6840760" cy="5632311"/>
          </a:xfrm>
          <a:prstGeom prst="rect">
            <a:avLst/>
          </a:prstGeom>
        </p:spPr>
        <p:txBody>
          <a:bodyPr wrap="square">
            <a:spAutoFit/>
          </a:bodyPr>
          <a:lstStyle/>
          <a:p>
            <a:r>
              <a:rPr lang="cs-CZ" sz="3600" dirty="0"/>
              <a:t>Z hlediska horizontální tuhosti rozeznáváme stropní konstrukce na tuhé a netuhé. Horizontálně netuhý strop je strop dřevěný, strop s keramickými vložkami </a:t>
            </a:r>
            <a:r>
              <a:rPr lang="cs-CZ" sz="3600" dirty="0" err="1"/>
              <a:t>Hurdis</a:t>
            </a:r>
            <a:r>
              <a:rPr lang="cs-CZ" sz="3600" dirty="0"/>
              <a:t>. Strop tuhý je například železobetonový prefabrikovaný strop, železobetonový </a:t>
            </a:r>
            <a:r>
              <a:rPr lang="cs-CZ" sz="3600" dirty="0" err="1"/>
              <a:t>prefamonolitický</a:t>
            </a:r>
            <a:r>
              <a:rPr lang="cs-CZ" sz="3600" dirty="0"/>
              <a:t> </a:t>
            </a:r>
            <a:r>
              <a:rPr lang="cs-CZ" sz="3600" dirty="0" err="1"/>
              <a:t>filigranový</a:t>
            </a:r>
            <a:r>
              <a:rPr lang="cs-CZ" sz="3600" dirty="0"/>
              <a:t> strop a ocelobetonový </a:t>
            </a:r>
            <a:r>
              <a:rPr lang="cs-CZ" sz="3600" dirty="0" smtClean="0"/>
              <a:t>strop.</a:t>
            </a:r>
            <a:endParaRPr lang="cs-CZ" sz="3600" dirty="0"/>
          </a:p>
        </p:txBody>
      </p:sp>
    </p:spTree>
    <p:extLst>
      <p:ext uri="{BB962C8B-B14F-4D97-AF65-F5344CB8AC3E}">
        <p14:creationId xmlns:p14="http://schemas.microsoft.com/office/powerpoint/2010/main" val="1590906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Stropní vložka </a:t>
            </a:r>
            <a:br>
              <a:rPr lang="cs-CZ" dirty="0" smtClean="0"/>
            </a:br>
            <a:r>
              <a:rPr lang="cs-CZ" dirty="0" err="1"/>
              <a:t>H</a:t>
            </a:r>
            <a:r>
              <a:rPr lang="cs-CZ" dirty="0" err="1" smtClean="0"/>
              <a:t>urdis</a:t>
            </a:r>
            <a:endParaRPr lang="cs-CZ" dirty="0"/>
          </a:p>
        </p:txBody>
      </p:sp>
      <p:pic>
        <p:nvPicPr>
          <p:cNvPr id="1027" name="Picture 3" descr="C:\Users\Učitel\Desktop\hurdis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633538"/>
            <a:ext cx="6696744" cy="48197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4802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Požadavek minimální vlastní hmotnosti stropu </a:t>
            </a:r>
            <a:endParaRPr lang="cs-CZ" dirty="0"/>
          </a:p>
        </p:txBody>
      </p:sp>
      <p:sp>
        <p:nvSpPr>
          <p:cNvPr id="3" name="Obdélník 2"/>
          <p:cNvSpPr/>
          <p:nvPr/>
        </p:nvSpPr>
        <p:spPr>
          <a:xfrm>
            <a:off x="467544" y="1988840"/>
            <a:ext cx="7416824" cy="4524315"/>
          </a:xfrm>
          <a:prstGeom prst="rect">
            <a:avLst/>
          </a:prstGeom>
        </p:spPr>
        <p:txBody>
          <a:bodyPr wrap="square">
            <a:spAutoFit/>
          </a:bodyPr>
          <a:lstStyle/>
          <a:p>
            <a:r>
              <a:rPr lang="cs-CZ" sz="3200" dirty="0"/>
              <a:t>V</a:t>
            </a:r>
            <a:r>
              <a:rPr lang="cs-CZ" sz="3200" dirty="0" smtClean="0"/>
              <a:t>lastní </a:t>
            </a:r>
            <a:r>
              <a:rPr lang="cs-CZ" sz="3200" dirty="0"/>
              <a:t>tíha nosné konstrukce stropu je zpravidla významnou složkou zatížení, která ovlivňuje nejenom samotný strop, ale i svislé nosné konstrukce a základy. Při návrhu stropů na větší rozpětí (nad 6 m) je vlastní hmotnost zcela rozhodující. Proto je výhodné stropy na velké rozpony vylehčovat dutinami nebo vkládáním vložek z lehčích materiálů. </a:t>
            </a:r>
          </a:p>
        </p:txBody>
      </p:sp>
    </p:spTree>
    <p:extLst>
      <p:ext uri="{BB962C8B-B14F-4D97-AF65-F5344CB8AC3E}">
        <p14:creationId xmlns:p14="http://schemas.microsoft.com/office/powerpoint/2010/main" val="737594647"/>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TotalTime>
  <Words>1497</Words>
  <Application>Microsoft Office PowerPoint</Application>
  <PresentationFormat>Předvádění na obrazovce (4:3)</PresentationFormat>
  <Paragraphs>129</Paragraphs>
  <Slides>36</Slides>
  <Notes>1</Notes>
  <HiddenSlides>0</HiddenSlides>
  <MMClips>0</MMClips>
  <ScaleCrop>false</ScaleCrop>
  <HeadingPairs>
    <vt:vector size="4" baseType="variant">
      <vt:variant>
        <vt:lpstr>Motiv</vt:lpstr>
      </vt:variant>
      <vt:variant>
        <vt:i4>1</vt:i4>
      </vt:variant>
      <vt:variant>
        <vt:lpstr>Nadpisy snímků</vt:lpstr>
      </vt:variant>
      <vt:variant>
        <vt:i4>36</vt:i4>
      </vt:variant>
    </vt:vector>
  </HeadingPairs>
  <TitlesOfParts>
    <vt:vector size="37" baseType="lpstr">
      <vt:lpstr>Motiv systému Office</vt:lpstr>
      <vt:lpstr>Stropní konstrukce</vt:lpstr>
      <vt:lpstr>Základní funkce a požadavky</vt:lpstr>
      <vt:lpstr>Architektonické požadavky </vt:lpstr>
      <vt:lpstr> Statická funkce a požadavky </vt:lpstr>
      <vt:lpstr>Únosnost stropu </vt:lpstr>
      <vt:lpstr>Prezentace aplikace PowerPoint</vt:lpstr>
      <vt:lpstr>Prezentace aplikace PowerPoint</vt:lpstr>
      <vt:lpstr>Stropní vložka  Hurdis</vt:lpstr>
      <vt:lpstr>Požadavek minimální vlastní hmotnosti stropu </vt:lpstr>
      <vt:lpstr>Protipožární funkce a požadavky  </vt:lpstr>
      <vt:lpstr>Akustické požadavky    </vt:lpstr>
      <vt:lpstr>Rozeznáváme dva způsoby řešení:</vt:lpstr>
      <vt:lpstr>Kročejová neprůzvučnost </vt:lpstr>
      <vt:lpstr>Prezentace aplikace PowerPoint</vt:lpstr>
      <vt:lpstr>Konstrukce stropu</vt:lpstr>
      <vt:lpstr>  Stropní konstrukce lze roztřídit podle stavebního materiálu na: </vt:lpstr>
      <vt:lpstr>Klenby</vt:lpstr>
      <vt:lpstr>Prezentace aplikace PowerPoint</vt:lpstr>
      <vt:lpstr>Klenby</vt:lpstr>
      <vt:lpstr>Podle tvaru dělíme klenby na: </vt:lpstr>
      <vt:lpstr>Dřevěné stropy</vt:lpstr>
      <vt:lpstr>Dřevěné stropy</vt:lpstr>
      <vt:lpstr>Výhody dřevěných stropů</vt:lpstr>
      <vt:lpstr>Prezentace aplikace PowerPoint</vt:lpstr>
      <vt:lpstr>Prezentace aplikace PowerPoint</vt:lpstr>
      <vt:lpstr>Prezentace aplikace PowerPoint</vt:lpstr>
      <vt:lpstr>Stropy keramické</vt:lpstr>
      <vt:lpstr>Keramické stropy HELUZ MIAKO</vt:lpstr>
      <vt:lpstr>Keramický strop</vt:lpstr>
      <vt:lpstr>  Podle konstrukčního uspořádání rozlišujeme stropy montované: </vt:lpstr>
      <vt:lpstr>Ocelové stropy</vt:lpstr>
      <vt:lpstr>Prezentace aplikace PowerPoint</vt:lpstr>
      <vt:lpstr>Prezentace aplikace PowerPoint</vt:lpstr>
      <vt:lpstr>Železobetonové stropy</vt:lpstr>
      <vt:lpstr>Železobetonový strop</vt:lpstr>
      <vt:lpstr>Děkujeme za pozornost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Stropní konstrukce</dc:title>
  <dc:creator>Učitel</dc:creator>
  <cp:lastModifiedBy>Učitel</cp:lastModifiedBy>
  <cp:revision>51</cp:revision>
  <dcterms:created xsi:type="dcterms:W3CDTF">2015-10-30T08:42:35Z</dcterms:created>
  <dcterms:modified xsi:type="dcterms:W3CDTF">2015-10-30T11:35:07Z</dcterms:modified>
</cp:coreProperties>
</file>