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3DBC55-38C5-4BFC-90D1-B85460F1F073}" type="datetimeFigureOut">
              <a:rPr lang="cs-CZ" smtClean="0"/>
              <a:pPr/>
              <a:t>29.11.2011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773A4-AAD6-483E-BA34-A15C88E58BD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/>
              <a:t>MARKETING 4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b="1" dirty="0" smtClean="0"/>
              <a:t>Distribuce </a:t>
            </a:r>
            <a:r>
              <a:rPr lang="cs-CZ" b="1" smtClean="0"/>
              <a:t>a Cena</a:t>
            </a:r>
            <a:endParaRPr lang="cs-CZ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 maloobchodní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Přesné vymezení okruhu obsluhovaných zákazníků</a:t>
            </a:r>
          </a:p>
          <a:p>
            <a:r>
              <a:rPr lang="cs-CZ" dirty="0" smtClean="0"/>
              <a:t>Volba sortimentu</a:t>
            </a:r>
          </a:p>
          <a:p>
            <a:r>
              <a:rPr lang="cs-CZ" dirty="0" smtClean="0"/>
              <a:t>Atmosféra prodejny</a:t>
            </a:r>
          </a:p>
          <a:p>
            <a:r>
              <a:rPr lang="cs-CZ" dirty="0" smtClean="0"/>
              <a:t>Cenová a propagační politika</a:t>
            </a:r>
          </a:p>
          <a:p>
            <a:r>
              <a:rPr lang="cs-CZ" dirty="0" smtClean="0"/>
              <a:t>Umístění prodejny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Maloobchod bez prodejních prostor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Katalogový prodej</a:t>
            </a:r>
          </a:p>
          <a:p>
            <a:r>
              <a:rPr lang="cs-CZ" dirty="0" smtClean="0"/>
              <a:t>Elektronický prodej</a:t>
            </a:r>
          </a:p>
          <a:p>
            <a:r>
              <a:rPr lang="cs-CZ" dirty="0" smtClean="0"/>
              <a:t>Prodej prostřednictvím automatů</a:t>
            </a:r>
          </a:p>
          <a:p>
            <a:r>
              <a:rPr lang="cs-CZ" dirty="0" smtClean="0"/>
              <a:t>Prodej prostřednictvím obchodních cestujících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CENA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Vliv vnějších činitelů (ekonomické, právní, společenské)</a:t>
            </a:r>
          </a:p>
          <a:p>
            <a:r>
              <a:rPr lang="cs-CZ" dirty="0" smtClean="0"/>
              <a:t>Možnosti organizace</a:t>
            </a:r>
          </a:p>
          <a:p>
            <a:r>
              <a:rPr lang="cs-CZ" dirty="0" smtClean="0"/>
              <a:t>Dokresluje hodnotu produktu</a:t>
            </a:r>
          </a:p>
          <a:p>
            <a:r>
              <a:rPr lang="cs-CZ" dirty="0" smtClean="0"/>
              <a:t>Ovlivňuje poptávku</a:t>
            </a: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Upřesnění poslání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Přežití</a:t>
            </a:r>
          </a:p>
          <a:p>
            <a:r>
              <a:rPr lang="cs-CZ" dirty="0" smtClean="0"/>
              <a:t>Maximalizace současného zisku</a:t>
            </a:r>
          </a:p>
          <a:p>
            <a:r>
              <a:rPr lang="cs-CZ" dirty="0" smtClean="0"/>
              <a:t>Maximalizace současných příjmů</a:t>
            </a:r>
          </a:p>
          <a:p>
            <a:r>
              <a:rPr lang="cs-CZ" dirty="0" smtClean="0"/>
              <a:t>Maximalizace obratu</a:t>
            </a:r>
          </a:p>
          <a:p>
            <a:r>
              <a:rPr lang="cs-CZ" dirty="0" smtClean="0"/>
              <a:t>Strategie „sbírání“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současného zisku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Mezní příjmy </a:t>
            </a:r>
            <a:r>
              <a:rPr lang="cs-CZ" dirty="0" smtClean="0"/>
              <a:t>(dodatečné příjmy plynoucí z prodeje další jednotky zboží) </a:t>
            </a:r>
            <a:r>
              <a:rPr lang="cs-CZ" b="1" dirty="0" smtClean="0"/>
              <a:t>shodné s mezními náklady</a:t>
            </a:r>
            <a:r>
              <a:rPr lang="cs-CZ" dirty="0" smtClean="0"/>
              <a:t> (dodatečné náklady spojené s výrobou další jednotky zboží)</a:t>
            </a:r>
          </a:p>
          <a:p>
            <a:r>
              <a:rPr lang="cs-CZ" dirty="0" smtClean="0"/>
              <a:t>Krátkodobá strategie</a:t>
            </a:r>
          </a:p>
          <a:p>
            <a:r>
              <a:rPr lang="cs-CZ" dirty="0" smtClean="0"/>
              <a:t>Musí znát dobře své náklady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současných příjmů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Dlouhodobější strategie</a:t>
            </a:r>
          </a:p>
          <a:p>
            <a:r>
              <a:rPr lang="cs-CZ" dirty="0" smtClean="0"/>
              <a:t>Nezná přesně náklady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Maximalizace obratu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Nízká cena</a:t>
            </a:r>
          </a:p>
          <a:p>
            <a:r>
              <a:rPr lang="cs-CZ" dirty="0" smtClean="0"/>
              <a:t>Pokles nákladů</a:t>
            </a:r>
          </a:p>
          <a:p>
            <a:r>
              <a:rPr lang="cs-CZ" dirty="0" smtClean="0"/>
              <a:t>Vysoký objem celkového zisku</a:t>
            </a:r>
          </a:p>
          <a:p>
            <a:r>
              <a:rPr lang="cs-CZ" dirty="0" smtClean="0"/>
              <a:t>Delší časové období</a:t>
            </a: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Strategie „sbírání“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Opak předchozího</a:t>
            </a:r>
          </a:p>
          <a:p>
            <a:r>
              <a:rPr lang="cs-CZ" dirty="0" smtClean="0"/>
              <a:t>Vysoká cena nového výrobku – malá část trhu</a:t>
            </a:r>
          </a:p>
          <a:p>
            <a:r>
              <a:rPr lang="cs-CZ" dirty="0" smtClean="0"/>
              <a:t>Pak snížení ceny pro zbytek trhu</a:t>
            </a:r>
          </a:p>
          <a:p>
            <a:r>
              <a:rPr lang="cs-CZ" dirty="0" smtClean="0"/>
              <a:t>Snižování ceny několikrát – vždy „sesbírá“ vyšší cenovou hladinu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poptávky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Čím nižší je cenová pružnost poptávky po produktu, tím výhodnější je zvýšit cenu</a:t>
            </a:r>
          </a:p>
          <a:p>
            <a:r>
              <a:rPr lang="cs-CZ" dirty="0" smtClean="0"/>
              <a:t>Je – li poptávka po zboží závislá na ceně, je nevhodné zvýšit cenu</a:t>
            </a:r>
          </a:p>
          <a:p>
            <a:r>
              <a:rPr lang="cs-CZ" dirty="0" smtClean="0"/>
              <a:t>Je – li poptávka po produktu silně pružná, je vhodné cenu snížit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Odhad nákladů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Zatímco poptávka implikuje horní hranici ceny, náklady představují její dolní hranici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Prodejní cesty spotřebního zboží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83568" y="1700808"/>
            <a:ext cx="7704856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Výrobce</a:t>
            </a:r>
            <a:endParaRPr lang="cs-CZ" b="1" dirty="0"/>
          </a:p>
        </p:txBody>
      </p:sp>
      <p:sp>
        <p:nvSpPr>
          <p:cNvPr id="5" name="Obdélník 4"/>
          <p:cNvSpPr/>
          <p:nvPr/>
        </p:nvSpPr>
        <p:spPr>
          <a:xfrm>
            <a:off x="683568" y="5661248"/>
            <a:ext cx="7848872" cy="36004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/>
              <a:t>Spotřebitel</a:t>
            </a:r>
            <a:endParaRPr lang="cs-CZ" b="1" dirty="0"/>
          </a:p>
        </p:txBody>
      </p:sp>
      <p:sp>
        <p:nvSpPr>
          <p:cNvPr id="6" name="Obdélník 5"/>
          <p:cNvSpPr/>
          <p:nvPr/>
        </p:nvSpPr>
        <p:spPr>
          <a:xfrm>
            <a:off x="683568" y="2492896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agent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683568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8" name="Obdélník 7"/>
          <p:cNvSpPr/>
          <p:nvPr/>
        </p:nvSpPr>
        <p:spPr>
          <a:xfrm>
            <a:off x="683568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9" name="Obdélník 8"/>
          <p:cNvSpPr/>
          <p:nvPr/>
        </p:nvSpPr>
        <p:spPr>
          <a:xfrm>
            <a:off x="2987824" y="3356992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velkoobchodník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2987824" y="4221088"/>
            <a:ext cx="1296144" cy="43204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maloobchodník</a:t>
            </a:r>
            <a:endParaRPr lang="cs-CZ" dirty="0"/>
          </a:p>
        </p:txBody>
      </p:sp>
      <p:sp>
        <p:nvSpPr>
          <p:cNvPr id="11" name="Obdélník 10"/>
          <p:cNvSpPr/>
          <p:nvPr/>
        </p:nvSpPr>
        <p:spPr>
          <a:xfrm>
            <a:off x="5724128" y="4293096"/>
            <a:ext cx="1440160" cy="4103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mtClean="0"/>
              <a:t>maloobchodník</a:t>
            </a:r>
            <a:endParaRPr lang="cs-CZ"/>
          </a:p>
        </p:txBody>
      </p:sp>
      <p:cxnSp>
        <p:nvCxnSpPr>
          <p:cNvPr id="14" name="Přímá spojovací šipka 13"/>
          <p:cNvCxnSpPr>
            <a:endCxn id="6" idx="0"/>
          </p:cNvCxnSpPr>
          <p:nvPr/>
        </p:nvCxnSpPr>
        <p:spPr>
          <a:xfrm>
            <a:off x="1331640" y="2060848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>
            <a:stCxn id="6" idx="2"/>
            <a:endCxn id="7" idx="0"/>
          </p:cNvCxnSpPr>
          <p:nvPr/>
        </p:nvCxnSpPr>
        <p:spPr>
          <a:xfrm>
            <a:off x="1331640" y="2924944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>
            <a:stCxn id="7" idx="2"/>
            <a:endCxn id="8" idx="0"/>
          </p:cNvCxnSpPr>
          <p:nvPr/>
        </p:nvCxnSpPr>
        <p:spPr>
          <a:xfrm>
            <a:off x="1331640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Přímá spojovací šipka 22"/>
          <p:cNvCxnSpPr>
            <a:stCxn id="8" idx="2"/>
          </p:cNvCxnSpPr>
          <p:nvPr/>
        </p:nvCxnSpPr>
        <p:spPr>
          <a:xfrm>
            <a:off x="1331640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>
            <a:endCxn id="9" idx="0"/>
          </p:cNvCxnSpPr>
          <p:nvPr/>
        </p:nvCxnSpPr>
        <p:spPr>
          <a:xfrm>
            <a:off x="3635896" y="2132856"/>
            <a:ext cx="0" cy="122413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Přímá spojovací šipka 29"/>
          <p:cNvCxnSpPr>
            <a:stCxn id="9" idx="2"/>
            <a:endCxn id="10" idx="0"/>
          </p:cNvCxnSpPr>
          <p:nvPr/>
        </p:nvCxnSpPr>
        <p:spPr>
          <a:xfrm>
            <a:off x="3635896" y="3789040"/>
            <a:ext cx="0" cy="43204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ovací šipka 31"/>
          <p:cNvCxnSpPr/>
          <p:nvPr/>
        </p:nvCxnSpPr>
        <p:spPr>
          <a:xfrm>
            <a:off x="3635896" y="4653136"/>
            <a:ext cx="0" cy="100811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Přímá spojovací šipka 33"/>
          <p:cNvCxnSpPr>
            <a:endCxn id="11" idx="0"/>
          </p:cNvCxnSpPr>
          <p:nvPr/>
        </p:nvCxnSpPr>
        <p:spPr>
          <a:xfrm>
            <a:off x="6444208" y="2132856"/>
            <a:ext cx="0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>
            <a:stCxn id="11" idx="2"/>
          </p:cNvCxnSpPr>
          <p:nvPr/>
        </p:nvCxnSpPr>
        <p:spPr>
          <a:xfrm>
            <a:off x="6444208" y="4703440"/>
            <a:ext cx="0" cy="95780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Metody cenové tvorby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Stanovení ceny přirážkou</a:t>
            </a:r>
          </a:p>
          <a:p>
            <a:r>
              <a:rPr lang="cs-CZ" dirty="0" smtClean="0"/>
              <a:t>Cena respektující návrat investic</a:t>
            </a:r>
          </a:p>
          <a:p>
            <a:r>
              <a:rPr lang="cs-CZ" dirty="0" smtClean="0"/>
              <a:t>Následování ceny konkurence</a:t>
            </a:r>
          </a:p>
          <a:p>
            <a:r>
              <a:rPr lang="cs-CZ" dirty="0" smtClean="0"/>
              <a:t>Stanovení ceny se zřetelem na pravděpodobnost získání kontraktu</a:t>
            </a:r>
          </a:p>
          <a:p>
            <a:r>
              <a:rPr lang="cs-CZ" dirty="0" smtClean="0"/>
              <a:t>Cena jako vyjádření hodnoty vnímané zákazníkem</a:t>
            </a:r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Stanovení ceny přirážkou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Připočtení přirážky k nákladům</a:t>
            </a:r>
          </a:p>
          <a:p>
            <a:r>
              <a:rPr lang="cs-CZ" dirty="0" smtClean="0"/>
              <a:t>Nerespektuje úroveň poptávky </a:t>
            </a:r>
          </a:p>
          <a:p>
            <a:r>
              <a:rPr lang="cs-CZ" dirty="0" smtClean="0"/>
              <a:t>Nerespektuje vliv konkurence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Přizpůsobení ceny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Cenové úlevy</a:t>
            </a:r>
          </a:p>
          <a:p>
            <a:r>
              <a:rPr lang="cs-CZ" dirty="0" smtClean="0"/>
              <a:t>Rozlišovací ceny</a:t>
            </a:r>
          </a:p>
          <a:p>
            <a:r>
              <a:rPr lang="cs-CZ" smtClean="0"/>
              <a:t>Dumpingové ceny</a:t>
            </a:r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Distribuční strategie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Okolnosti rozhodující o vhodném počtu prostředníků:</a:t>
            </a:r>
          </a:p>
          <a:p>
            <a:r>
              <a:rPr lang="cs-CZ" dirty="0" smtClean="0"/>
              <a:t>Povaha produktu (frekvence nákupu, cena)</a:t>
            </a:r>
          </a:p>
          <a:p>
            <a:r>
              <a:rPr lang="cs-CZ" dirty="0" smtClean="0"/>
              <a:t>Způsob nákupu (typy nákupního chování)</a:t>
            </a:r>
          </a:p>
          <a:p>
            <a:r>
              <a:rPr lang="cs-CZ" dirty="0" smtClean="0"/>
              <a:t>Požadavky na úroveň služeb poskytovaných při koupi</a:t>
            </a:r>
          </a:p>
          <a:p>
            <a:r>
              <a:rPr lang="cs-CZ" dirty="0" smtClean="0"/>
              <a:t>Požadavek na vyloučení vlivu konkurenčního zboží</a:t>
            </a:r>
          </a:p>
          <a:p>
            <a:r>
              <a:rPr lang="cs-CZ" dirty="0" smtClean="0"/>
              <a:t>Možnost kontroly podmínek prodeje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Typy distribučních strategií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Intenzivní distribuce</a:t>
            </a:r>
          </a:p>
          <a:p>
            <a:r>
              <a:rPr lang="cs-CZ" dirty="0" smtClean="0"/>
              <a:t>Výlučná distribuce</a:t>
            </a:r>
          </a:p>
          <a:p>
            <a:r>
              <a:rPr lang="cs-CZ" dirty="0" smtClean="0"/>
              <a:t>Selektivní distribuce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Intenzivní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Prodej prostřednictvím co největšího počtu prodejen</a:t>
            </a:r>
          </a:p>
          <a:p>
            <a:r>
              <a:rPr lang="cs-CZ" dirty="0" smtClean="0"/>
              <a:t>Účelem je učinit zboží běžně dostupným</a:t>
            </a:r>
          </a:p>
          <a:p>
            <a:r>
              <a:rPr lang="cs-CZ" dirty="0" smtClean="0"/>
              <a:t>Zboží časté spotřeby</a:t>
            </a:r>
          </a:p>
          <a:p>
            <a:r>
              <a:rPr lang="cs-CZ" dirty="0" smtClean="0"/>
              <a:t>Zboží nouzového charakteru</a:t>
            </a:r>
          </a:p>
          <a:p>
            <a:r>
              <a:rPr lang="cs-CZ" dirty="0" smtClean="0"/>
              <a:t>Zboží vystaveno ostré konkurenci</a:t>
            </a:r>
          </a:p>
          <a:p>
            <a:r>
              <a:rPr lang="cs-CZ" dirty="0" smtClean="0"/>
              <a:t>Možnost ovlivňování podmínek prodeje zanedbatelná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Výlučná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Drahé, luxusní zboží</a:t>
            </a:r>
          </a:p>
          <a:p>
            <a:r>
              <a:rPr lang="cs-CZ" dirty="0" smtClean="0"/>
              <a:t>Má psychologické opodstatnění, podporuje image výjimečnosti zboží</a:t>
            </a:r>
          </a:p>
          <a:p>
            <a:r>
              <a:rPr lang="cs-CZ" dirty="0" smtClean="0"/>
              <a:t>Možnost nasadit vyšší ceny</a:t>
            </a:r>
          </a:p>
          <a:p>
            <a:r>
              <a:rPr lang="cs-CZ" dirty="0" smtClean="0"/>
              <a:t>Možnost ovlivňovat obchodní podmínky, úroveň služeb, propagaci</a:t>
            </a:r>
          </a:p>
          <a:p>
            <a:r>
              <a:rPr lang="cs-CZ" dirty="0" smtClean="0"/>
              <a:t>Nízký stupeň pokrytí trhu</a:t>
            </a:r>
          </a:p>
          <a:p>
            <a:r>
              <a:rPr lang="cs-CZ" dirty="0" smtClean="0"/>
              <a:t>Vystavení větší měrou hospodářským výkyvům, změnám chování zákazníka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Selektivní distribuce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Mezistupeň</a:t>
            </a:r>
          </a:p>
          <a:p>
            <a:r>
              <a:rPr lang="cs-CZ" dirty="0" smtClean="0"/>
              <a:t>Výrobce spolupracuje s větším množstvím distributorů, ale vybírá si</a:t>
            </a:r>
          </a:p>
          <a:p>
            <a:r>
              <a:rPr lang="cs-CZ" dirty="0" smtClean="0"/>
              <a:t>Přiměřené pokrytí trhu</a:t>
            </a:r>
          </a:p>
          <a:p>
            <a:r>
              <a:rPr lang="cs-CZ" dirty="0" smtClean="0"/>
              <a:t>Stále možnost ovlivňovat podmínky prodeje</a:t>
            </a:r>
          </a:p>
          <a:p>
            <a:r>
              <a:rPr lang="cs-CZ" dirty="0" smtClean="0"/>
              <a:t>Zboží občasné spotřeby, které je nakupováno po pečlivém srovnání nabízených variant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Organizace prodeje – </a:t>
            </a:r>
            <a:r>
              <a:rPr lang="cs-CZ" b="1" dirty="0" err="1" smtClean="0"/>
              <a:t>malobchodní</a:t>
            </a:r>
            <a:r>
              <a:rPr lang="cs-CZ" b="1" dirty="0" smtClean="0"/>
              <a:t>  organizace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Specializované prodejny</a:t>
            </a:r>
          </a:p>
          <a:p>
            <a:r>
              <a:rPr lang="cs-CZ" dirty="0" smtClean="0"/>
              <a:t>Obchodní domy</a:t>
            </a:r>
          </a:p>
          <a:p>
            <a:r>
              <a:rPr lang="cs-CZ" dirty="0" smtClean="0"/>
              <a:t>Obchodní střediska</a:t>
            </a:r>
          </a:p>
          <a:p>
            <a:r>
              <a:rPr lang="cs-CZ" dirty="0" smtClean="0"/>
              <a:t>Hypermarkety</a:t>
            </a:r>
          </a:p>
          <a:p>
            <a:r>
              <a:rPr lang="cs-CZ" dirty="0" smtClean="0"/>
              <a:t>Supermarkety</a:t>
            </a:r>
          </a:p>
          <a:p>
            <a:r>
              <a:rPr lang="cs-CZ" dirty="0" smtClean="0"/>
              <a:t>Prodejní sklady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Formy maloobchodních organizací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Filiálkové – řetězcové prodejny</a:t>
            </a:r>
          </a:p>
          <a:p>
            <a:r>
              <a:rPr lang="cs-CZ" dirty="0" smtClean="0"/>
              <a:t>„</a:t>
            </a:r>
            <a:r>
              <a:rPr lang="cs-CZ" dirty="0" err="1" smtClean="0"/>
              <a:t>frenčízy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454</Words>
  <Application>Microsoft Office PowerPoint</Application>
  <PresentationFormat>Předvádění na obrazovce (4:3)</PresentationFormat>
  <Paragraphs>111</Paragraphs>
  <Slides>22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22</vt:i4>
      </vt:variant>
    </vt:vector>
  </HeadingPairs>
  <TitlesOfParts>
    <vt:vector size="23" baseType="lpstr">
      <vt:lpstr>Motiv sady Office</vt:lpstr>
      <vt:lpstr>MARKETING 4</vt:lpstr>
      <vt:lpstr>Prodejní cesty spotřebního zboží</vt:lpstr>
      <vt:lpstr>Distribuční strategie</vt:lpstr>
      <vt:lpstr>Typy distribučních strategií</vt:lpstr>
      <vt:lpstr>Intenzivní distribuce</vt:lpstr>
      <vt:lpstr>Výlučná distribuce</vt:lpstr>
      <vt:lpstr>Selektivní distribuce</vt:lpstr>
      <vt:lpstr>Organizace prodeje – malobchodní  organizace</vt:lpstr>
      <vt:lpstr>Formy maloobchodních organizací</vt:lpstr>
      <vt:lpstr>Řízení maloobchodní organizace</vt:lpstr>
      <vt:lpstr>Maloobchod bez prodejních prostor</vt:lpstr>
      <vt:lpstr>CENA</vt:lpstr>
      <vt:lpstr>Upřesnění poslání ceny</vt:lpstr>
      <vt:lpstr>Maximalizace současného zisku</vt:lpstr>
      <vt:lpstr>Maximalizace současných příjmů</vt:lpstr>
      <vt:lpstr>Maximalizace obratu</vt:lpstr>
      <vt:lpstr>Strategie „sbírání“</vt:lpstr>
      <vt:lpstr>Odhad poptávky</vt:lpstr>
      <vt:lpstr>Odhad nákladů</vt:lpstr>
      <vt:lpstr>Metody cenové tvorby</vt:lpstr>
      <vt:lpstr>Stanovení ceny přirážkou</vt:lpstr>
      <vt:lpstr>Přizpůsobení ceny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 4</dc:title>
  <dc:creator>Javorova Barbora</dc:creator>
  <cp:lastModifiedBy>Javorova Barbora</cp:lastModifiedBy>
  <cp:revision>10</cp:revision>
  <dcterms:created xsi:type="dcterms:W3CDTF">2011-11-29T10:53:41Z</dcterms:created>
  <dcterms:modified xsi:type="dcterms:W3CDTF">2011-11-29T12:15:29Z</dcterms:modified>
</cp:coreProperties>
</file>