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6" r:id="rId8"/>
    <p:sldId id="261" r:id="rId9"/>
    <p:sldId id="262" r:id="rId10"/>
    <p:sldId id="272" r:id="rId11"/>
    <p:sldId id="271" r:id="rId12"/>
    <p:sldId id="263" r:id="rId13"/>
    <p:sldId id="264" r:id="rId14"/>
    <p:sldId id="265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DDEF3-A06A-4CC4-BA97-A1869B467DF6}" type="datetimeFigureOut">
              <a:rPr lang="cs-CZ" smtClean="0"/>
              <a:pPr/>
              <a:t>11.12.2012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C5B3-A8D3-47B5-9F29-CABA889B5D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Veřejná správa a školství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Kraj je povinen zajistit dopravu do a ze spádových škol, pokud vzdálenost od místa trvalého bydliště žáka přesáhne 4 km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Při ZŠ, středních a vyšších odborných školách</a:t>
            </a:r>
          </a:p>
          <a:p>
            <a:r>
              <a:rPr lang="cs-CZ" dirty="0" smtClean="0"/>
              <a:t>Zřizuje zřizovatel, stanovuje počet členů a volební řád</a:t>
            </a:r>
          </a:p>
          <a:p>
            <a:r>
              <a:rPr lang="cs-CZ" dirty="0" smtClean="0"/>
              <a:t>Na 3 roky</a:t>
            </a:r>
          </a:p>
          <a:p>
            <a:r>
              <a:rPr lang="cs-CZ" dirty="0" smtClean="0"/>
              <a:t>Schvaluje výroční zprávu, školní řád…</a:t>
            </a:r>
          </a:p>
          <a:p>
            <a:r>
              <a:rPr lang="cs-CZ" dirty="0" smtClean="0"/>
              <a:t>Podává návrh na odvolání ředitele, na vyhlášení konkurzu</a:t>
            </a:r>
          </a:p>
          <a:p>
            <a:r>
              <a:rPr lang="cs-CZ" dirty="0" smtClean="0"/>
              <a:t>Tam, kde školská rada není, plní úkoly zřizovatel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Zřizuje:</a:t>
            </a:r>
          </a:p>
          <a:p>
            <a:r>
              <a:rPr lang="cs-CZ" dirty="0" smtClean="0"/>
              <a:t>mateřské školy</a:t>
            </a:r>
          </a:p>
          <a:p>
            <a:r>
              <a:rPr lang="cs-CZ" dirty="0" smtClean="0"/>
              <a:t>základní školy </a:t>
            </a:r>
          </a:p>
          <a:p>
            <a:r>
              <a:rPr lang="cs-CZ" dirty="0" smtClean="0"/>
              <a:t>základní školy s vyučovacím jazykem národnostní menšiny</a:t>
            </a:r>
          </a:p>
          <a:p>
            <a:pPr>
              <a:buNone/>
            </a:pPr>
            <a:r>
              <a:rPr lang="cs-CZ" dirty="0" smtClean="0"/>
              <a:t>Může zřizovat:</a:t>
            </a:r>
          </a:p>
          <a:p>
            <a:r>
              <a:rPr lang="cs-CZ" dirty="0" smtClean="0"/>
              <a:t>základní umělecké školy</a:t>
            </a:r>
          </a:p>
          <a:p>
            <a:r>
              <a:rPr lang="cs-CZ" dirty="0" smtClean="0"/>
              <a:t>školská zařízení pro zájmové vzdělávání</a:t>
            </a:r>
          </a:p>
          <a:p>
            <a:r>
              <a:rPr lang="cs-CZ" dirty="0" smtClean="0"/>
              <a:t>školská účelová zařízení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kraje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Zajistit podmínky pro:</a:t>
            </a:r>
          </a:p>
          <a:p>
            <a:r>
              <a:rPr lang="cs-CZ" dirty="0" smtClean="0"/>
              <a:t>střední a vyšší odborné vzdělávání</a:t>
            </a:r>
          </a:p>
          <a:p>
            <a:r>
              <a:rPr lang="cs-CZ" dirty="0" smtClean="0"/>
              <a:t>všechny stupně škol pro zdravotně postižené</a:t>
            </a:r>
          </a:p>
          <a:p>
            <a:r>
              <a:rPr lang="cs-CZ" dirty="0" smtClean="0"/>
              <a:t>jazykové, základní umělecké a zájmové vzdělávání</a:t>
            </a:r>
          </a:p>
          <a:p>
            <a:r>
              <a:rPr lang="cs-CZ" dirty="0" smtClean="0"/>
              <a:t>výkon ústavní výchovy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Příjmy školské právnické osoby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rozpočet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Zřizovatel</a:t>
            </a:r>
          </a:p>
          <a:p>
            <a:r>
              <a:rPr lang="cs-CZ" dirty="0" smtClean="0"/>
              <a:t>Příjmy z hlavní a doplňkové činnosti</a:t>
            </a:r>
          </a:p>
          <a:p>
            <a:r>
              <a:rPr lang="cs-CZ" dirty="0" smtClean="0"/>
              <a:t>Úplata za vzdělávání a školské služby</a:t>
            </a:r>
          </a:p>
          <a:p>
            <a:r>
              <a:rPr lang="cs-CZ" dirty="0" smtClean="0"/>
              <a:t>Dotace</a:t>
            </a:r>
          </a:p>
          <a:p>
            <a:r>
              <a:rPr lang="cs-CZ" dirty="0" smtClean="0"/>
              <a:t>Dary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pravidla hospodaření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Nesmí bez souhlasu zřizovatele:</a:t>
            </a:r>
          </a:p>
          <a:p>
            <a:r>
              <a:rPr lang="cs-CZ" dirty="0" smtClean="0"/>
              <a:t>Zřizovat další právnické osoby, nadace, OPS</a:t>
            </a:r>
          </a:p>
          <a:p>
            <a:r>
              <a:rPr lang="cs-CZ" dirty="0" smtClean="0"/>
              <a:t>Přijímat a poskytovat půjčky</a:t>
            </a:r>
          </a:p>
          <a:p>
            <a:r>
              <a:rPr lang="cs-CZ" dirty="0" smtClean="0"/>
              <a:t>Uzavírat smlouvy</a:t>
            </a:r>
          </a:p>
          <a:p>
            <a:r>
              <a:rPr lang="cs-CZ" dirty="0" smtClean="0"/>
              <a:t>Poskytovat dary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Financování ze státního rozpočtu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Platy, mzdy, odměny, odvody</a:t>
            </a:r>
          </a:p>
          <a:p>
            <a:r>
              <a:rPr lang="cs-CZ" dirty="0" smtClean="0"/>
              <a:t>Náklady spojené s výukou zdravotně postižených</a:t>
            </a:r>
          </a:p>
          <a:p>
            <a:r>
              <a:rPr lang="cs-CZ" dirty="0" smtClean="0"/>
              <a:t>Učební pomůcky</a:t>
            </a:r>
          </a:p>
          <a:p>
            <a:r>
              <a:rPr lang="cs-CZ" dirty="0" smtClean="0"/>
              <a:t>Podle republikového normativu na žáka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Financování přes ÚSC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normativu stanoveného krajským úřadem</a:t>
            </a:r>
          </a:p>
          <a:p>
            <a:r>
              <a:rPr lang="cs-CZ" dirty="0" smtClean="0"/>
              <a:t>V přenesené působnosti s vědomím zastupitelstva kraje</a:t>
            </a:r>
          </a:p>
          <a:p>
            <a:r>
              <a:rPr lang="cs-CZ" dirty="0" smtClean="0"/>
              <a:t>Se zohledněním dlouhodobého záměru vzdělávání, naplněnosti tříd apod.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povinnosti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 jsou povinny v rámci přenesené působnosti poskytovat ministerstvu statistické údaje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Školy a školská zařízení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– uskutečňuje vzdělávání podle vzdělávacích programů</a:t>
            </a:r>
          </a:p>
          <a:p>
            <a:r>
              <a:rPr lang="cs-CZ" dirty="0" smtClean="0"/>
              <a:t>Druhy škol</a:t>
            </a:r>
          </a:p>
          <a:p>
            <a:r>
              <a:rPr lang="cs-CZ" dirty="0" smtClean="0"/>
              <a:t>Školské zařízení – poskytuje služby, doplňující vzdělávání, ústavní a ochrannou výchovu…</a:t>
            </a:r>
          </a:p>
          <a:p>
            <a:r>
              <a:rPr lang="cs-CZ" dirty="0" smtClean="0"/>
              <a:t>Druhy školských zařízení</a:t>
            </a:r>
          </a:p>
          <a:p>
            <a:r>
              <a:rPr lang="cs-CZ" dirty="0" smtClean="0"/>
              <a:t>Podmínkou výkonu činnosti je zápis do </a:t>
            </a:r>
            <a:r>
              <a:rPr lang="cs-CZ" b="1" dirty="0" smtClean="0"/>
              <a:t>školského rejstříku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Zřizovatel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</a:t>
            </a:r>
          </a:p>
          <a:p>
            <a:r>
              <a:rPr lang="cs-CZ" dirty="0" smtClean="0"/>
              <a:t>Kraj</a:t>
            </a:r>
          </a:p>
          <a:p>
            <a:r>
              <a:rPr lang="cs-CZ" dirty="0" smtClean="0"/>
              <a:t>Svazek obcí</a:t>
            </a:r>
          </a:p>
          <a:p>
            <a:r>
              <a:rPr lang="cs-CZ" dirty="0" smtClean="0"/>
              <a:t>Ministerstva – obrany, vnitra, spravedlnosti, práce a sociálních věcí</a:t>
            </a:r>
          </a:p>
          <a:p>
            <a:r>
              <a:rPr lang="cs-CZ" dirty="0" smtClean="0"/>
              <a:t>Ministerstvo zahraničí</a:t>
            </a:r>
          </a:p>
          <a:p>
            <a:r>
              <a:rPr lang="cs-CZ" dirty="0" smtClean="0"/>
              <a:t>Církve a náboženské společnosti</a:t>
            </a:r>
          </a:p>
          <a:p>
            <a:r>
              <a:rPr lang="cs-CZ" dirty="0" smtClean="0"/>
              <a:t>Právnické osoby a fyzické osoby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Školská právnická osoba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 zřizuje zřizovací listinou nebo smlouvou</a:t>
            </a:r>
          </a:p>
          <a:p>
            <a:pPr>
              <a:buNone/>
            </a:pPr>
            <a:r>
              <a:rPr lang="cs-CZ" dirty="0" smtClean="0"/>
              <a:t>Zřizovatelem ministerstvo, obec, kraj</a:t>
            </a:r>
          </a:p>
          <a:p>
            <a:pPr>
              <a:buFontTx/>
              <a:buChar char="-"/>
            </a:pPr>
            <a:r>
              <a:rPr lang="cs-CZ" dirty="0" smtClean="0"/>
              <a:t>Orgánem je ředitel</a:t>
            </a:r>
          </a:p>
          <a:p>
            <a:pPr>
              <a:buNone/>
            </a:pPr>
            <a:r>
              <a:rPr lang="cs-CZ" dirty="0" smtClean="0"/>
              <a:t>Zřizovatelem je právnická či fyzická osoba</a:t>
            </a:r>
          </a:p>
          <a:p>
            <a:pPr>
              <a:buNone/>
            </a:pPr>
            <a:r>
              <a:rPr lang="cs-CZ" dirty="0" smtClean="0"/>
              <a:t>- Orgánem je ředitel a rada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</a:t>
            </a:r>
          </a:p>
          <a:p>
            <a:r>
              <a:rPr lang="cs-CZ" dirty="0" smtClean="0"/>
              <a:t>Funkční období je 5 let</a:t>
            </a:r>
          </a:p>
          <a:p>
            <a:r>
              <a:rPr lang="cs-CZ" dirty="0" smtClean="0"/>
              <a:t>3-15 členů</a:t>
            </a:r>
          </a:p>
          <a:p>
            <a:r>
              <a:rPr lang="cs-CZ" dirty="0" smtClean="0"/>
              <a:t>Schvaluje rozpočet, školské vzdělávací programy, organizační řád , vnitřní mzdový předpis…</a:t>
            </a:r>
          </a:p>
          <a:p>
            <a:r>
              <a:rPr lang="cs-CZ" dirty="0" smtClean="0"/>
              <a:t>Navrhuje zřizovateli sloučení, rozdělení apod.</a:t>
            </a:r>
          </a:p>
          <a:p>
            <a:r>
              <a:rPr lang="cs-CZ" dirty="0" smtClean="0"/>
              <a:t>Vydává předchozí souhlas k právním úkonům…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Ředitel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Jmenuje a odvolává zřizovatel resp. zřizovatel na návrh rady</a:t>
            </a:r>
          </a:p>
          <a:p>
            <a:r>
              <a:rPr lang="cs-CZ" dirty="0" smtClean="0"/>
              <a:t>Je odpovědný zřizovateli resp. radě</a:t>
            </a:r>
          </a:p>
          <a:p>
            <a:r>
              <a:rPr lang="cs-CZ" dirty="0" smtClean="0"/>
              <a:t>Jmenování probíhá na základě konkurzního řízení na období 6ti let</a:t>
            </a:r>
          </a:p>
          <a:p>
            <a:r>
              <a:rPr lang="cs-CZ" dirty="0" smtClean="0"/>
              <a:t>Možnost prodloužení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město Brno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Zřizovatelem MŠ a ZŠ jsou městské části</a:t>
            </a:r>
          </a:p>
          <a:p>
            <a:r>
              <a:rPr lang="cs-CZ" dirty="0" smtClean="0"/>
              <a:t>Konkurz na ředitele vypisuje město – rada města</a:t>
            </a:r>
          </a:p>
          <a:p>
            <a:r>
              <a:rPr lang="cs-CZ" dirty="0" smtClean="0"/>
              <a:t>Konkurzní komise – zástupci města, městské části, ČŠI, školy, zástupce kraje,další odborníci (např. z jiných škol)</a:t>
            </a:r>
          </a:p>
          <a:p>
            <a:r>
              <a:rPr lang="cs-CZ" dirty="0" smtClean="0"/>
              <a:t>Konkurzní komise stanoví tajným hlasováním pořadí uchazečů</a:t>
            </a:r>
          </a:p>
          <a:p>
            <a:r>
              <a:rPr lang="cs-CZ" dirty="0" smtClean="0"/>
              <a:t>Rada města – jmenuje ředitele tím, že: </a:t>
            </a:r>
          </a:p>
          <a:p>
            <a:pPr>
              <a:buNone/>
            </a:pPr>
            <a:r>
              <a:rPr lang="cs-CZ" dirty="0" smtClean="0"/>
              <a:t>1. potvrdí návrh komise</a:t>
            </a:r>
          </a:p>
          <a:p>
            <a:pPr>
              <a:buNone/>
            </a:pPr>
            <a:r>
              <a:rPr lang="cs-CZ" dirty="0" smtClean="0"/>
              <a:t>2. změní pořadí </a:t>
            </a:r>
          </a:p>
          <a:p>
            <a:pPr>
              <a:buNone/>
            </a:pPr>
            <a:r>
              <a:rPr lang="cs-CZ" dirty="0" smtClean="0"/>
              <a:t>3. zruší konkurz a vypíše nový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Povinnosti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Zajistit podmínky pro plnění povinné školní docházky (</a:t>
            </a:r>
            <a:r>
              <a:rPr lang="cs-CZ" dirty="0" err="1" smtClean="0"/>
              <a:t>pšd</a:t>
            </a:r>
            <a:r>
              <a:rPr lang="cs-CZ" dirty="0" smtClean="0"/>
              <a:t>)dětí s trvalým pobytem</a:t>
            </a:r>
          </a:p>
          <a:p>
            <a:r>
              <a:rPr lang="cs-CZ" dirty="0" smtClean="0"/>
              <a:t>Zřízením základní školy</a:t>
            </a:r>
          </a:p>
          <a:p>
            <a:r>
              <a:rPr lang="cs-CZ" dirty="0" smtClean="0"/>
              <a:t>Zajištěním plnění </a:t>
            </a:r>
            <a:r>
              <a:rPr lang="cs-CZ" dirty="0" err="1" smtClean="0"/>
              <a:t>pšd</a:t>
            </a:r>
            <a:r>
              <a:rPr lang="cs-CZ" dirty="0" smtClean="0"/>
              <a:t> v základní škole zřizované jinou obcí</a:t>
            </a:r>
          </a:p>
          <a:p>
            <a:pPr>
              <a:buNone/>
            </a:pPr>
            <a:r>
              <a:rPr lang="cs-CZ" dirty="0" smtClean="0"/>
              <a:t>Zajistit podmínky pro předškolní vzdělávání v posledním roce před zahájením </a:t>
            </a:r>
            <a:r>
              <a:rPr lang="cs-CZ" dirty="0" err="1" smtClean="0"/>
              <a:t>pšd</a:t>
            </a:r>
            <a:r>
              <a:rPr lang="cs-CZ" dirty="0" smtClean="0"/>
              <a:t> obdobným způsobem</a:t>
            </a:r>
          </a:p>
          <a:p>
            <a:pPr>
              <a:buNone/>
            </a:pPr>
            <a:r>
              <a:rPr lang="cs-CZ" dirty="0" smtClean="0"/>
              <a:t>Zajistit financování provozu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Školské obvody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Vymezení obvodu spádových škol</a:t>
            </a:r>
          </a:p>
          <a:p>
            <a:r>
              <a:rPr lang="cs-CZ" dirty="0" smtClean="0"/>
              <a:t>Jedna škola v obci – jeden obvod</a:t>
            </a:r>
          </a:p>
          <a:p>
            <a:r>
              <a:rPr lang="cs-CZ" dirty="0" smtClean="0"/>
              <a:t>Více škol – stanovení spádových obvodů obecně závaznou vyhláškou</a:t>
            </a:r>
          </a:p>
          <a:p>
            <a:r>
              <a:rPr lang="cs-CZ" dirty="0" smtClean="0"/>
              <a:t>Pokud tak neučiní obec, je </a:t>
            </a:r>
            <a:r>
              <a:rPr lang="cs-CZ" dirty="0" err="1" smtClean="0"/>
              <a:t>povinnen</a:t>
            </a:r>
            <a:r>
              <a:rPr lang="cs-CZ" dirty="0" smtClean="0"/>
              <a:t> spádové obvody určit kraj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552</Words>
  <Application>Microsoft Office PowerPoint</Application>
  <PresentationFormat>Předvádění na obrazovce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Veřejná správa a školství</vt:lpstr>
      <vt:lpstr>Školy a školská zařízení</vt:lpstr>
      <vt:lpstr>Zřizovatel</vt:lpstr>
      <vt:lpstr>Školská právnická osoba</vt:lpstr>
      <vt:lpstr>Rada</vt:lpstr>
      <vt:lpstr>Ředitel</vt:lpstr>
      <vt:lpstr>Statutární město Brno</vt:lpstr>
      <vt:lpstr>Povinnosti obce</vt:lpstr>
      <vt:lpstr>Školské obvody</vt:lpstr>
      <vt:lpstr>Doprava</vt:lpstr>
      <vt:lpstr>Školská rada</vt:lpstr>
      <vt:lpstr>Obec</vt:lpstr>
      <vt:lpstr>Povinnosti kraje</vt:lpstr>
      <vt:lpstr>Příjmy školské právnické osoby</vt:lpstr>
      <vt:lpstr>Další pravidla hospodaření</vt:lpstr>
      <vt:lpstr>Financování ze státního rozpočtu</vt:lpstr>
      <vt:lpstr>Financování přes ÚSC</vt:lpstr>
      <vt:lpstr>Další povinnosti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a školství</dc:title>
  <dc:creator>Javorova Barbora</dc:creator>
  <cp:lastModifiedBy>Javorova Barbora</cp:lastModifiedBy>
  <cp:revision>16</cp:revision>
  <dcterms:created xsi:type="dcterms:W3CDTF">2012-12-11T11:43:27Z</dcterms:created>
  <dcterms:modified xsi:type="dcterms:W3CDTF">2012-12-11T14:16:13Z</dcterms:modified>
</cp:coreProperties>
</file>