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8BE223-943A-4A13-A083-FB1C7439ABC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256D12E-2930-4597-9FC7-CA6629108615}">
      <dgm:prSet phldrT="[Text]"/>
      <dgm:spPr/>
      <dgm:t>
        <a:bodyPr/>
        <a:lstStyle/>
        <a:p>
          <a:r>
            <a:rPr lang="cs-CZ" dirty="0" smtClean="0"/>
            <a:t>Přání klienta</a:t>
          </a:r>
        </a:p>
        <a:p>
          <a:r>
            <a:rPr lang="cs-CZ" dirty="0" smtClean="0"/>
            <a:t>(co chce rodič, žák, kolega)</a:t>
          </a:r>
          <a:endParaRPr lang="cs-CZ" dirty="0"/>
        </a:p>
      </dgm:t>
    </dgm:pt>
    <dgm:pt modelId="{DBE3E19C-9E4D-47FD-933E-0407D6E22081}" type="parTrans" cxnId="{786CB699-8D3B-4D0C-984C-24DB427BB43E}">
      <dgm:prSet/>
      <dgm:spPr/>
      <dgm:t>
        <a:bodyPr/>
        <a:lstStyle/>
        <a:p>
          <a:endParaRPr lang="cs-CZ"/>
        </a:p>
      </dgm:t>
    </dgm:pt>
    <dgm:pt modelId="{7D434E25-7923-442F-ABE6-03E6CE3F3F33}" type="sibTrans" cxnId="{786CB699-8D3B-4D0C-984C-24DB427BB43E}">
      <dgm:prSet/>
      <dgm:spPr/>
      <dgm:t>
        <a:bodyPr/>
        <a:lstStyle/>
        <a:p>
          <a:endParaRPr lang="cs-CZ"/>
        </a:p>
      </dgm:t>
    </dgm:pt>
    <dgm:pt modelId="{47213379-B66B-4BA4-A45D-F49A26CDC0A2}">
      <dgm:prSet phldrT="[Text]"/>
      <dgm:spPr/>
      <dgm:t>
        <a:bodyPr/>
        <a:lstStyle/>
        <a:p>
          <a:r>
            <a:rPr lang="cs-CZ" dirty="0" smtClean="0"/>
            <a:t>Kompetence pracovníka</a:t>
          </a:r>
        </a:p>
        <a:p>
          <a:r>
            <a:rPr lang="cs-CZ" dirty="0" smtClean="0"/>
            <a:t>(co může a umí poradce)</a:t>
          </a:r>
          <a:endParaRPr lang="cs-CZ" dirty="0"/>
        </a:p>
      </dgm:t>
    </dgm:pt>
    <dgm:pt modelId="{75798A32-9412-4E20-AA5F-D5024EBB0E79}" type="parTrans" cxnId="{AFA78ADD-1D14-4639-BA3D-916EB5FED29E}">
      <dgm:prSet/>
      <dgm:spPr/>
      <dgm:t>
        <a:bodyPr/>
        <a:lstStyle/>
        <a:p>
          <a:endParaRPr lang="cs-CZ"/>
        </a:p>
      </dgm:t>
    </dgm:pt>
    <dgm:pt modelId="{5CEAA5BE-FF26-423D-AEB9-69FED17F21FA}" type="sibTrans" cxnId="{AFA78ADD-1D14-4639-BA3D-916EB5FED29E}">
      <dgm:prSet/>
      <dgm:spPr/>
      <dgm:t>
        <a:bodyPr/>
        <a:lstStyle/>
        <a:p>
          <a:endParaRPr lang="cs-CZ"/>
        </a:p>
      </dgm:t>
    </dgm:pt>
    <dgm:pt modelId="{23181492-6C23-49CD-B66D-BD9853B90BE1}">
      <dgm:prSet phldrT="[Text]"/>
      <dgm:spPr/>
      <dgm:t>
        <a:bodyPr/>
        <a:lstStyle/>
        <a:p>
          <a:r>
            <a:rPr lang="cs-CZ" dirty="0" smtClean="0"/>
            <a:t>Působnost instituce</a:t>
          </a:r>
        </a:p>
        <a:p>
          <a:r>
            <a:rPr lang="cs-CZ" dirty="0" smtClean="0"/>
            <a:t>(jsme ve škole…)</a:t>
          </a:r>
          <a:endParaRPr lang="cs-CZ" dirty="0"/>
        </a:p>
      </dgm:t>
    </dgm:pt>
    <dgm:pt modelId="{D7A6A5DC-CC15-4BAB-997F-CC916C90BC58}" type="parTrans" cxnId="{AEA17043-D203-49FF-A292-EF030402A55B}">
      <dgm:prSet/>
      <dgm:spPr/>
      <dgm:t>
        <a:bodyPr/>
        <a:lstStyle/>
        <a:p>
          <a:endParaRPr lang="cs-CZ"/>
        </a:p>
      </dgm:t>
    </dgm:pt>
    <dgm:pt modelId="{FBA1F3DE-4DBC-4827-9C87-0F905077E8E9}" type="sibTrans" cxnId="{AEA17043-D203-49FF-A292-EF030402A55B}">
      <dgm:prSet/>
      <dgm:spPr/>
      <dgm:t>
        <a:bodyPr/>
        <a:lstStyle/>
        <a:p>
          <a:endParaRPr lang="cs-CZ"/>
        </a:p>
      </dgm:t>
    </dgm:pt>
    <dgm:pt modelId="{FEA68647-3BFD-45AB-B2CE-E08964838705}" type="pres">
      <dgm:prSet presAssocID="{698BE223-943A-4A13-A083-FB1C7439ABCC}" presName="compositeShape" presStyleCnt="0">
        <dgm:presLayoutVars>
          <dgm:chMax val="7"/>
          <dgm:dir/>
          <dgm:resizeHandles val="exact"/>
        </dgm:presLayoutVars>
      </dgm:prSet>
      <dgm:spPr/>
    </dgm:pt>
    <dgm:pt modelId="{55D6DBA0-83D4-4B90-995E-9E56DEF79281}" type="pres">
      <dgm:prSet presAssocID="{1256D12E-2930-4597-9FC7-CA6629108615}" presName="circ1" presStyleLbl="vennNode1" presStyleIdx="0" presStyleCnt="3"/>
      <dgm:spPr/>
      <dgm:t>
        <a:bodyPr/>
        <a:lstStyle/>
        <a:p>
          <a:endParaRPr lang="cs-CZ"/>
        </a:p>
      </dgm:t>
    </dgm:pt>
    <dgm:pt modelId="{73576775-C7A5-4252-B521-0DF6DD39A104}" type="pres">
      <dgm:prSet presAssocID="{1256D12E-2930-4597-9FC7-CA662910861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3FF541-4165-424D-B173-1039DFD41D02}" type="pres">
      <dgm:prSet presAssocID="{47213379-B66B-4BA4-A45D-F49A26CDC0A2}" presName="circ2" presStyleLbl="vennNode1" presStyleIdx="1" presStyleCnt="3"/>
      <dgm:spPr/>
      <dgm:t>
        <a:bodyPr/>
        <a:lstStyle/>
        <a:p>
          <a:endParaRPr lang="cs-CZ"/>
        </a:p>
      </dgm:t>
    </dgm:pt>
    <dgm:pt modelId="{C6460CE6-C80E-4B92-9B4A-52F1F7200ED5}" type="pres">
      <dgm:prSet presAssocID="{47213379-B66B-4BA4-A45D-F49A26CDC0A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60461D-00AA-4FCD-8C86-128A44C560EB}" type="pres">
      <dgm:prSet presAssocID="{23181492-6C23-49CD-B66D-BD9853B90BE1}" presName="circ3" presStyleLbl="vennNode1" presStyleIdx="2" presStyleCnt="3" custLinFactNeighborX="1325" custLinFactNeighborY="340"/>
      <dgm:spPr/>
      <dgm:t>
        <a:bodyPr/>
        <a:lstStyle/>
        <a:p>
          <a:endParaRPr lang="cs-CZ"/>
        </a:p>
      </dgm:t>
    </dgm:pt>
    <dgm:pt modelId="{96028890-FC0D-467C-A896-F564C5E8B5E9}" type="pres">
      <dgm:prSet presAssocID="{23181492-6C23-49CD-B66D-BD9853B90BE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9AE1EDE-F029-435B-A0D4-0458CF584472}" type="presOf" srcId="{1256D12E-2930-4597-9FC7-CA6629108615}" destId="{55D6DBA0-83D4-4B90-995E-9E56DEF79281}" srcOrd="0" destOrd="0" presId="urn:microsoft.com/office/officeart/2005/8/layout/venn1"/>
    <dgm:cxn modelId="{232D0F59-7418-4BE1-A1BE-36051752FDE5}" type="presOf" srcId="{23181492-6C23-49CD-B66D-BD9853B90BE1}" destId="{96028890-FC0D-467C-A896-F564C5E8B5E9}" srcOrd="1" destOrd="0" presId="urn:microsoft.com/office/officeart/2005/8/layout/venn1"/>
    <dgm:cxn modelId="{AFA78ADD-1D14-4639-BA3D-916EB5FED29E}" srcId="{698BE223-943A-4A13-A083-FB1C7439ABCC}" destId="{47213379-B66B-4BA4-A45D-F49A26CDC0A2}" srcOrd="1" destOrd="0" parTransId="{75798A32-9412-4E20-AA5F-D5024EBB0E79}" sibTransId="{5CEAA5BE-FF26-423D-AEB9-69FED17F21FA}"/>
    <dgm:cxn modelId="{FE3EB2FB-76D0-4D0A-A1EE-4E1C37771F19}" type="presOf" srcId="{47213379-B66B-4BA4-A45D-F49A26CDC0A2}" destId="{7E3FF541-4165-424D-B173-1039DFD41D02}" srcOrd="0" destOrd="0" presId="urn:microsoft.com/office/officeart/2005/8/layout/venn1"/>
    <dgm:cxn modelId="{7A0E6C5B-0838-4F8A-8B95-A0463AC20470}" type="presOf" srcId="{698BE223-943A-4A13-A083-FB1C7439ABCC}" destId="{FEA68647-3BFD-45AB-B2CE-E08964838705}" srcOrd="0" destOrd="0" presId="urn:microsoft.com/office/officeart/2005/8/layout/venn1"/>
    <dgm:cxn modelId="{786CB699-8D3B-4D0C-984C-24DB427BB43E}" srcId="{698BE223-943A-4A13-A083-FB1C7439ABCC}" destId="{1256D12E-2930-4597-9FC7-CA6629108615}" srcOrd="0" destOrd="0" parTransId="{DBE3E19C-9E4D-47FD-933E-0407D6E22081}" sibTransId="{7D434E25-7923-442F-ABE6-03E6CE3F3F33}"/>
    <dgm:cxn modelId="{F8527A3D-DE69-43BF-9061-87EE6E63E410}" type="presOf" srcId="{47213379-B66B-4BA4-A45D-F49A26CDC0A2}" destId="{C6460CE6-C80E-4B92-9B4A-52F1F7200ED5}" srcOrd="1" destOrd="0" presId="urn:microsoft.com/office/officeart/2005/8/layout/venn1"/>
    <dgm:cxn modelId="{AEA17043-D203-49FF-A292-EF030402A55B}" srcId="{698BE223-943A-4A13-A083-FB1C7439ABCC}" destId="{23181492-6C23-49CD-B66D-BD9853B90BE1}" srcOrd="2" destOrd="0" parTransId="{D7A6A5DC-CC15-4BAB-997F-CC916C90BC58}" sibTransId="{FBA1F3DE-4DBC-4827-9C87-0F905077E8E9}"/>
    <dgm:cxn modelId="{27608474-3FEB-4A8D-8931-3EFFEDAD2854}" type="presOf" srcId="{1256D12E-2930-4597-9FC7-CA6629108615}" destId="{73576775-C7A5-4252-B521-0DF6DD39A104}" srcOrd="1" destOrd="0" presId="urn:microsoft.com/office/officeart/2005/8/layout/venn1"/>
    <dgm:cxn modelId="{1BF6D3A4-F131-4496-8803-F812479DB3C6}" type="presOf" srcId="{23181492-6C23-49CD-B66D-BD9853B90BE1}" destId="{C460461D-00AA-4FCD-8C86-128A44C560EB}" srcOrd="0" destOrd="0" presId="urn:microsoft.com/office/officeart/2005/8/layout/venn1"/>
    <dgm:cxn modelId="{034C0C53-44CA-41A5-8EC4-9A730C57D446}" type="presParOf" srcId="{FEA68647-3BFD-45AB-B2CE-E08964838705}" destId="{55D6DBA0-83D4-4B90-995E-9E56DEF79281}" srcOrd="0" destOrd="0" presId="urn:microsoft.com/office/officeart/2005/8/layout/venn1"/>
    <dgm:cxn modelId="{AD6580D4-F0F8-4C9F-A6DE-E91C388D0906}" type="presParOf" srcId="{FEA68647-3BFD-45AB-B2CE-E08964838705}" destId="{73576775-C7A5-4252-B521-0DF6DD39A104}" srcOrd="1" destOrd="0" presId="urn:microsoft.com/office/officeart/2005/8/layout/venn1"/>
    <dgm:cxn modelId="{9ECDAD39-9190-4C53-A8DF-2E89CBF2651F}" type="presParOf" srcId="{FEA68647-3BFD-45AB-B2CE-E08964838705}" destId="{7E3FF541-4165-424D-B173-1039DFD41D02}" srcOrd="2" destOrd="0" presId="urn:microsoft.com/office/officeart/2005/8/layout/venn1"/>
    <dgm:cxn modelId="{AC526F7F-5EDC-4F48-B4D9-95117F0502F2}" type="presParOf" srcId="{FEA68647-3BFD-45AB-B2CE-E08964838705}" destId="{C6460CE6-C80E-4B92-9B4A-52F1F7200ED5}" srcOrd="3" destOrd="0" presId="urn:microsoft.com/office/officeart/2005/8/layout/venn1"/>
    <dgm:cxn modelId="{B8FE7138-C7E9-475E-BE6B-33AB15F35E22}" type="presParOf" srcId="{FEA68647-3BFD-45AB-B2CE-E08964838705}" destId="{C460461D-00AA-4FCD-8C86-128A44C560EB}" srcOrd="4" destOrd="0" presId="urn:microsoft.com/office/officeart/2005/8/layout/venn1"/>
    <dgm:cxn modelId="{D2932E02-1E8F-4FC4-9256-D6D2C3A9C651}" type="presParOf" srcId="{FEA68647-3BFD-45AB-B2CE-E08964838705}" destId="{96028890-FC0D-467C-A896-F564C5E8B5E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6DBA0-83D4-4B90-995E-9E56DEF79281}">
      <dsp:nvSpPr>
        <dsp:cNvPr id="0" name=""/>
        <dsp:cNvSpPr/>
      </dsp:nvSpPr>
      <dsp:spPr>
        <a:xfrm>
          <a:off x="2797968" y="54867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Přání klienta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(co chce rodič, žák, kolega)</a:t>
          </a:r>
          <a:endParaRPr lang="cs-CZ" sz="2100" kern="1200" dirty="0"/>
        </a:p>
      </dsp:txBody>
      <dsp:txXfrm>
        <a:off x="3149123" y="515758"/>
        <a:ext cx="1931352" cy="1185147"/>
      </dsp:txXfrm>
    </dsp:sp>
    <dsp:sp modelId="{7E3FF541-4165-424D-B173-1039DFD41D02}">
      <dsp:nvSpPr>
        <dsp:cNvPr id="0" name=""/>
        <dsp:cNvSpPr/>
      </dsp:nvSpPr>
      <dsp:spPr>
        <a:xfrm>
          <a:off x="3748282" y="1700906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Kompetence pracovníka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(co může a umí poradce)</a:t>
          </a:r>
          <a:endParaRPr lang="cs-CZ" sz="2100" kern="1200" dirty="0"/>
        </a:p>
      </dsp:txBody>
      <dsp:txXfrm>
        <a:off x="4553743" y="2381269"/>
        <a:ext cx="1580197" cy="1448514"/>
      </dsp:txXfrm>
    </dsp:sp>
    <dsp:sp modelId="{C460461D-00AA-4FCD-8C86-128A44C560EB}">
      <dsp:nvSpPr>
        <dsp:cNvPr id="0" name=""/>
        <dsp:cNvSpPr/>
      </dsp:nvSpPr>
      <dsp:spPr>
        <a:xfrm>
          <a:off x="1882551" y="1709861"/>
          <a:ext cx="2633662" cy="26336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Působnost instituce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(jsme ve škole…)</a:t>
          </a:r>
          <a:endParaRPr lang="cs-CZ" sz="2100" kern="1200" dirty="0"/>
        </a:p>
      </dsp:txBody>
      <dsp:txXfrm>
        <a:off x="2130555" y="2390224"/>
        <a:ext cx="1580197" cy="1448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1105B-00CB-4C2F-8C9C-C1C75A062D62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384BF-C1DC-4BEE-B631-3531627C8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05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A76BED-DB60-4ACD-9C60-708FA5DB3201}" type="datetimeFigureOut">
              <a:rPr lang="cs-CZ" smtClean="0"/>
              <a:t>20. 2. 2015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Kontext          poradenského rozhovoru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Alice Vašáková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48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Pár slov o pomoci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dirty="0" smtClean="0"/>
              <a:t>Pomoc nastupuje tam, kde není třeba kontroly</a:t>
            </a:r>
          </a:p>
          <a:p>
            <a:r>
              <a:rPr lang="cs-CZ" dirty="0"/>
              <a:t>Na začátku pomoci je klientova </a:t>
            </a:r>
            <a:r>
              <a:rPr lang="cs-CZ" dirty="0" smtClean="0"/>
              <a:t>objednávka nebo </a:t>
            </a:r>
            <a:r>
              <a:rPr lang="cs-CZ" dirty="0"/>
              <a:t>žádost </a:t>
            </a:r>
            <a:r>
              <a:rPr lang="cs-CZ" dirty="0" smtClean="0"/>
              <a:t>    a </a:t>
            </a:r>
            <a:r>
              <a:rPr lang="cs-CZ" dirty="0"/>
              <a:t>naše </a:t>
            </a:r>
            <a:r>
              <a:rPr lang="cs-CZ" dirty="0" smtClean="0"/>
              <a:t>nabídka</a:t>
            </a:r>
          </a:p>
          <a:p>
            <a:r>
              <a:rPr lang="cs-CZ" dirty="0" smtClean="0"/>
              <a:t>Cíl naší spolupráce si dojednáváme</a:t>
            </a:r>
            <a:endParaRPr lang="cs-CZ" dirty="0"/>
          </a:p>
          <a:p>
            <a:pPr eaLnBrk="1" hangingPunct="1"/>
            <a:r>
              <a:rPr lang="cs-CZ" dirty="0" smtClean="0"/>
              <a:t>Vše další, co děláme, je vždy výsledkem interakce s klientem, dojednávání</a:t>
            </a:r>
          </a:p>
          <a:p>
            <a:pPr eaLnBrk="1" hangingPunct="1"/>
            <a:r>
              <a:rPr lang="cs-CZ" dirty="0" smtClean="0"/>
              <a:t>Pomoc je zdlouhavější než kontrola, její efekt je ale většinou dlouhodobější (</a:t>
            </a:r>
            <a:r>
              <a:rPr lang="cs-CZ" dirty="0" err="1" smtClean="0"/>
              <a:t>druhoplánový</a:t>
            </a:r>
            <a:r>
              <a:rPr lang="cs-CZ" dirty="0" smtClean="0"/>
              <a:t>), často trvalý</a:t>
            </a:r>
          </a:p>
          <a:p>
            <a:pPr eaLnBrk="1" hangingPunct="1"/>
            <a:r>
              <a:rPr lang="cs-CZ" dirty="0" smtClean="0"/>
              <a:t>Pomoc je postavena na zájmu klienta, jehož respektujeme jako odborníka na svůj problém</a:t>
            </a:r>
          </a:p>
          <a:p>
            <a:pPr eaLnBrk="1" hangingPunct="1"/>
            <a:r>
              <a:rPr lang="cs-CZ" dirty="0" smtClean="0"/>
              <a:t>Pomoc s sebou nese rovnocenný vztah a dělbu zodpovědnosti</a:t>
            </a:r>
          </a:p>
        </p:txBody>
      </p:sp>
    </p:spTree>
    <p:extLst>
      <p:ext uri="{BB962C8B-B14F-4D97-AF65-F5344CB8AC3E}">
        <p14:creationId xmlns:p14="http://schemas.microsoft.com/office/powerpoint/2010/main" val="205005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Pár slov o pomoci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Pomoc má také různé podoby: </a:t>
            </a:r>
          </a:p>
          <a:p>
            <a:pPr eaLnBrk="1" hangingPunct="1">
              <a:buFontTx/>
              <a:buChar char="-"/>
              <a:defRPr/>
            </a:pPr>
            <a:r>
              <a:rPr lang="cs-CZ" dirty="0" smtClean="0"/>
              <a:t>Doprovázení (pomoz mi nést můj osud)</a:t>
            </a:r>
          </a:p>
          <a:p>
            <a:pPr eaLnBrk="1" hangingPunct="1">
              <a:buFontTx/>
              <a:buChar char="-"/>
              <a:defRPr/>
            </a:pPr>
            <a:r>
              <a:rPr lang="cs-CZ" dirty="0" smtClean="0"/>
              <a:t>Vzdělávání (pomoz mi rozšířit mé možnosti)</a:t>
            </a:r>
          </a:p>
          <a:p>
            <a:pPr eaLnBrk="1" hangingPunct="1">
              <a:buFontTx/>
              <a:buChar char="-"/>
              <a:defRPr/>
            </a:pPr>
            <a:r>
              <a:rPr lang="cs-CZ" dirty="0" smtClean="0"/>
              <a:t>Poradenství (pomoz mi využít mých možností)</a:t>
            </a:r>
          </a:p>
          <a:p>
            <a:pPr eaLnBrk="1" hangingPunct="1">
              <a:buFontTx/>
              <a:buChar char="-"/>
              <a:defRPr/>
            </a:pPr>
            <a:r>
              <a:rPr lang="cs-CZ" dirty="0" smtClean="0"/>
              <a:t>Terapie (pomoz mi dělat věci jinak)</a:t>
            </a:r>
          </a:p>
        </p:txBody>
      </p:sp>
    </p:spTree>
    <p:extLst>
      <p:ext uri="{BB962C8B-B14F-4D97-AF65-F5344CB8AC3E}">
        <p14:creationId xmlns:p14="http://schemas.microsoft.com/office/powerpoint/2010/main" val="21559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Aktivní naslouchání</a:t>
            </a: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  <a:buFont typeface="Arial" charset="0"/>
              <a:buNone/>
            </a:pPr>
            <a:endParaRPr lang="cs-CZ" sz="2400" dirty="0" smtClean="0"/>
          </a:p>
          <a:p>
            <a:pPr marR="0" eaLnBrk="1" hangingPunct="1">
              <a:lnSpc>
                <a:spcPct val="90000"/>
              </a:lnSpc>
              <a:buFont typeface="Arial" charset="0"/>
              <a:buNone/>
            </a:pPr>
            <a:endParaRPr lang="cs-CZ" sz="2400" dirty="0" smtClean="0"/>
          </a:p>
          <a:p>
            <a:pPr marR="0" eaLnBrk="1" hangingPunct="1">
              <a:lnSpc>
                <a:spcPct val="90000"/>
              </a:lnSpc>
              <a:buFont typeface="Arial" charset="0"/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8474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Má vztahovou i obsahovou stránku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Kvalita naslouchání zásadním způsobem ovlivní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jaké informace si z rozhovoru odneseme (kvalita)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kolik se toho od mluvčího dozvíme (kvantita)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jak se spolu budeme cítit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jak se tímto rozhovorem promění náš vztah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Ten kdo naslouchá má více nástrojů k ovlivnění kvality rozhovoru než ten, kdo mluví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Mluvit umí skoro každý, naslouchat je těžší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4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Fáze 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Příjem signálů (všech modalit)- zaznamenání toho,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co k nám přichází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Porozumění- dekódování signálů verbálních ( přiřadit slovům významy) a neverbálních </a:t>
            </a:r>
            <a:r>
              <a:rPr lang="cs-CZ" dirty="0" smtClean="0"/>
              <a:t>(všimnout </a:t>
            </a:r>
            <a:r>
              <a:rPr lang="cs-CZ" dirty="0" smtClean="0"/>
              <a:t>si vlastních emocionálních  reakcí)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Zapamatování- pamatujeme si to, co si myslíme, že druhý řekl- tedy spíše naše rekonstrukce a interpretace. S těmi dále pracujeme a na nich stavíme další kontakt s mluvčím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Hodnocení- posouzení vnímaného sdělení,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včetně skrytých významů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Reakce- výsledek předchozích procesů, převzetí iniciativy, příležitost pro zpětnou vazbu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66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nám brání v naslouchání?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Vypnuté naslouchání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	Protože rychleji myslíme než mluvíme, máme </a:t>
            </a:r>
            <a:r>
              <a:rPr lang="cs-CZ" dirty="0" smtClean="0"/>
              <a:t>              v </a:t>
            </a:r>
            <a:r>
              <a:rPr lang="cs-CZ" dirty="0" smtClean="0"/>
              <a:t>průběhu naslouchání hodně času na přemýšlení.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To se často ubírá svou vlastní cestou a postupně stále méně souvisí s tím, co mluvčí říká. </a:t>
            </a:r>
          </a:p>
          <a:p>
            <a:pPr eaLnBrk="1" hangingPunct="1">
              <a:buFont typeface="Arial" charset="0"/>
              <a:buChar char="•"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Naslouchání s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předsudky a předpoklady</a:t>
            </a:r>
            <a:endParaRPr lang="cs-CZ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</a:t>
            </a:r>
            <a:r>
              <a:rPr lang="cs-CZ" dirty="0" smtClean="0"/>
              <a:t>Něco již o klientovi víme, něco jsme už zažili, některé situace se opakují…a my víme předem, co uslyšíme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9942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Naslouchání se zavřenou myslí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 Znamená „ zavřené dveře“ pro příjem signálů. Důvody jsou různé- únava, nezájem, nesouhlas, nesympatie mluvčího… </a:t>
            </a:r>
          </a:p>
        </p:txBody>
      </p:sp>
    </p:spTree>
    <p:extLst>
      <p:ext uri="{BB962C8B-B14F-4D97-AF65-F5344CB8AC3E}">
        <p14:creationId xmlns:p14="http://schemas.microsoft.com/office/powerpoint/2010/main" val="35796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Kontinua naslouchání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Empatické                                                           Objektivní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Nezaujaté						Kritické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/>
              <a:t>P</a:t>
            </a:r>
            <a:r>
              <a:rPr lang="cs-CZ" dirty="0" smtClean="0"/>
              <a:t>ovrchové						Hloubkové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Aktivní						Pasivní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  <p:pic>
        <p:nvPicPr>
          <p:cNvPr id="10244" name="Picture 2" descr="C:\Program Files\Microsoft Office\MEDIA\OFFICE12\Lines\BD21324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2143125"/>
            <a:ext cx="4143375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3" descr="C:\Program Files\Microsoft Office\MEDIA\OFFICE12\Lines\BD21324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3071813"/>
            <a:ext cx="457200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5" descr="C:\Program Files\Microsoft Office\MEDIA\OFFICE12\Lines\BD21324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4071938"/>
            <a:ext cx="5143500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6" descr="C:\Program Files\Microsoft Office\MEDIA\OFFICE12\Lines\BD21324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5000625"/>
            <a:ext cx="50006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128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Empatické a objektivní naslouchání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Empatie-jak jí rozumíte?</a:t>
            </a:r>
          </a:p>
          <a:p>
            <a:r>
              <a:rPr lang="cs-CZ" dirty="0" smtClean="0"/>
              <a:t>Empatie myšlení (pochopení významu toho,               co druhý říká)</a:t>
            </a:r>
          </a:p>
          <a:p>
            <a:r>
              <a:rPr lang="cs-CZ" dirty="0" smtClean="0"/>
              <a:t>Empatie cítění (vyjadřujete schopnost vycítit,             co pociťuje druhý)</a:t>
            </a:r>
          </a:p>
          <a:p>
            <a:r>
              <a:rPr lang="cs-CZ" dirty="0" smtClean="0"/>
              <a:t>Empatie není vše-myšlenky a pocity druhého poměřujeme s „realitou“-nemusíme se ztotožňovat       s tím, co od druhého vnímáme</a:t>
            </a:r>
          </a:p>
          <a:p>
            <a:r>
              <a:rPr lang="cs-CZ" dirty="0" smtClean="0"/>
              <a:t>To je princip objektivního naslouchání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826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Nezaujaté a kritické naslouchání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Efektivní naslouchání obsahuje obojí</a:t>
            </a:r>
          </a:p>
          <a:p>
            <a:r>
              <a:rPr lang="cs-CZ" dirty="0" smtClean="0"/>
              <a:t>Nezaujatost=otevřenost informacím</a:t>
            </a:r>
          </a:p>
          <a:p>
            <a:r>
              <a:rPr lang="cs-CZ" dirty="0" smtClean="0"/>
              <a:t>Kritičnost=podklad pro vaše názory, závěry, hodnocení</a:t>
            </a:r>
          </a:p>
          <a:p>
            <a:r>
              <a:rPr lang="cs-CZ" dirty="0" smtClean="0"/>
              <a:t>Otevřený prostor pro sdělení, čas na vlastní úsudky</a:t>
            </a:r>
          </a:p>
          <a:p>
            <a:r>
              <a:rPr lang="cs-CZ" dirty="0" smtClean="0"/>
              <a:t>Riziko zjednodušování nebo ignorace složitých sdělení</a:t>
            </a:r>
          </a:p>
          <a:p>
            <a:r>
              <a:rPr lang="cs-CZ" dirty="0" smtClean="0"/>
              <a:t>Riziko ignorace nepříjemných sdělení</a:t>
            </a:r>
          </a:p>
          <a:p>
            <a:r>
              <a:rPr lang="cs-CZ" dirty="0" smtClean="0"/>
              <a:t>Vliv předsudků a zkušeností</a:t>
            </a:r>
          </a:p>
          <a:p>
            <a:r>
              <a:rPr lang="cs-CZ" dirty="0" err="1" smtClean="0"/>
              <a:t>Zreflektovaná</a:t>
            </a:r>
            <a:r>
              <a:rPr lang="cs-CZ" dirty="0" smtClean="0"/>
              <a:t> práce s kontextem (riziko vytrhávání </a:t>
            </a:r>
            <a:r>
              <a:rPr lang="cs-CZ" dirty="0" err="1" smtClean="0"/>
              <a:t>informcí</a:t>
            </a:r>
            <a:r>
              <a:rPr lang="cs-CZ" dirty="0" smtClean="0"/>
              <a:t> z kontextu)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53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Kontext poradenského rozhovoru</a:t>
            </a:r>
            <a:br>
              <a:rPr lang="cs-CZ" dirty="0" smtClean="0"/>
            </a:br>
            <a:r>
              <a:rPr lang="cs-CZ" dirty="0" smtClean="0"/>
              <a:t>-čím se liší od jiných rozhovorů?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Celkovým kontextem: vazba aktérů i témat na prostředí školy-kontext nás v rozhovoru vymezuje        a zároveň i omezuje</a:t>
            </a:r>
          </a:p>
          <a:p>
            <a:r>
              <a:rPr lang="cs-CZ" dirty="0" smtClean="0"/>
              <a:t>Očekáváním aktérů (všichni něco chtějí)</a:t>
            </a:r>
          </a:p>
          <a:p>
            <a:r>
              <a:rPr lang="cs-CZ" dirty="0" smtClean="0"/>
              <a:t>Rolí „poradce“ (sedí tam jako pomáhající pracovník)</a:t>
            </a:r>
          </a:p>
          <a:p>
            <a:r>
              <a:rPr lang="cs-CZ" dirty="0" smtClean="0"/>
              <a:t>Zaměřením na potřeby klienta (upozadění sebe sama)</a:t>
            </a:r>
          </a:p>
          <a:p>
            <a:r>
              <a:rPr lang="cs-CZ" dirty="0" smtClean="0"/>
              <a:t>Strukturou (rozhovor je veden, řízen, koordinován) </a:t>
            </a:r>
          </a:p>
          <a:p>
            <a:r>
              <a:rPr lang="cs-CZ" dirty="0" smtClean="0"/>
              <a:t>Dojednáváním spolupráce (poptávka a nabídka)</a:t>
            </a:r>
          </a:p>
          <a:p>
            <a:r>
              <a:rPr lang="cs-CZ" dirty="0" smtClean="0"/>
              <a:t>Zaměřením na cíl (a tím cílem je obvykle změna)</a:t>
            </a:r>
          </a:p>
          <a:p>
            <a:r>
              <a:rPr lang="cs-CZ" dirty="0" smtClean="0"/>
              <a:t>Způsobem komunikace (profesionální postupy)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15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Povrchové a hloubkové naslouchání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Akceptace všech rovin sdělení</a:t>
            </a:r>
          </a:p>
          <a:p>
            <a:r>
              <a:rPr lang="cs-CZ" dirty="0" smtClean="0"/>
              <a:t>Jednotlivé roviny mohou být v nesouladu</a:t>
            </a:r>
          </a:p>
          <a:p>
            <a:r>
              <a:rPr lang="cs-CZ" dirty="0" smtClean="0"/>
              <a:t>Vybíráme si, na co reagujeme a proč</a:t>
            </a:r>
          </a:p>
          <a:p>
            <a:r>
              <a:rPr lang="cs-CZ" dirty="0" smtClean="0"/>
              <a:t>Cestou jak si všimnout </a:t>
            </a:r>
            <a:r>
              <a:rPr lang="cs-CZ" dirty="0" err="1" smtClean="0"/>
              <a:t>obého</a:t>
            </a:r>
            <a:r>
              <a:rPr lang="cs-CZ" dirty="0" smtClean="0"/>
              <a:t> je mj. sledovat  verbální   i neverbální sdělení</a:t>
            </a:r>
          </a:p>
          <a:p>
            <a:r>
              <a:rPr lang="cs-CZ" dirty="0" smtClean="0"/>
              <a:t>Když je zmatek největší, pojmenování nás vždycky zachrání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66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„aktivní naslouchání“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Aktivní naslouchání je základní sociální dovedností, která umožňuje být v dobrém kontaktu s komunikačním partnerem a vytvoří mu prostor pro vyčerpávající sdělení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Přináší výhodu oběma účastníkům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 jen jednou z mnoha forem naslouchání, kterou rozhodně nepoužíváme běžně . Její využití je většinou cílené (když máme důvod, nasloucháme aktivně)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Princip AN: aktivně se ujišťovat, že to, co jsem pochopil, odpovídá tomu, co měl protějšek na mysli.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150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Kdy naslouchat aktivně?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Pokud máme s komunikačním partnerem zcela jiné vnitřní světy a přesto mu chceme (nebo potřebujeme) porozumět</a:t>
            </a:r>
          </a:p>
          <a:p>
            <a:pPr eaLnBrk="1" hangingPunct="1"/>
            <a:r>
              <a:rPr lang="cs-CZ" smtClean="0"/>
              <a:t>Pokud máme s komunikačním partnerem jiný pohled ( na svět, na věc, na problém…)</a:t>
            </a:r>
          </a:p>
          <a:p>
            <a:pPr eaLnBrk="1" hangingPunct="1"/>
            <a:r>
              <a:rPr lang="cs-CZ" smtClean="0"/>
              <a:t>Pokud partner pochází z jiného sociokulturního prostředí</a:t>
            </a:r>
          </a:p>
          <a:p>
            <a:pPr eaLnBrk="1" hangingPunct="1"/>
            <a:r>
              <a:rPr lang="cs-CZ" smtClean="0"/>
              <a:t>Pokud má partner „jiný komunikační kód“ </a:t>
            </a:r>
          </a:p>
        </p:txBody>
      </p:sp>
    </p:spTree>
    <p:extLst>
      <p:ext uri="{BB962C8B-B14F-4D97-AF65-F5344CB8AC3E}">
        <p14:creationId xmlns:p14="http://schemas.microsoft.com/office/powerpoint/2010/main" val="18344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získáme aktivním nasloucháním?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pPr eaLnBrk="1" hangingPunct="1"/>
            <a:r>
              <a:rPr lang="cs-CZ" smtClean="0"/>
              <a:t>Rozhovor se zpomalí</a:t>
            </a:r>
          </a:p>
          <a:p>
            <a:pPr eaLnBrk="1" hangingPunct="1"/>
            <a:r>
              <a:rPr lang="cs-CZ" smtClean="0"/>
              <a:t>Vytváříme prostor pro vysvětlování</a:t>
            </a:r>
          </a:p>
          <a:p>
            <a:pPr eaLnBrk="1" hangingPunct="1"/>
            <a:r>
              <a:rPr lang="cs-CZ" smtClean="0"/>
              <a:t>Zavedeme do rozhovoru zpětnou vazbu</a:t>
            </a:r>
          </a:p>
          <a:p>
            <a:pPr eaLnBrk="1" hangingPunct="1"/>
            <a:r>
              <a:rPr lang="cs-CZ" smtClean="0"/>
              <a:t>Nastavíme žádoucí vzorec komunikace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206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Aktivní a pasivní naslouchání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788"/>
            <a:ext cx="4040188" cy="658812"/>
          </a:xfrm>
        </p:spPr>
        <p:txBody>
          <a:bodyPr/>
          <a:lstStyle/>
          <a:p>
            <a:pPr eaLnBrk="1" hangingPunct="1"/>
            <a:r>
              <a:rPr lang="cs-CZ" smtClean="0"/>
              <a:t>PN</a:t>
            </a:r>
          </a:p>
        </p:txBody>
      </p:sp>
      <p:sp>
        <p:nvSpPr>
          <p:cNvPr id="14340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60550"/>
            <a:ext cx="4041775" cy="654050"/>
          </a:xfrm>
        </p:spPr>
        <p:txBody>
          <a:bodyPr/>
          <a:lstStyle/>
          <a:p>
            <a:pPr eaLnBrk="1" hangingPunct="1"/>
            <a:r>
              <a:rPr lang="cs-CZ" smtClean="0"/>
              <a:t>AN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65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Příjem informací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Nezahrnuje zpětnou vazbu mluvčímu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Posluchač je pasivní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Mluvčí neví, zda „byl slyšen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a pochopen“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Poskytuje hodně prostoru mluvčímu, jeho tok myšlenek a slov nic nekoriguje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Mluvčí je mnohonásobně aktivnější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65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 atributem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„sociální komunikace“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Předpokládá schopnost empatie ( bez ní je prázdnou natrénovanou dovedností,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v konečném důsledku neefektivní)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Mluvčí dostává stálou zpětnou vazbu od příjemce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Aktivita je rozložena mezi oba účastníky rozhovoru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4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Základní pravidla AN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 smtClean="0"/>
              <a:t>   AKTIVNĚ NASLOUCHAT ZNAMENÁ NECHAT STRANOU SVŮJ VNITŘNÍ SVĚT, SVÉ POTŘEBY, EMOCE A SEBEPROSAZENÍ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 smtClean="0"/>
              <a:t>    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 smtClean="0"/>
              <a:t>AKTIVNĚ NASLOUCHAT NEZNAMENÁ SOUHLASIT, ALE CHTÍT SE DOZVĚDĚT,                                         CO SI MYSLÍ TEN DRUHÝ  </a:t>
            </a:r>
          </a:p>
        </p:txBody>
      </p:sp>
      <p:pic>
        <p:nvPicPr>
          <p:cNvPr id="15364" name="Picture 3" descr="C:\Program Files\Microsoft Office\MEDIA\OFFICE12\Lines\BD2133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57625"/>
            <a:ext cx="50292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92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780504"/>
              </p:ext>
            </p:extLst>
          </p:nvPr>
        </p:nvGraphicFramePr>
        <p:xfrm>
          <a:off x="642938" y="1357313"/>
          <a:ext cx="7929561" cy="64441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3187"/>
                <a:gridCol w="2643187"/>
                <a:gridCol w="2643187"/>
              </a:tblGrid>
              <a:tr h="64000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VNITŘNÍ NASTAVENÍ </a:t>
                      </a:r>
                    </a:p>
                    <a:p>
                      <a:r>
                        <a:rPr lang="cs-CZ" sz="1800" dirty="0" smtClean="0"/>
                        <a:t>     POSLUCHAČE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      CO DĚLÁME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       CO ŘÍKÁME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91429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Pozornost zaměřená </a:t>
                      </a:r>
                    </a:p>
                    <a:p>
                      <a:r>
                        <a:rPr lang="cs-CZ" sz="1800" dirty="0" smtClean="0"/>
                        <a:t>na partnera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Poloha těla vyjadřuje zájem </a:t>
                      </a:r>
                    </a:p>
                    <a:p>
                      <a:r>
                        <a:rPr lang="cs-CZ" sz="1800" dirty="0" smtClean="0"/>
                        <a:t>(natočení, naklonění)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Vyjadřujeme slovně souhlas či porozumění (ano, jasně, to chápu…) 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64000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Zaměření na city</a:t>
                      </a:r>
                      <a:r>
                        <a:rPr lang="cs-CZ" sz="1800" baseline="0" dirty="0" smtClean="0"/>
                        <a:t> </a:t>
                      </a:r>
                    </a:p>
                    <a:p>
                      <a:r>
                        <a:rPr lang="cs-CZ" sz="1800" baseline="0" dirty="0" smtClean="0"/>
                        <a:t>a prožívání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Udržujeme oční kontakt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Naše otázky </a:t>
                      </a:r>
                    </a:p>
                    <a:p>
                      <a:r>
                        <a:rPr lang="cs-CZ" sz="1800" dirty="0" smtClean="0"/>
                        <a:t>jsou doplňující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91429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Respekt a akceptace</a:t>
                      </a:r>
                      <a:r>
                        <a:rPr lang="cs-CZ" sz="1800" baseline="0" dirty="0" smtClean="0"/>
                        <a:t> partnera- </a:t>
                      </a:r>
                    </a:p>
                    <a:p>
                      <a:r>
                        <a:rPr lang="cs-CZ" sz="1800" baseline="0" dirty="0" smtClean="0"/>
                        <a:t>bez vlastního hodnocení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Neverbální signály- pokyvování hlavou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Aktivně udržujeme hovor, povzbuzujeme</a:t>
                      </a:r>
                      <a:r>
                        <a:rPr lang="cs-CZ" sz="1800" baseline="0" dirty="0" smtClean="0"/>
                        <a:t> mluvčího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91429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Zájem o „informace“ </a:t>
                      </a:r>
                    </a:p>
                    <a:p>
                      <a:r>
                        <a:rPr lang="cs-CZ" sz="1800" dirty="0" smtClean="0"/>
                        <a:t>i o pocity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Mimicky zrcadlíme partnera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Občas sdělení parafrázujeme, shrnujeme…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118858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Naším</a:t>
                      </a:r>
                      <a:r>
                        <a:rPr lang="cs-CZ" sz="1800" baseline="0" dirty="0" smtClean="0"/>
                        <a:t> cílem je porozumění pohledu mluvčího, ne prezentace vlastního názoru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Všímáme si- neverbálních projevů, emocí,</a:t>
                      </a:r>
                      <a:r>
                        <a:rPr lang="cs-CZ" sz="1800" baseline="0" dirty="0" smtClean="0"/>
                        <a:t> prožívání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</a:tr>
              <a:tr h="61608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</a:tr>
              <a:tr h="61608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9" marR="91439" marT="45715" marB="457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95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Techniky aktivního naslouchání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Povzbuzování – aktivizace mluvčího</a:t>
            </a:r>
          </a:p>
          <a:p>
            <a:pPr eaLnBrk="1" hangingPunct="1"/>
            <a:r>
              <a:rPr lang="cs-CZ" smtClean="0"/>
              <a:t>Objasňování- ujištění se o správnosti</a:t>
            </a:r>
          </a:p>
          <a:p>
            <a:pPr eaLnBrk="1" hangingPunct="1"/>
            <a:r>
              <a:rPr lang="cs-CZ" smtClean="0"/>
              <a:t>Parafráze- vlastními slovy totéž</a:t>
            </a:r>
          </a:p>
          <a:p>
            <a:pPr eaLnBrk="1" hangingPunct="1"/>
            <a:r>
              <a:rPr lang="cs-CZ" smtClean="0"/>
              <a:t>Reflexe- pojmenování pocitů</a:t>
            </a:r>
          </a:p>
          <a:p>
            <a:pPr eaLnBrk="1" hangingPunct="1"/>
            <a:r>
              <a:rPr lang="cs-CZ" smtClean="0"/>
              <a:t>Shrnutí- prostě shrnutí</a:t>
            </a:r>
          </a:p>
          <a:p>
            <a:pPr eaLnBrk="1" hangingPunct="1"/>
            <a:r>
              <a:rPr lang="cs-CZ" smtClean="0"/>
              <a:t>Uznání- ocenění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              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17412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3786188"/>
            <a:ext cx="1100138" cy="18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6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Povzbuzování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Má dva základní cíle: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</a:t>
            </a:r>
            <a:r>
              <a:rPr lang="cs-CZ" dirty="0" smtClean="0"/>
              <a:t>Ze začátku rozhovoru projevit zájem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V </a:t>
            </a:r>
            <a:r>
              <a:rPr lang="cs-CZ" dirty="0" smtClean="0"/>
              <a:t>průběhu rozhovoru povzbuzovat mluvčího</a:t>
            </a:r>
          </a:p>
        </p:txBody>
      </p:sp>
      <p:sp>
        <p:nvSpPr>
          <p:cNvPr id="18436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Taky si chci povídat…</a:t>
            </a:r>
          </a:p>
          <a:p>
            <a:pPr eaLnBrk="1" hangingPunct="1"/>
            <a:r>
              <a:rPr lang="cs-CZ" smtClean="0"/>
              <a:t>Povídej, jak se to stalo?</a:t>
            </a:r>
          </a:p>
          <a:p>
            <a:pPr eaLnBrk="1" hangingPunct="1"/>
            <a:r>
              <a:rPr lang="cs-CZ" smtClean="0"/>
              <a:t>To mě zajímá, pusť se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do toho</a:t>
            </a:r>
          </a:p>
          <a:p>
            <a:pPr lvl="4" eaLnBrk="1" hangingPunct="1">
              <a:buFont typeface="Wingdings 2" pitchFamily="18" charset="2"/>
              <a:buNone/>
            </a:pPr>
            <a:r>
              <a:rPr lang="cs-CZ" smtClean="0"/>
              <a:t>     </a:t>
            </a:r>
          </a:p>
          <a:p>
            <a:pPr eaLnBrk="1" hangingPunct="1"/>
            <a:r>
              <a:rPr lang="cs-CZ" smtClean="0"/>
              <a:t>Povídej dál</a:t>
            </a:r>
          </a:p>
          <a:p>
            <a:pPr eaLnBrk="1" hangingPunct="1"/>
            <a:r>
              <a:rPr lang="cs-CZ" smtClean="0"/>
              <a:t>To je zajímavé…</a:t>
            </a:r>
          </a:p>
          <a:p>
            <a:pPr eaLnBrk="1" hangingPunct="1"/>
            <a:r>
              <a:rPr lang="cs-CZ" smtClean="0"/>
              <a:t>Řekni mi o tom víc…</a:t>
            </a:r>
          </a:p>
        </p:txBody>
      </p:sp>
    </p:spTree>
    <p:extLst>
      <p:ext uri="{BB962C8B-B14F-4D97-AF65-F5344CB8AC3E}">
        <p14:creationId xmlns:p14="http://schemas.microsoft.com/office/powerpoint/2010/main" val="16667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Objasňování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Získat </a:t>
            </a:r>
            <a:r>
              <a:rPr lang="cs-CZ" dirty="0" smtClean="0"/>
              <a:t>více informací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</a:t>
            </a: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Objasnit </a:t>
            </a:r>
            <a:r>
              <a:rPr lang="cs-CZ" dirty="0" smtClean="0"/>
              <a:t>si to, </a:t>
            </a:r>
            <a:r>
              <a:rPr lang="cs-CZ" dirty="0" smtClean="0"/>
              <a:t>čemu nerozumíme</a:t>
            </a: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Rozšířit </a:t>
            </a:r>
            <a:r>
              <a:rPr lang="cs-CZ" dirty="0" smtClean="0"/>
              <a:t>možné úhly pohledu mluvčího</a:t>
            </a:r>
          </a:p>
        </p:txBody>
      </p:sp>
      <p:sp>
        <p:nvSpPr>
          <p:cNvPr id="19460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sz="2400" smtClean="0"/>
              <a:t>Jak ( kdy, s kým, proč…)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 se to stalo</a:t>
            </a:r>
          </a:p>
          <a:p>
            <a:pPr eaLnBrk="1" hangingPunct="1"/>
            <a:r>
              <a:rPr lang="cs-CZ" sz="2400" smtClean="0"/>
              <a:t>A co jsi s tím dělal ty?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Jak tomu mám rozumět?</a:t>
            </a:r>
          </a:p>
          <a:p>
            <a:pPr eaLnBrk="1" hangingPunct="1"/>
            <a:r>
              <a:rPr lang="cs-CZ" sz="2400" smtClean="0"/>
              <a:t>Počkej, tohle je zvláštní…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                </a:t>
            </a:r>
          </a:p>
          <a:p>
            <a:pPr eaLnBrk="1" hangingPunct="1"/>
            <a:r>
              <a:rPr lang="cs-CZ" sz="2400" smtClean="0"/>
              <a:t>Řekni mi o tom víc…</a:t>
            </a:r>
          </a:p>
          <a:p>
            <a:pPr eaLnBrk="1" hangingPunct="1"/>
            <a:r>
              <a:rPr lang="cs-CZ" sz="2400" smtClean="0"/>
              <a:t>Co za tím mohlo být?</a:t>
            </a:r>
          </a:p>
          <a:p>
            <a:pPr eaLnBrk="1" hangingPunct="1"/>
            <a:r>
              <a:rPr lang="cs-CZ" sz="2400" smtClean="0"/>
              <a:t>Čím by to mohlo být</a:t>
            </a:r>
          </a:p>
          <a:p>
            <a:pPr eaLnBrk="1" hangingPunct="1"/>
            <a:r>
              <a:rPr lang="cs-CZ" sz="2400" smtClean="0"/>
              <a:t>Bývá to takhle vždycky?</a:t>
            </a:r>
          </a:p>
        </p:txBody>
      </p:sp>
    </p:spTree>
    <p:extLst>
      <p:ext uri="{BB962C8B-B14F-4D97-AF65-F5344CB8AC3E}">
        <p14:creationId xmlns:p14="http://schemas.microsoft.com/office/powerpoint/2010/main" val="9126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Pole společné práce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432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Parafrázování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Princip parafrázování: říci vlastními slovy to, </a:t>
            </a:r>
          </a:p>
          <a:p>
            <a:pPr>
              <a:buNone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  co jsme slyšeli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</a:t>
            </a:r>
            <a:r>
              <a:rPr lang="cs-CZ" dirty="0" smtClean="0"/>
              <a:t>Projevujeme zájem o mluvčího a sdělované informace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Zlepšíme vzájemné porozumění</a:t>
            </a:r>
          </a:p>
        </p:txBody>
      </p:sp>
      <p:sp>
        <p:nvSpPr>
          <p:cNvPr id="2048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</a:pPr>
            <a:endParaRPr lang="cs-CZ" dirty="0" smtClean="0"/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Takže </a:t>
            </a:r>
            <a:r>
              <a:rPr lang="cs-CZ" dirty="0" smtClean="0"/>
              <a:t>jestli tomu správně rozumím…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Myslíš to tak, že…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Já se jen ujistím, že tomu správně rozumím. </a:t>
            </a:r>
            <a:endParaRPr lang="cs-CZ" dirty="0"/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Říkáš že…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Takže ty bys chtěl, aby…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Ty jsi před chvílí říkal…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897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Reflexe (= odraz, zrcadlení)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Dát najevo své naladění na pocity druhého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		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</a:t>
            </a: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Dát </a:t>
            </a:r>
            <a:r>
              <a:rPr lang="cs-CZ" dirty="0" smtClean="0"/>
              <a:t>pocitům, prožívání druhého stejnou váhu, jako informacím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  <p:sp>
        <p:nvSpPr>
          <p:cNvPr id="21508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Vidím, že je to pro tebe pořád hodně citlivé</a:t>
            </a:r>
          </a:p>
          <a:p>
            <a:pPr eaLnBrk="1" hangingPunct="1"/>
            <a:r>
              <a:rPr lang="cs-CZ" smtClean="0"/>
              <a:t>Je mi líto, že tě to trápí</a:t>
            </a:r>
          </a:p>
          <a:p>
            <a:pPr eaLnBrk="1" hangingPunct="1"/>
            <a:r>
              <a:rPr lang="cs-CZ" smtClean="0"/>
              <a:t>Ještě tě to štve, žejo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                  </a:t>
            </a:r>
          </a:p>
          <a:p>
            <a:pPr eaLnBrk="1" hangingPunct="1"/>
            <a:r>
              <a:rPr lang="cs-CZ" smtClean="0"/>
              <a:t>To není jednoduché, když člověk řeší konfliktní situaci…</a:t>
            </a:r>
          </a:p>
          <a:p>
            <a:pPr eaLnBrk="1" hangingPunct="1"/>
            <a:r>
              <a:rPr lang="cs-CZ" smtClean="0"/>
              <a:t>To pro tebe muselo být těžké</a:t>
            </a:r>
          </a:p>
        </p:txBody>
      </p:sp>
    </p:spTree>
    <p:extLst>
      <p:ext uri="{BB962C8B-B14F-4D97-AF65-F5344CB8AC3E}">
        <p14:creationId xmlns:p14="http://schemas.microsoft.com/office/powerpoint/2010/main" val="50936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Shrnutí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</a:t>
            </a:r>
            <a:r>
              <a:rPr lang="cs-CZ" sz="2400" dirty="0" smtClean="0"/>
              <a:t>Při přechodu na další téma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  Ke zhodnocení, zarámování řečeného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  Ke zdůraznění důležitých bodů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  K položení základu další diskuse </a:t>
            </a:r>
          </a:p>
        </p:txBody>
      </p:sp>
      <p:sp>
        <p:nvSpPr>
          <p:cNvPr id="22532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mtClean="0"/>
              <a:t>Takže já bych to shrnul: říkal jsi, že…</a:t>
            </a:r>
          </a:p>
          <a:p>
            <a:pPr eaLnBrk="1" hangingPunct="1"/>
            <a:r>
              <a:rPr lang="cs-CZ" smtClean="0"/>
              <a:t>Toho bylo hodně, o čem jsme mluvili…</a:t>
            </a:r>
          </a:p>
          <a:p>
            <a:pPr eaLnBrk="1" hangingPunct="1"/>
            <a:r>
              <a:rPr lang="cs-CZ" smtClean="0"/>
              <a:t>Než se posuneme dál, pojďme si to shrnout…</a:t>
            </a:r>
          </a:p>
          <a:p>
            <a:pPr eaLnBrk="1" hangingPunct="1"/>
            <a:r>
              <a:rPr lang="cs-CZ" smtClean="0"/>
              <a:t>Mně se zdá nejdůležitější to, že</a:t>
            </a:r>
          </a:p>
          <a:p>
            <a:pPr eaLnBrk="1" hangingPunct="1"/>
            <a:r>
              <a:rPr lang="cs-CZ" smtClean="0"/>
              <a:t>Příště bychom se mohli vrátit k tomu, jak jsi říkal…</a:t>
            </a:r>
          </a:p>
        </p:txBody>
      </p:sp>
    </p:spTree>
    <p:extLst>
      <p:ext uri="{BB962C8B-B14F-4D97-AF65-F5344CB8AC3E}">
        <p14:creationId xmlns:p14="http://schemas.microsoft.com/office/powerpoint/2010/main" val="179846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Uznání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Umožňuje </a:t>
            </a:r>
            <a:r>
              <a:rPr lang="cs-CZ" dirty="0" smtClean="0"/>
              <a:t>vyjádřit respekt k partnerovi a jeho vidění situace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Dát mu najevo, že oceňujeme něco z toho, co udělal, řekl, plánuje..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>
              <a:solidFill>
                <a:srgbClr val="CC0066"/>
              </a:solidFill>
            </a:endParaRPr>
          </a:p>
        </p:txBody>
      </p:sp>
      <p:sp>
        <p:nvSpPr>
          <p:cNvPr id="23556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cs-CZ" smtClean="0"/>
              <a:t>Je mi jasné, že to pro tebe vůbec nebylo jednoduché</a:t>
            </a:r>
          </a:p>
          <a:p>
            <a:pPr eaLnBrk="1" hangingPunct="1"/>
            <a:r>
              <a:rPr lang="cs-CZ" smtClean="0"/>
              <a:t>Máš právo to vidět takhle</a:t>
            </a:r>
          </a:p>
          <a:p>
            <a:pPr eaLnBrk="1" hangingPunct="1"/>
            <a:r>
              <a:rPr lang="cs-CZ" smtClean="0"/>
              <a:t>Nikdy by mě nenapadlo se na to dívat takhle…</a:t>
            </a:r>
          </a:p>
          <a:p>
            <a:pPr eaLnBrk="1" hangingPunct="1"/>
            <a:r>
              <a:rPr lang="cs-CZ" smtClean="0"/>
              <a:t>Musel jsi udělat strašně moc pro to, aby…</a:t>
            </a:r>
          </a:p>
          <a:p>
            <a:pPr eaLnBrk="1" hangingPunct="1"/>
            <a:r>
              <a:rPr lang="cs-CZ" smtClean="0"/>
              <a:t>Stálo tě to určitě spoustu sil ( času, energie)…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618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err="1"/>
              <a:t>DeVito</a:t>
            </a:r>
            <a:r>
              <a:rPr lang="cs-CZ" dirty="0"/>
              <a:t>, J.A.: Základy mezilidské komunikace.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a.s., 2008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Úlehla, I.: Umění pomáhat. Sociologické nakladatelství, Praha 2009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93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Kontext intervence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Pole společné práce leží v průniku: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0070C0"/>
                </a:solidFill>
              </a:rPr>
              <a:t>Klientových přání                                                                </a:t>
            </a:r>
            <a:r>
              <a:rPr lang="cs-CZ" smtClean="0"/>
              <a:t>(je přirozené, že klient má svá přání, očekávání, obavy, obranu…)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0070C0"/>
                </a:solidFill>
              </a:rPr>
              <a:t>Působnosti zařízení                                                           </a:t>
            </a:r>
            <a:r>
              <a:rPr lang="cs-CZ" smtClean="0"/>
              <a:t>(ovlivňuje celý kontext-vše co v rozhovoru děláme je kontextem „řízeno“)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0070C0"/>
                </a:solidFill>
              </a:rPr>
              <a:t>Kompetencí pracovníka                                                </a:t>
            </a:r>
            <a:r>
              <a:rPr lang="cs-CZ" smtClean="0"/>
              <a:t>(jeho schopnostmi, možnostmi, polem působnosti)</a:t>
            </a:r>
          </a:p>
        </p:txBody>
      </p:sp>
    </p:spTree>
    <p:extLst>
      <p:ext uri="{BB962C8B-B14F-4D97-AF65-F5344CB8AC3E}">
        <p14:creationId xmlns:p14="http://schemas.microsoft.com/office/powerpoint/2010/main" val="263968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84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 vnímat poradenský rozhovor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Jako intervenci=         nástroj ke změně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Jako lidské setkání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Věnujeme pozornost kontextu (říkat a dělat jen to, co „patří“ do kontextu rozhovoru)</a:t>
            </a:r>
          </a:p>
          <a:p>
            <a:r>
              <a:rPr lang="cs-CZ" dirty="0" smtClean="0"/>
              <a:t>Zvažujeme a nabízíme i jiné formy intervence (co by se dalo dělat jiného než rozhovor s námi)</a:t>
            </a:r>
          </a:p>
          <a:p>
            <a:r>
              <a:rPr lang="cs-CZ" dirty="0" smtClean="0"/>
              <a:t>Promýšlíme způsob, jakým intervenujeme (co je naším cílem)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Poradenský rozhovor je setkáním lidí, kteří mají své očekávání, obavy, potřeby, zkušenosti…</a:t>
            </a:r>
          </a:p>
          <a:p>
            <a:r>
              <a:rPr lang="cs-CZ" dirty="0" smtClean="0"/>
              <a:t>Myslíme proto na bezpečí      a potřeby klienta </a:t>
            </a:r>
            <a:r>
              <a:rPr lang="cs-CZ" u="sng" dirty="0" smtClean="0"/>
              <a:t>i své vlastní</a:t>
            </a:r>
          </a:p>
          <a:p>
            <a:r>
              <a:rPr lang="cs-CZ" dirty="0" smtClean="0"/>
              <a:t>Komunikaci přizpůsobujeme klientovi</a:t>
            </a:r>
          </a:p>
          <a:p>
            <a:r>
              <a:rPr lang="cs-CZ" dirty="0" smtClean="0"/>
              <a:t>Uvědomujeme si hranice našeho setkání a našeho vztahu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62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podoby může mít intervence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08920"/>
            <a:ext cx="3168352" cy="2376264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812" y="2708920"/>
            <a:ext cx="2886596" cy="2376263"/>
          </a:xfrm>
        </p:spPr>
      </p:pic>
    </p:spTree>
    <p:extLst>
      <p:ext uri="{BB962C8B-B14F-4D97-AF65-F5344CB8AC3E}">
        <p14:creationId xmlns:p14="http://schemas.microsoft.com/office/powerpoint/2010/main" val="32081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Podoby profesionálního pomáhání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dirty="0" smtClean="0"/>
              <a:t>Pomáhat(=podporovat)                                               nebo kontrolovat (=mít pod kontrolou, vést)?</a:t>
            </a:r>
          </a:p>
          <a:p>
            <a:pPr eaLnBrk="1" hangingPunct="1"/>
            <a:r>
              <a:rPr lang="cs-CZ" dirty="0" smtClean="0"/>
              <a:t>Dva efektivní nástroje pomáhání, oba jsou zcela relevantní ve vztahu pracovník-klient</a:t>
            </a:r>
          </a:p>
          <a:p>
            <a:pPr eaLnBrk="1" hangingPunct="1"/>
            <a:r>
              <a:rPr lang="cs-CZ" dirty="0" smtClean="0"/>
              <a:t>Pracovník musí být schopen je odlišovat (sebereflexe)</a:t>
            </a:r>
          </a:p>
          <a:p>
            <a:pPr eaLnBrk="1" hangingPunct="1"/>
            <a:r>
              <a:rPr lang="cs-CZ" dirty="0" smtClean="0"/>
              <a:t>Volí je podle kontextu zakázky</a:t>
            </a:r>
          </a:p>
          <a:p>
            <a:pPr eaLnBrk="1" hangingPunct="1"/>
            <a:r>
              <a:rPr lang="cs-CZ" dirty="0" smtClean="0"/>
              <a:t>Profesionál by je měl oba „umět“ a využívat </a:t>
            </a:r>
          </a:p>
          <a:p>
            <a:pPr eaLnBrk="1" hangingPunct="1"/>
            <a:r>
              <a:rPr lang="cs-CZ" dirty="0" err="1" smtClean="0"/>
              <a:t>Kriteriem</a:t>
            </a:r>
            <a:r>
              <a:rPr lang="cs-CZ" dirty="0" smtClean="0"/>
              <a:t> pro jejich použití je EFEKTIVITA</a:t>
            </a:r>
          </a:p>
          <a:p>
            <a:pPr eaLnBrk="1" hangingPunct="1"/>
            <a:r>
              <a:rPr lang="cs-CZ" dirty="0" smtClean="0"/>
              <a:t>Mohou se prolínat v rámci práce s klientem i v rámci jedné intervence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705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Pár slov o kontrole (řízení)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dirty="0" smtClean="0"/>
              <a:t>Kontrola je hlavním nástrojem socializace                      (vrůstání jedince do společnosti lidí)</a:t>
            </a:r>
          </a:p>
          <a:p>
            <a:pPr eaLnBrk="1" hangingPunct="1"/>
            <a:r>
              <a:rPr lang="cs-CZ" dirty="0" smtClean="0"/>
              <a:t>Základní předpoklad: pracovník ví, co je pro klienta dobré, ví co klient potřebuje a dává mu to (vede ho k tomu)</a:t>
            </a:r>
          </a:p>
          <a:p>
            <a:pPr eaLnBrk="1" hangingPunct="1"/>
            <a:r>
              <a:rPr lang="cs-CZ" dirty="0" smtClean="0"/>
              <a:t>Kontrola je často nevyhnutelná, účelná a potřebná </a:t>
            </a:r>
          </a:p>
          <a:p>
            <a:pPr eaLnBrk="1" hangingPunct="1"/>
            <a:r>
              <a:rPr lang="cs-CZ" dirty="0" smtClean="0"/>
              <a:t>Může být postavena na zájmu jiných lidí, než klienta (vedení, kolegů, systému)</a:t>
            </a:r>
          </a:p>
          <a:p>
            <a:pPr eaLnBrk="1" hangingPunct="1"/>
            <a:r>
              <a:rPr lang="cs-CZ" dirty="0" smtClean="0"/>
              <a:t>Kontrola „je přebírána“ společně s „vládou nad problémem“</a:t>
            </a:r>
          </a:p>
          <a:p>
            <a:pPr eaLnBrk="1" hangingPunct="1"/>
            <a:r>
              <a:rPr lang="cs-CZ" dirty="0" smtClean="0"/>
              <a:t>Kontrola je prvoplánově rychlejší než pomoc (rychlý průběh, rychlé řešení, ale…mnohdy nulová efektivita)</a:t>
            </a:r>
          </a:p>
        </p:txBody>
      </p:sp>
    </p:spTree>
    <p:extLst>
      <p:ext uri="{BB962C8B-B14F-4D97-AF65-F5344CB8AC3E}">
        <p14:creationId xmlns:p14="http://schemas.microsoft.com/office/powerpoint/2010/main" val="311685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Pár slov o kontrole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dirty="0" smtClean="0"/>
              <a:t>Pracovník se při kontrole řídí svými normami               (nebo normami, které reprezentuje)</a:t>
            </a:r>
          </a:p>
          <a:p>
            <a:pPr eaLnBrk="1" hangingPunct="1"/>
            <a:r>
              <a:rPr lang="cs-CZ" dirty="0" smtClean="0"/>
              <a:t>Pracovník je při ní aktivnější než klient                                (v myšlenkách, slovech i činech)</a:t>
            </a:r>
          </a:p>
          <a:p>
            <a:pPr eaLnBrk="1" hangingPunct="1"/>
            <a:r>
              <a:rPr lang="cs-CZ" dirty="0" smtClean="0"/>
              <a:t>Jeho cílem je přivést klienta k žádoucímu chování        (které mu pomůže dostat se z problémů)</a:t>
            </a:r>
          </a:p>
          <a:p>
            <a:pPr eaLnBrk="1" hangingPunct="1"/>
            <a:r>
              <a:rPr lang="cs-CZ" dirty="0" smtClean="0"/>
              <a:t>Kontrola s sebou nese nerovný vztah se všemi důsledky</a:t>
            </a:r>
          </a:p>
          <a:p>
            <a:pPr eaLnBrk="1" hangingPunct="1"/>
            <a:r>
              <a:rPr lang="cs-CZ" dirty="0" smtClean="0"/>
              <a:t>Kontrola má mnoho podob:</a:t>
            </a:r>
          </a:p>
          <a:p>
            <a:pPr eaLnBrk="1" hangingPunct="1">
              <a:buFontTx/>
              <a:buChar char="-"/>
            </a:pPr>
            <a:r>
              <a:rPr lang="cs-CZ" dirty="0" smtClean="0"/>
              <a:t>Opatrování (pojď, já to udělám za tebe)</a:t>
            </a:r>
          </a:p>
          <a:p>
            <a:pPr eaLnBrk="1" hangingPunct="1">
              <a:buFontTx/>
              <a:buChar char="-"/>
            </a:pPr>
            <a:r>
              <a:rPr lang="cs-CZ" dirty="0" smtClean="0"/>
              <a:t>Dozor (nemohu to nechat jen na tobě)</a:t>
            </a:r>
          </a:p>
          <a:p>
            <a:pPr eaLnBrk="1" hangingPunct="1">
              <a:buFontTx/>
              <a:buChar char="-"/>
            </a:pPr>
            <a:r>
              <a:rPr lang="cs-CZ" dirty="0" smtClean="0"/>
              <a:t>Přesvědčování (je pro tebe dobré…udělej to, věř mi)</a:t>
            </a:r>
          </a:p>
          <a:p>
            <a:pPr eaLnBrk="1" hangingPunct="1">
              <a:buFontTx/>
              <a:buChar char="-"/>
            </a:pPr>
            <a:r>
              <a:rPr lang="cs-CZ" dirty="0" smtClean="0"/>
              <a:t>Vyjasňování (udělej to takto, protože……)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1461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</TotalTime>
  <Words>1828</Words>
  <Application>Microsoft Office PowerPoint</Application>
  <PresentationFormat>Předvádění na obrazovce (4:3)</PresentationFormat>
  <Paragraphs>290</Paragraphs>
  <Slides>34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Tok</vt:lpstr>
      <vt:lpstr>Kontext          poradenského rozhovoru</vt:lpstr>
      <vt:lpstr>Kontext poradenského rozhovoru -čím se liší od jiných rozhovorů?</vt:lpstr>
      <vt:lpstr>Pole společné práce</vt:lpstr>
      <vt:lpstr>Kontext intervence</vt:lpstr>
      <vt:lpstr>Jak vnímat poradenský rozhovor</vt:lpstr>
      <vt:lpstr>Jaké podoby může mít intervence</vt:lpstr>
      <vt:lpstr>Podoby profesionálního pomáhání</vt:lpstr>
      <vt:lpstr>Pár slov o kontrole (řízení)</vt:lpstr>
      <vt:lpstr>Pár slov o kontrole</vt:lpstr>
      <vt:lpstr>Pár slov o pomoci</vt:lpstr>
      <vt:lpstr>Pár slov o pomoci</vt:lpstr>
      <vt:lpstr>Aktivní naslouchání</vt:lpstr>
      <vt:lpstr>Naslouchání</vt:lpstr>
      <vt:lpstr>Fáze naslouchání</vt:lpstr>
      <vt:lpstr>Co nám brání v naslouchání?</vt:lpstr>
      <vt:lpstr>Prezentace aplikace PowerPoint</vt:lpstr>
      <vt:lpstr>Kontinua naslouchání</vt:lpstr>
      <vt:lpstr>Empatické a objektivní naslouchání</vt:lpstr>
      <vt:lpstr>Nezaujaté a kritické naslouchání</vt:lpstr>
      <vt:lpstr>Povrchové a hloubkové naslouchání</vt:lpstr>
      <vt:lpstr>Pojem „aktivní naslouchání“</vt:lpstr>
      <vt:lpstr>Kdy naslouchat aktivně?</vt:lpstr>
      <vt:lpstr>Co získáme aktivním nasloucháním?</vt:lpstr>
      <vt:lpstr>Aktivní a pasivní naslouchání</vt:lpstr>
      <vt:lpstr>Základní pravidla AN</vt:lpstr>
      <vt:lpstr>Prezentace aplikace PowerPoint</vt:lpstr>
      <vt:lpstr>Techniky aktivního naslouchání</vt:lpstr>
      <vt:lpstr>Povzbuzování</vt:lpstr>
      <vt:lpstr>Objasňování</vt:lpstr>
      <vt:lpstr>Parafrázování</vt:lpstr>
      <vt:lpstr>Reflexe (= odraz, zrcadlení)</vt:lpstr>
      <vt:lpstr>Shrnutí</vt:lpstr>
      <vt:lpstr>Uznání</vt:lpstr>
      <vt:lpstr>Zdroje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Kontext          poradenského rozhovoru</dc:title>
  <dc:creator>Alice</dc:creator>
  <cp:lastModifiedBy>Alice</cp:lastModifiedBy>
  <cp:revision>5</cp:revision>
  <dcterms:created xsi:type="dcterms:W3CDTF">2015-02-20T04:46:56Z</dcterms:created>
  <dcterms:modified xsi:type="dcterms:W3CDTF">2015-02-20T05:21:58Z</dcterms:modified>
</cp:coreProperties>
</file>