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5"/>
  </p:notesMasterIdLst>
  <p:sldIdLst>
    <p:sldId id="256" r:id="rId2"/>
    <p:sldId id="257" r:id="rId3"/>
    <p:sldId id="309" r:id="rId4"/>
    <p:sldId id="263" r:id="rId5"/>
    <p:sldId id="258" r:id="rId6"/>
    <p:sldId id="259" r:id="rId7"/>
    <p:sldId id="310" r:id="rId8"/>
    <p:sldId id="260" r:id="rId9"/>
    <p:sldId id="311" r:id="rId10"/>
    <p:sldId id="303" r:id="rId11"/>
    <p:sldId id="304" r:id="rId12"/>
    <p:sldId id="312" r:id="rId13"/>
    <p:sldId id="305" r:id="rId14"/>
    <p:sldId id="306" r:id="rId15"/>
    <p:sldId id="261" r:id="rId16"/>
    <p:sldId id="262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2" r:id="rId44"/>
    <p:sldId id="308" r:id="rId45"/>
    <p:sldId id="293" r:id="rId46"/>
    <p:sldId id="294" r:id="rId47"/>
    <p:sldId id="295" r:id="rId48"/>
    <p:sldId id="296" r:id="rId49"/>
    <p:sldId id="297" r:id="rId50"/>
    <p:sldId id="298" r:id="rId51"/>
    <p:sldId id="307" r:id="rId52"/>
    <p:sldId id="302" r:id="rId53"/>
    <p:sldId id="313" r:id="rId54"/>
  </p:sldIdLst>
  <p:sldSz cx="9144000" cy="6858000" type="screen4x3"/>
  <p:notesSz cx="6858000" cy="9144000"/>
  <p:embeddedFontLst>
    <p:embeddedFont>
      <p:font typeface="Segoe UI" pitchFamily="34" charset="0"/>
      <p:regular r:id="rId56"/>
      <p:bold r:id="rId57"/>
      <p:italic r:id="rId58"/>
      <p:boldItalic r:id="rId59"/>
    </p:embeddedFont>
    <p:embeddedFont>
      <p:font typeface="Calibri" pitchFamily="34" charset="0"/>
      <p:regular r:id="rId60"/>
      <p:bold r:id="rId61"/>
      <p:italic r:id="rId62"/>
      <p:boldItalic r:id="rId63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82619" autoAdjust="0"/>
  </p:normalViewPr>
  <p:slideViewPr>
    <p:cSldViewPr>
      <p:cViewPr varScale="1">
        <p:scale>
          <a:sx n="68" d="100"/>
          <a:sy n="68" d="100"/>
        </p:scale>
        <p:origin x="-102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63" Type="http://schemas.openxmlformats.org/officeDocument/2006/relationships/font" Target="fonts/font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3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2.fntdata"/><Relationship Id="rId61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5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1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4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13E26-F533-42FD-9642-B9E3553E7289}" type="datetimeFigureOut">
              <a:rPr lang="cs-CZ" smtClean="0"/>
              <a:pPr/>
              <a:t>9.12.2012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5BDA9-49DC-4679-B369-82F123CC8EF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5BDA9-49DC-4679-B369-82F123CC8EF1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b="1" u="sng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5BDA9-49DC-4679-B369-82F123CC8EF1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b="1" u="sng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5BDA9-49DC-4679-B369-82F123CC8EF1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A9A7B-1D5E-482F-AF02-D235CAD46542}" type="datetimeFigureOut">
              <a:rPr lang="cs-CZ" smtClean="0"/>
              <a:pPr/>
              <a:t>9.12.2012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2026-0D97-439A-9853-B4078DD239F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A9A7B-1D5E-482F-AF02-D235CAD46542}" type="datetimeFigureOut">
              <a:rPr lang="cs-CZ" smtClean="0"/>
              <a:pPr/>
              <a:t>9.12.2012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2026-0D97-439A-9853-B4078DD239F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A9A7B-1D5E-482F-AF02-D235CAD46542}" type="datetimeFigureOut">
              <a:rPr lang="cs-CZ" smtClean="0"/>
              <a:pPr/>
              <a:t>9.12.2012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2026-0D97-439A-9853-B4078DD239F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A9A7B-1D5E-482F-AF02-D235CAD46542}" type="datetimeFigureOut">
              <a:rPr lang="cs-CZ" smtClean="0"/>
              <a:pPr/>
              <a:t>9.12.2012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2026-0D97-439A-9853-B4078DD239F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A9A7B-1D5E-482F-AF02-D235CAD46542}" type="datetimeFigureOut">
              <a:rPr lang="cs-CZ" smtClean="0"/>
              <a:pPr/>
              <a:t>9.12.2012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2026-0D97-439A-9853-B4078DD239F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A9A7B-1D5E-482F-AF02-D235CAD46542}" type="datetimeFigureOut">
              <a:rPr lang="cs-CZ" smtClean="0"/>
              <a:pPr/>
              <a:t>9.12.2012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2026-0D97-439A-9853-B4078DD239F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A9A7B-1D5E-482F-AF02-D235CAD46542}" type="datetimeFigureOut">
              <a:rPr lang="cs-CZ" smtClean="0"/>
              <a:pPr/>
              <a:t>9.12.2012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2026-0D97-439A-9853-B4078DD239F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A9A7B-1D5E-482F-AF02-D235CAD46542}" type="datetimeFigureOut">
              <a:rPr lang="cs-CZ" smtClean="0"/>
              <a:pPr/>
              <a:t>9.12.2012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2026-0D97-439A-9853-B4078DD239F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A9A7B-1D5E-482F-AF02-D235CAD46542}" type="datetimeFigureOut">
              <a:rPr lang="cs-CZ" smtClean="0"/>
              <a:pPr/>
              <a:t>9.12.2012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2026-0D97-439A-9853-B4078DD239F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A9A7B-1D5E-482F-AF02-D235CAD46542}" type="datetimeFigureOut">
              <a:rPr lang="cs-CZ" smtClean="0"/>
              <a:pPr/>
              <a:t>9.12.2012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2026-0D97-439A-9853-B4078DD239F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A9A7B-1D5E-482F-AF02-D235CAD46542}" type="datetimeFigureOut">
              <a:rPr lang="cs-CZ" smtClean="0"/>
              <a:pPr/>
              <a:t>9.12.2012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2026-0D97-439A-9853-B4078DD239F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A9A7B-1D5E-482F-AF02-D235CAD46542}" type="datetimeFigureOut">
              <a:rPr lang="cs-CZ" smtClean="0"/>
              <a:pPr/>
              <a:t>9.12.2012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12026-0D97-439A-9853-B4078DD239F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rtmuseum.cz/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relappelfoundation.com/index.cfm/karelappel/work/painting/" TargetMode="External"/><Relationship Id="rId2" Type="http://schemas.openxmlformats.org/officeDocument/2006/relationships/hyperlink" Target="http://www.artmuseum.cz/umelec.php?art_id=95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useumjorn.dk/en/works_by_jorn.asp" TargetMode="External"/><Relationship Id="rId4" Type="http://schemas.openxmlformats.org/officeDocument/2006/relationships/hyperlink" Target="http://www.christies.com/lotfinder/drawings-watercolors/eugene-brands-meisje-met-bloemen-5412017-details.aspx?pos=3&amp;intObjectID=5412017&amp;sid=&amp;page=25" TargetMode="Externa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539552" y="1298625"/>
            <a:ext cx="8136904" cy="28083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75656" y="1268760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cs-CZ" sz="7200" b="1" dirty="0" err="1" smtClean="0"/>
              <a:t>CoBrA</a:t>
            </a:r>
            <a:endParaRPr lang="cs-CZ" sz="72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75656" y="2636912"/>
            <a:ext cx="7160840" cy="1752600"/>
          </a:xfrm>
        </p:spPr>
        <p:txBody>
          <a:bodyPr>
            <a:normAutofit/>
          </a:bodyPr>
          <a:lstStyle/>
          <a:p>
            <a:pPr algn="l">
              <a:spcBef>
                <a:spcPct val="50000"/>
              </a:spcBef>
            </a:pPr>
            <a:r>
              <a:rPr lang="cs-CZ" sz="2800" dirty="0" smtClean="0">
                <a:solidFill>
                  <a:schemeClr val="tx1"/>
                </a:solidFill>
              </a:rPr>
              <a:t>Profil avantgardní skupiny </a:t>
            </a:r>
          </a:p>
          <a:p>
            <a:pPr algn="l">
              <a:spcBef>
                <a:spcPct val="50000"/>
              </a:spcBef>
            </a:pPr>
            <a:r>
              <a:rPr lang="cs-CZ" sz="2800" dirty="0" smtClean="0">
                <a:solidFill>
                  <a:schemeClr val="tx1"/>
                </a:solidFill>
              </a:rPr>
              <a:t>a její odkaz ve výtvarné pedagogice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39552" y="4221088"/>
            <a:ext cx="8136904" cy="11521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1403648" y="4466977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Didaktika Výtvarné</a:t>
            </a:r>
            <a:r>
              <a:rPr kumimoji="0" lang="cs-CZ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výchovy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539552" y="980728"/>
            <a:ext cx="8136904" cy="21602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pPr algn="l"/>
            <a:r>
              <a:rPr lang="cs-CZ" b="1" dirty="0" smtClean="0"/>
              <a:t>	</a:t>
            </a:r>
            <a:r>
              <a:rPr lang="cs-CZ" b="1" dirty="0" smtClean="0">
                <a:solidFill>
                  <a:schemeClr val="bg1"/>
                </a:solidFill>
              </a:rPr>
              <a:t>Znaky tvorby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70911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/>
              <a:t>Akční malba</a:t>
            </a:r>
          </a:p>
          <a:p>
            <a:endParaRPr lang="cs-CZ" dirty="0" smtClean="0"/>
          </a:p>
          <a:p>
            <a:r>
              <a:rPr lang="cs-CZ" dirty="0" err="1" smtClean="0"/>
              <a:t>Tachismus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Abstraktní expresionismus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pPr algn="l"/>
            <a:r>
              <a:rPr lang="cs-CZ" b="1" dirty="0" smtClean="0">
                <a:solidFill>
                  <a:schemeClr val="bg1"/>
                </a:solidFill>
              </a:rPr>
              <a:t>	Akční malba 1/2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endParaRPr lang="cs-CZ" sz="2800" dirty="0" smtClean="0"/>
          </a:p>
          <a:p>
            <a:r>
              <a:rPr lang="cs-CZ" sz="2800" dirty="0" smtClean="0"/>
              <a:t>Kořeny ve </a:t>
            </a:r>
            <a:r>
              <a:rPr lang="cs-CZ" sz="2800" b="1" dirty="0" smtClean="0"/>
              <a:t>40. letech </a:t>
            </a:r>
            <a:r>
              <a:rPr lang="cs-CZ" sz="2800" dirty="0" smtClean="0"/>
              <a:t>v USA</a:t>
            </a:r>
          </a:p>
          <a:p>
            <a:endParaRPr lang="cs-CZ" sz="2800" dirty="0" smtClean="0"/>
          </a:p>
          <a:p>
            <a:r>
              <a:rPr lang="cs-CZ" sz="2800" dirty="0" smtClean="0"/>
              <a:t>Společné prvky s </a:t>
            </a:r>
            <a:r>
              <a:rPr lang="cs-CZ" sz="2800" dirty="0" err="1" smtClean="0"/>
              <a:t>Tachismem</a:t>
            </a:r>
            <a:endParaRPr lang="cs-CZ" sz="2800" dirty="0" smtClean="0"/>
          </a:p>
          <a:p>
            <a:endParaRPr lang="cs-CZ" sz="2800" dirty="0" smtClean="0"/>
          </a:p>
          <a:p>
            <a:r>
              <a:rPr lang="cs-CZ" sz="2800" dirty="0" smtClean="0"/>
              <a:t>Termín poprvé použit v roce 1952 uměleckým kritikem </a:t>
            </a:r>
            <a:r>
              <a:rPr lang="cs-CZ" sz="2800" b="1" dirty="0" err="1" smtClean="0"/>
              <a:t>Haroldem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Rosenbergem</a:t>
            </a:r>
            <a:endParaRPr lang="cs-CZ" sz="2800" b="1" dirty="0" smtClean="0"/>
          </a:p>
          <a:p>
            <a:pPr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pPr algn="l"/>
            <a:r>
              <a:rPr lang="cs-CZ" b="1" dirty="0" smtClean="0">
                <a:solidFill>
                  <a:schemeClr val="bg1"/>
                </a:solidFill>
              </a:rPr>
              <a:t>	Akční malba 2/2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 lnSpcReduction="10000"/>
          </a:bodyPr>
          <a:lstStyle/>
          <a:p>
            <a:endParaRPr lang="cs-CZ" dirty="0" smtClean="0"/>
          </a:p>
          <a:p>
            <a:r>
              <a:rPr lang="cs-CZ" sz="2800" dirty="0" smtClean="0"/>
              <a:t>Plátno se stává „arénou“ v němž je umělec v roli zprostředkovatele zážitku</a:t>
            </a:r>
          </a:p>
          <a:p>
            <a:endParaRPr lang="cs-CZ" sz="2800" dirty="0" smtClean="0"/>
          </a:p>
          <a:p>
            <a:r>
              <a:rPr lang="cs-CZ" sz="2800" dirty="0" smtClean="0"/>
              <a:t>Malba je fyzikou záležitostí</a:t>
            </a:r>
          </a:p>
          <a:p>
            <a:endParaRPr lang="cs-CZ" sz="2800" dirty="0" smtClean="0"/>
          </a:p>
          <a:p>
            <a:r>
              <a:rPr lang="cs-CZ" sz="2800" dirty="0" smtClean="0"/>
              <a:t>Malba jako nadsmyslový zážitek</a:t>
            </a:r>
          </a:p>
          <a:p>
            <a:endParaRPr lang="cs-CZ" sz="2800" dirty="0" smtClean="0"/>
          </a:p>
          <a:p>
            <a:r>
              <a:rPr lang="cs-CZ" sz="2800" dirty="0" smtClean="0"/>
              <a:t>Gesto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pPr algn="l"/>
            <a:r>
              <a:rPr lang="cs-CZ" dirty="0" smtClean="0"/>
              <a:t>	</a:t>
            </a:r>
            <a:r>
              <a:rPr lang="cs-CZ" b="1" dirty="0" err="1" smtClean="0">
                <a:solidFill>
                  <a:schemeClr val="bg1"/>
                </a:solidFill>
              </a:rPr>
              <a:t>Tachismus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 fontScale="92500" lnSpcReduction="10000"/>
          </a:bodyPr>
          <a:lstStyle/>
          <a:p>
            <a:endParaRPr lang="cs-CZ" dirty="0" smtClean="0"/>
          </a:p>
          <a:p>
            <a:r>
              <a:rPr lang="cs-CZ" sz="3000" dirty="0" smtClean="0"/>
              <a:t>Paříž po 2. světové válce</a:t>
            </a:r>
          </a:p>
          <a:p>
            <a:r>
              <a:rPr lang="cs-CZ" sz="3000" dirty="0" smtClean="0"/>
              <a:t>O použití termínu se zasadil francouzský kritik  </a:t>
            </a:r>
            <a:r>
              <a:rPr lang="cs-CZ" sz="3000" b="1" dirty="0" err="1" smtClean="0"/>
              <a:t>Michel</a:t>
            </a:r>
            <a:r>
              <a:rPr lang="cs-CZ" sz="3000" b="1" dirty="0" smtClean="0"/>
              <a:t> </a:t>
            </a:r>
            <a:r>
              <a:rPr lang="cs-CZ" sz="3000" b="1" dirty="0" err="1" smtClean="0"/>
              <a:t>Tapié</a:t>
            </a:r>
            <a:endParaRPr lang="cs-CZ" sz="3000" b="1" dirty="0" smtClean="0"/>
          </a:p>
          <a:p>
            <a:pPr>
              <a:buNone/>
            </a:pPr>
            <a:endParaRPr lang="cs-CZ" sz="3000" dirty="0" smtClean="0"/>
          </a:p>
          <a:p>
            <a:r>
              <a:rPr lang="cs-CZ" sz="3000" dirty="0" smtClean="0"/>
              <a:t>Umění založené na gestech, improvizačních technikách, široké tahy štětce</a:t>
            </a:r>
          </a:p>
          <a:p>
            <a:r>
              <a:rPr lang="cs-CZ" sz="3000" dirty="0" smtClean="0"/>
              <a:t>Z </a:t>
            </a:r>
            <a:r>
              <a:rPr lang="cs-CZ" sz="3000" dirty="0" err="1" smtClean="0"/>
              <a:t>franc</a:t>
            </a:r>
            <a:r>
              <a:rPr lang="cs-CZ" sz="3000" dirty="0" smtClean="0"/>
              <a:t>. </a:t>
            </a:r>
            <a:r>
              <a:rPr lang="cs-CZ" sz="3000" b="1" dirty="0" smtClean="0"/>
              <a:t>„la </a:t>
            </a:r>
            <a:r>
              <a:rPr lang="cs-CZ" sz="3000" b="1" dirty="0" err="1" smtClean="0"/>
              <a:t>Taché</a:t>
            </a:r>
            <a:r>
              <a:rPr lang="cs-CZ" sz="3000" b="1" dirty="0" smtClean="0"/>
              <a:t>“</a:t>
            </a:r>
            <a:r>
              <a:rPr lang="cs-CZ" sz="3000" dirty="0" smtClean="0"/>
              <a:t>-skvrna</a:t>
            </a:r>
          </a:p>
          <a:p>
            <a:r>
              <a:rPr lang="cs-CZ" sz="3000" dirty="0" smtClean="0"/>
              <a:t>Principy náhody, automatická  malba surrealismu, spontánnost</a:t>
            </a:r>
            <a:endParaRPr lang="cs-CZ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pPr algn="l"/>
            <a:r>
              <a:rPr lang="cs-CZ" b="1" dirty="0" smtClean="0">
                <a:solidFill>
                  <a:schemeClr val="bg1"/>
                </a:solidFill>
              </a:rPr>
              <a:t>	Abstraktní expresionismus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cs-CZ" sz="2800" dirty="0" smtClean="0"/>
          </a:p>
          <a:p>
            <a:r>
              <a:rPr lang="cs-CZ" sz="2800" dirty="0" smtClean="0"/>
              <a:t>Vznik po 2. světové válce v USA</a:t>
            </a:r>
          </a:p>
          <a:p>
            <a:endParaRPr lang="cs-CZ" sz="2800" dirty="0" smtClean="0"/>
          </a:p>
          <a:p>
            <a:r>
              <a:rPr lang="cs-CZ" sz="2800" dirty="0" smtClean="0"/>
              <a:t>Vlivy </a:t>
            </a:r>
            <a:r>
              <a:rPr lang="cs-CZ" sz="2800" b="1" dirty="0" smtClean="0"/>
              <a:t>podvědomí</a:t>
            </a:r>
            <a:r>
              <a:rPr lang="cs-CZ" sz="2800" dirty="0" smtClean="0"/>
              <a:t>, </a:t>
            </a:r>
            <a:r>
              <a:rPr lang="cs-CZ" sz="2800" b="1" dirty="0" smtClean="0"/>
              <a:t>spontánní</a:t>
            </a:r>
            <a:r>
              <a:rPr lang="cs-CZ" sz="2800" dirty="0" smtClean="0"/>
              <a:t> energie, dynamika</a:t>
            </a:r>
          </a:p>
          <a:p>
            <a:endParaRPr lang="cs-CZ" sz="2800" dirty="0" smtClean="0"/>
          </a:p>
          <a:p>
            <a:r>
              <a:rPr lang="cs-CZ" sz="2800" dirty="0" smtClean="0"/>
              <a:t>Vliv emocí vycházejících z nitra umělce</a:t>
            </a:r>
          </a:p>
          <a:p>
            <a:endParaRPr lang="cs-CZ" sz="2800" dirty="0" smtClean="0"/>
          </a:p>
          <a:p>
            <a:r>
              <a:rPr lang="cs-CZ" sz="2800" dirty="0" smtClean="0"/>
              <a:t>Často využívaná </a:t>
            </a:r>
            <a:r>
              <a:rPr lang="cs-CZ" sz="2800" b="1" dirty="0" smtClean="0"/>
              <a:t>rozměrná plátna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78621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Jednotliví členové</a:t>
            </a:r>
            <a:endParaRPr lang="cs-CZ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pPr algn="l"/>
            <a:r>
              <a:rPr lang="cs-CZ" b="1" dirty="0" smtClean="0"/>
              <a:t>	</a:t>
            </a:r>
            <a:r>
              <a:rPr lang="cs-CZ" b="1" dirty="0" err="1" smtClean="0">
                <a:solidFill>
                  <a:schemeClr val="bg1"/>
                </a:solidFill>
              </a:rPr>
              <a:t>Pierre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Alechinsky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4186808" cy="4205064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endParaRPr lang="cs-CZ" sz="2400" dirty="0" smtClean="0"/>
          </a:p>
          <a:p>
            <a:r>
              <a:rPr lang="cs-CZ" sz="2400" dirty="0" smtClean="0"/>
              <a:t>1927, Brusel</a:t>
            </a:r>
          </a:p>
          <a:p>
            <a:endParaRPr lang="cs-CZ" sz="2400" dirty="0" smtClean="0"/>
          </a:p>
          <a:p>
            <a:r>
              <a:rPr lang="cs-CZ" sz="2400" dirty="0" smtClean="0"/>
              <a:t>Malíř, grafik, keramik</a:t>
            </a:r>
          </a:p>
          <a:p>
            <a:r>
              <a:rPr lang="cs-CZ" sz="2400" dirty="0" err="1" smtClean="0"/>
              <a:t>École</a:t>
            </a:r>
            <a:r>
              <a:rPr lang="cs-CZ" sz="2400" dirty="0" smtClean="0"/>
              <a:t> </a:t>
            </a:r>
            <a:r>
              <a:rPr lang="cs-CZ" sz="2400" dirty="0" err="1" smtClean="0"/>
              <a:t>nationalle</a:t>
            </a:r>
            <a:r>
              <a:rPr lang="cs-CZ" sz="2400" dirty="0" smtClean="0"/>
              <a:t> </a:t>
            </a:r>
            <a:r>
              <a:rPr lang="cs-CZ" sz="2400" dirty="0" err="1" smtClean="0"/>
              <a:t>supérieure</a:t>
            </a:r>
            <a:r>
              <a:rPr lang="cs-CZ" sz="2400" dirty="0" smtClean="0"/>
              <a:t> d´ </a:t>
            </a:r>
            <a:r>
              <a:rPr lang="cs-CZ" sz="2400" dirty="0" err="1" smtClean="0"/>
              <a:t>Architecture</a:t>
            </a:r>
            <a:r>
              <a:rPr lang="cs-CZ" sz="2400" dirty="0" smtClean="0"/>
              <a:t> </a:t>
            </a:r>
            <a:r>
              <a:rPr lang="cs-CZ" sz="2400" dirty="0" err="1" smtClean="0"/>
              <a:t>et</a:t>
            </a:r>
            <a:r>
              <a:rPr lang="cs-CZ" sz="2400" dirty="0" smtClean="0"/>
              <a:t> des </a:t>
            </a:r>
            <a:r>
              <a:rPr lang="cs-CZ" sz="2400" dirty="0" err="1" smtClean="0"/>
              <a:t>Arts</a:t>
            </a:r>
            <a:r>
              <a:rPr lang="cs-CZ" sz="2400" dirty="0" smtClean="0"/>
              <a:t> </a:t>
            </a:r>
            <a:r>
              <a:rPr lang="cs-CZ" sz="2400" dirty="0" err="1" smtClean="0"/>
              <a:t>décoratifs</a:t>
            </a:r>
            <a:r>
              <a:rPr lang="cs-CZ" sz="2400" dirty="0" smtClean="0"/>
              <a:t>, 1944-1946</a:t>
            </a:r>
          </a:p>
          <a:p>
            <a:r>
              <a:rPr lang="cs-CZ" sz="2400" dirty="0" smtClean="0"/>
              <a:t>Obor - knižní ilustrace, typografie</a:t>
            </a:r>
            <a:endParaRPr lang="cs-CZ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628800"/>
            <a:ext cx="3796785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4788024" y="5795972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Obr. č. 1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 lnSpcReduction="10000"/>
          </a:bodyPr>
          <a:lstStyle/>
          <a:p>
            <a:endParaRPr lang="cs-CZ" sz="2800" dirty="0" smtClean="0"/>
          </a:p>
          <a:p>
            <a:r>
              <a:rPr lang="cs-CZ" sz="2800" dirty="0" smtClean="0"/>
              <a:t>Zájem o </a:t>
            </a:r>
            <a:r>
              <a:rPr lang="cs-CZ" sz="2800" b="1" u="sng" dirty="0" smtClean="0"/>
              <a:t>typografii, papír</a:t>
            </a:r>
          </a:p>
          <a:p>
            <a:endParaRPr lang="cs-CZ" sz="2800" b="1" u="sng" dirty="0" smtClean="0"/>
          </a:p>
          <a:p>
            <a:r>
              <a:rPr lang="cs-CZ" sz="2800" dirty="0" smtClean="0"/>
              <a:t>Zájem o literaturu patrný z různých slovních hříček jeho děl</a:t>
            </a:r>
          </a:p>
          <a:p>
            <a:endParaRPr lang="cs-CZ" sz="2800" dirty="0" smtClean="0"/>
          </a:p>
          <a:p>
            <a:r>
              <a:rPr lang="cs-CZ" sz="2800" dirty="0" smtClean="0"/>
              <a:t>V polovině 50. let se začal díky přátelství s čínským básníkem a malířem </a:t>
            </a:r>
            <a:r>
              <a:rPr lang="cs-CZ" sz="2800" dirty="0" err="1" smtClean="0"/>
              <a:t>Wallasem</a:t>
            </a:r>
            <a:r>
              <a:rPr lang="cs-CZ" sz="2800" dirty="0" smtClean="0"/>
              <a:t> Tingem zabývat studií kaligrafie a </a:t>
            </a:r>
            <a:r>
              <a:rPr lang="cs-CZ" sz="2800" b="1" u="sng" dirty="0" smtClean="0"/>
              <a:t>východoasijské kultury</a:t>
            </a:r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pPr algn="l"/>
            <a:r>
              <a:rPr lang="cs-CZ" b="1" dirty="0" smtClean="0"/>
              <a:t>	</a:t>
            </a:r>
            <a:r>
              <a:rPr lang="cs-CZ" b="1" dirty="0" err="1" smtClean="0">
                <a:solidFill>
                  <a:schemeClr val="bg1"/>
                </a:solidFill>
              </a:rPr>
              <a:t>Pierre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Alechinsky</a:t>
            </a:r>
            <a:endParaRPr lang="cs-CZ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cs-CZ" dirty="0" smtClean="0"/>
          </a:p>
          <a:p>
            <a:r>
              <a:rPr lang="cs-CZ" sz="2800" dirty="0" smtClean="0"/>
              <a:t>Vlivem japonské tušové malby se začala </a:t>
            </a:r>
            <a:r>
              <a:rPr lang="cs-CZ" sz="2800" b="1" u="sng" dirty="0" smtClean="0"/>
              <a:t>černá barva</a:t>
            </a:r>
            <a:r>
              <a:rPr lang="cs-CZ" sz="2800" dirty="0" smtClean="0"/>
              <a:t> stávat dominantou jeho tvorby</a:t>
            </a:r>
          </a:p>
          <a:p>
            <a:endParaRPr lang="cs-CZ" sz="2800" dirty="0" smtClean="0"/>
          </a:p>
          <a:p>
            <a:r>
              <a:rPr lang="cs-CZ" sz="2800" dirty="0" smtClean="0"/>
              <a:t>Malba na papír, rozložený na podlaze po vzoru japonských mistrů</a:t>
            </a:r>
          </a:p>
          <a:p>
            <a:endParaRPr lang="cs-CZ" sz="2800" dirty="0" smtClean="0"/>
          </a:p>
          <a:p>
            <a:r>
              <a:rPr lang="cs-CZ" sz="2800" b="1" u="sng" dirty="0" err="1" smtClean="0"/>
              <a:t>Gestická</a:t>
            </a:r>
            <a:r>
              <a:rPr lang="cs-CZ" sz="2800" b="1" u="sng" dirty="0" smtClean="0"/>
              <a:t> štětcová technika</a:t>
            </a:r>
            <a:r>
              <a:rPr lang="cs-CZ" sz="2800" dirty="0" smtClean="0"/>
              <a:t> tvorby</a:t>
            </a:r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pPr algn="l"/>
            <a:r>
              <a:rPr lang="cs-CZ" b="1" dirty="0" smtClean="0"/>
              <a:t>	</a:t>
            </a:r>
            <a:r>
              <a:rPr lang="cs-CZ" b="1" dirty="0" err="1" smtClean="0">
                <a:solidFill>
                  <a:schemeClr val="bg1"/>
                </a:solidFill>
              </a:rPr>
              <a:t>Pierre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Alechinsky</a:t>
            </a:r>
            <a:endParaRPr lang="cs-CZ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 lnSpcReduction="10000"/>
          </a:bodyPr>
          <a:lstStyle/>
          <a:p>
            <a:endParaRPr lang="cs-CZ" sz="2800" dirty="0" smtClean="0"/>
          </a:p>
          <a:p>
            <a:r>
              <a:rPr lang="cs-CZ" sz="2800" dirty="0" smtClean="0"/>
              <a:t>V pozdějších letech upouští od olejové malby a věnuje se malbě </a:t>
            </a:r>
            <a:r>
              <a:rPr lang="cs-CZ" sz="2800" b="1" u="sng" dirty="0" smtClean="0"/>
              <a:t>akrylem</a:t>
            </a:r>
            <a:r>
              <a:rPr lang="cs-CZ" sz="2800" dirty="0" smtClean="0"/>
              <a:t>- možnosti plynoucí z rychlého schnutí</a:t>
            </a:r>
          </a:p>
          <a:p>
            <a:endParaRPr lang="cs-CZ" sz="2800" dirty="0" smtClean="0"/>
          </a:p>
          <a:p>
            <a:r>
              <a:rPr lang="cs-CZ" sz="2800" dirty="0" smtClean="0"/>
              <a:t>Typický ústřední motiv většinou vytvořený akrylovými barvami, rámovaný tušovými barvami</a:t>
            </a:r>
          </a:p>
          <a:p>
            <a:endParaRPr lang="cs-CZ" sz="2800" dirty="0" smtClean="0"/>
          </a:p>
          <a:p>
            <a:r>
              <a:rPr lang="cs-CZ" sz="2800" dirty="0" smtClean="0"/>
              <a:t>Malba na rukopisy, námořní mapy, faktury, kreslící dokumenty</a:t>
            </a:r>
            <a:endParaRPr lang="cs-CZ" sz="2800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67544" y="269776"/>
            <a:ext cx="8229600" cy="1143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</a:t>
            </a:r>
            <a:r>
              <a:rPr kumimoji="0" lang="cs-CZ" sz="4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Pierre Alechinsky</a:t>
            </a:r>
            <a:endParaRPr kumimoji="0" lang="cs-CZ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08912" cy="446449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endParaRPr lang="cs-CZ" sz="2800" dirty="0" smtClean="0"/>
          </a:p>
          <a:p>
            <a:pPr>
              <a:spcAft>
                <a:spcPts val="1000"/>
              </a:spcAft>
            </a:pPr>
            <a:r>
              <a:rPr lang="cs-CZ" sz="2400" dirty="0" smtClean="0"/>
              <a:t>Revoluční experimentální hnutí</a:t>
            </a:r>
          </a:p>
          <a:p>
            <a:pPr>
              <a:spcAft>
                <a:spcPts val="1000"/>
              </a:spcAft>
            </a:pPr>
            <a:r>
              <a:rPr lang="cs-CZ" sz="2400" dirty="0" smtClean="0"/>
              <a:t>Vznik 8. listopadu </a:t>
            </a:r>
            <a:r>
              <a:rPr lang="cs-CZ" sz="2400" b="1" dirty="0" smtClean="0"/>
              <a:t>1948</a:t>
            </a:r>
            <a:r>
              <a:rPr lang="cs-CZ" sz="2400" dirty="0" smtClean="0"/>
              <a:t> v Paříži </a:t>
            </a:r>
          </a:p>
          <a:p>
            <a:pPr>
              <a:spcAft>
                <a:spcPts val="1000"/>
              </a:spcAft>
            </a:pPr>
            <a:r>
              <a:rPr lang="cs-CZ" sz="2400" dirty="0" smtClean="0"/>
              <a:t>Název pochází od názvů měst</a:t>
            </a:r>
            <a:r>
              <a:rPr lang="cs-CZ" sz="2400" b="1" dirty="0" smtClean="0"/>
              <a:t>: </a:t>
            </a:r>
            <a:r>
              <a:rPr lang="cs-CZ" sz="2400" b="1" dirty="0" err="1" smtClean="0"/>
              <a:t>Copenhagen</a:t>
            </a:r>
            <a:r>
              <a:rPr lang="cs-CZ" sz="2400" b="1" dirty="0" smtClean="0"/>
              <a:t> (Co), </a:t>
            </a:r>
            <a:r>
              <a:rPr lang="cs-CZ" sz="2400" b="1" dirty="0" err="1" smtClean="0"/>
              <a:t>Brussels</a:t>
            </a:r>
            <a:r>
              <a:rPr lang="cs-CZ" sz="2400" b="1" dirty="0" smtClean="0"/>
              <a:t> (Br), Amsterdam (A)</a:t>
            </a:r>
            <a:r>
              <a:rPr lang="cs-CZ" sz="2400" dirty="0" smtClean="0"/>
              <a:t>, v nichž se tento umělecký kolektiv zformoval</a:t>
            </a:r>
          </a:p>
          <a:p>
            <a:pPr>
              <a:spcAft>
                <a:spcPts val="1000"/>
              </a:spcAft>
            </a:pPr>
            <a:endParaRPr lang="cs-CZ" sz="2800" dirty="0" smtClean="0"/>
          </a:p>
        </p:txBody>
      </p:sp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cs-CZ" b="1" dirty="0" smtClean="0">
                <a:solidFill>
                  <a:schemeClr val="bg1"/>
                </a:solidFill>
              </a:rPr>
              <a:t>	Vymezení 1/2</a:t>
            </a:r>
            <a:endParaRPr lang="cs-CZ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pPr algn="l"/>
            <a:r>
              <a:rPr lang="cs-CZ" b="1" dirty="0" smtClean="0">
                <a:solidFill>
                  <a:schemeClr val="bg1"/>
                </a:solidFill>
              </a:rPr>
              <a:t>	Symbolika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cs-CZ" dirty="0" smtClean="0"/>
          </a:p>
          <a:p>
            <a:r>
              <a:rPr lang="cs-CZ" dirty="0" smtClean="0"/>
              <a:t>hadi, </a:t>
            </a:r>
          </a:p>
          <a:p>
            <a:r>
              <a:rPr lang="cs-CZ" dirty="0" smtClean="0"/>
              <a:t>pohádkové příšery, </a:t>
            </a:r>
          </a:p>
          <a:p>
            <a:r>
              <a:rPr lang="cs-CZ" dirty="0" smtClean="0"/>
              <a:t>stromy, </a:t>
            </a:r>
          </a:p>
          <a:p>
            <a:r>
              <a:rPr lang="cs-CZ" dirty="0" smtClean="0"/>
              <a:t>lodě, </a:t>
            </a:r>
          </a:p>
          <a:p>
            <a:r>
              <a:rPr lang="cs-CZ" dirty="0" smtClean="0"/>
              <a:t>oceány, </a:t>
            </a:r>
          </a:p>
          <a:p>
            <a:r>
              <a:rPr lang="cs-CZ" dirty="0" smtClean="0"/>
              <a:t>hvězdy,</a:t>
            </a:r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5877272"/>
            <a:ext cx="5760640" cy="764704"/>
          </a:xfrm>
          <a:noFill/>
        </p:spPr>
        <p:txBody>
          <a:bodyPr>
            <a:noAutofit/>
          </a:bodyPr>
          <a:lstStyle/>
          <a:p>
            <a:pPr algn="l"/>
            <a:r>
              <a:rPr lang="cs-CZ" sz="1400" dirty="0" smtClean="0"/>
              <a:t>obr.  č. 2, </a:t>
            </a:r>
            <a:r>
              <a:rPr lang="cs-CZ" sz="1400" b="1" dirty="0" err="1" smtClean="0"/>
              <a:t>The</a:t>
            </a:r>
            <a:r>
              <a:rPr lang="cs-CZ" sz="1400" b="1" dirty="0" smtClean="0"/>
              <a:t> </a:t>
            </a:r>
            <a:r>
              <a:rPr lang="cs-CZ" sz="1400" b="1" dirty="0" err="1" smtClean="0"/>
              <a:t>Young</a:t>
            </a:r>
            <a:r>
              <a:rPr lang="cs-CZ" sz="1400" b="1" dirty="0" smtClean="0"/>
              <a:t> Girl </a:t>
            </a:r>
            <a:r>
              <a:rPr lang="cs-CZ" sz="1400" b="1" dirty="0" err="1" smtClean="0"/>
              <a:t>and</a:t>
            </a:r>
            <a:r>
              <a:rPr lang="cs-CZ" sz="1400" b="1" dirty="0" smtClean="0"/>
              <a:t> </a:t>
            </a:r>
            <a:r>
              <a:rPr lang="cs-CZ" sz="1400" b="1" dirty="0" err="1" smtClean="0"/>
              <a:t>Death</a:t>
            </a:r>
            <a:r>
              <a:rPr lang="cs-CZ" sz="1400" b="1" dirty="0" smtClean="0"/>
              <a:t>, </a:t>
            </a:r>
            <a:r>
              <a:rPr lang="cs-CZ" sz="1400" dirty="0" smtClean="0"/>
              <a:t>(1966-1967), </a:t>
            </a:r>
            <a:endParaRPr lang="cs-CZ" sz="1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0735" y="0"/>
            <a:ext cx="6157609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4928" y="5742384"/>
            <a:ext cx="6141368" cy="1143000"/>
          </a:xfrm>
        </p:spPr>
        <p:txBody>
          <a:bodyPr>
            <a:normAutofit/>
          </a:bodyPr>
          <a:lstStyle/>
          <a:p>
            <a:pPr algn="l"/>
            <a:r>
              <a:rPr lang="cs-CZ" sz="1400" dirty="0" smtClean="0"/>
              <a:t>Obr. č. 3, </a:t>
            </a:r>
            <a:r>
              <a:rPr lang="en-US" sz="1400" b="1" dirty="0" smtClean="0"/>
              <a:t>Star and Disaster (though in the original there is some wordplay, one might also call it "Star and </a:t>
            </a:r>
            <a:r>
              <a:rPr lang="en-US" sz="1400" b="1" dirty="0" err="1" smtClean="0"/>
              <a:t>Unstar</a:t>
            </a:r>
            <a:r>
              <a:rPr lang="en-US" sz="1400" b="1" dirty="0" smtClean="0"/>
              <a:t>" or such</a:t>
            </a: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en-US" sz="1400" dirty="0" smtClean="0"/>
              <a:t> (1969)</a:t>
            </a:r>
            <a:r>
              <a:rPr lang="cs-CZ" sz="1400" dirty="0" smtClean="0"/>
              <a:t>, </a:t>
            </a:r>
            <a:endParaRPr lang="cs-CZ" sz="1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7316" y="0"/>
            <a:ext cx="5979176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6021288"/>
            <a:ext cx="4330824" cy="648072"/>
          </a:xfrm>
        </p:spPr>
        <p:txBody>
          <a:bodyPr>
            <a:normAutofit/>
          </a:bodyPr>
          <a:lstStyle/>
          <a:p>
            <a:pPr algn="l"/>
            <a:r>
              <a:rPr lang="cs-CZ" sz="1400" dirty="0" smtClean="0"/>
              <a:t>Obr.  č. 4, </a:t>
            </a:r>
            <a:r>
              <a:rPr lang="cs-CZ" sz="1400" b="1" dirty="0" err="1" smtClean="0"/>
              <a:t>Aztec</a:t>
            </a:r>
            <a:r>
              <a:rPr lang="cs-CZ" sz="1400" b="1" dirty="0" smtClean="0"/>
              <a:t> </a:t>
            </a:r>
            <a:r>
              <a:rPr lang="cs-CZ" sz="1400" b="1" dirty="0" err="1" smtClean="0"/>
              <a:t>Volcano</a:t>
            </a:r>
            <a:r>
              <a:rPr lang="cs-CZ" sz="1400" dirty="0" smtClean="0"/>
              <a:t> (1971), </a:t>
            </a:r>
            <a:endParaRPr lang="cs-CZ" sz="1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894" y="0"/>
            <a:ext cx="7996554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6030416"/>
            <a:ext cx="8229600" cy="638944"/>
          </a:xfrm>
        </p:spPr>
        <p:txBody>
          <a:bodyPr>
            <a:noAutofit/>
          </a:bodyPr>
          <a:lstStyle/>
          <a:p>
            <a:pPr algn="l"/>
            <a:r>
              <a:rPr lang="cs-CZ" sz="1400" dirty="0" smtClean="0"/>
              <a:t>Obr.  č. 5, </a:t>
            </a:r>
            <a:r>
              <a:rPr lang="en-US" sz="1400" b="1" dirty="0" smtClean="0"/>
              <a:t>Central Park</a:t>
            </a:r>
            <a:r>
              <a:rPr lang="en-US" sz="1400" dirty="0" smtClean="0"/>
              <a:t> </a:t>
            </a:r>
            <a:r>
              <a:rPr lang="cs-CZ" sz="1400" dirty="0" smtClean="0"/>
              <a:t>(</a:t>
            </a:r>
            <a:r>
              <a:rPr lang="en-US" sz="1400" dirty="0" smtClean="0"/>
              <a:t>1978</a:t>
            </a:r>
            <a:r>
              <a:rPr lang="cs-CZ" sz="1400" dirty="0" smtClean="0"/>
              <a:t>),</a:t>
            </a:r>
            <a:r>
              <a:rPr lang="en-US" sz="1400" dirty="0" smtClean="0"/>
              <a:t> </a:t>
            </a:r>
            <a:endParaRPr lang="cs-CZ" sz="14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180081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pPr algn="l"/>
            <a:r>
              <a:rPr lang="cs-CZ" b="1" dirty="0" smtClean="0">
                <a:solidFill>
                  <a:schemeClr val="bg1"/>
                </a:solidFill>
              </a:rPr>
              <a:t>	Karel (</a:t>
            </a:r>
            <a:r>
              <a:rPr lang="cs-CZ" b="1" dirty="0" err="1" smtClean="0">
                <a:solidFill>
                  <a:schemeClr val="bg1"/>
                </a:solidFill>
              </a:rPr>
              <a:t>Christiaan</a:t>
            </a:r>
            <a:r>
              <a:rPr lang="cs-CZ" b="1" dirty="0" smtClean="0">
                <a:solidFill>
                  <a:schemeClr val="bg1"/>
                </a:solidFill>
              </a:rPr>
              <a:t>) </a:t>
            </a:r>
            <a:r>
              <a:rPr lang="cs-CZ" b="1" dirty="0" err="1" smtClean="0">
                <a:solidFill>
                  <a:schemeClr val="bg1"/>
                </a:solidFill>
              </a:rPr>
              <a:t>Appel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525963"/>
          </a:xfrm>
          <a:solidFill>
            <a:schemeClr val="bg1">
              <a:lumMod val="85000"/>
            </a:schemeClr>
          </a:solidFill>
        </p:spPr>
        <p:txBody>
          <a:bodyPr>
            <a:normAutofit lnSpcReduction="10000"/>
          </a:bodyPr>
          <a:lstStyle/>
          <a:p>
            <a:r>
              <a:rPr lang="cs-CZ" sz="2400" dirty="0" smtClean="0"/>
              <a:t>1921, Amsterodam – 2006, </a:t>
            </a:r>
            <a:r>
              <a:rPr lang="cs-CZ" sz="2400" dirty="0" err="1" smtClean="0"/>
              <a:t>Zürich</a:t>
            </a:r>
            <a:endParaRPr lang="cs-CZ" sz="2400" dirty="0" smtClean="0"/>
          </a:p>
          <a:p>
            <a:endParaRPr lang="cs-CZ" sz="2400" dirty="0" smtClean="0"/>
          </a:p>
          <a:p>
            <a:r>
              <a:rPr lang="cs-CZ" sz="2400" dirty="0" smtClean="0"/>
              <a:t>Malíř, sochař, básník</a:t>
            </a:r>
          </a:p>
          <a:p>
            <a:r>
              <a:rPr lang="nl-NL" sz="2400" dirty="0" smtClean="0"/>
              <a:t>Akademie výtvarných umění (Rijkskademie), </a:t>
            </a:r>
            <a:r>
              <a:rPr lang="cs-CZ" sz="2400" dirty="0" smtClean="0"/>
              <a:t> 1940–1943 </a:t>
            </a:r>
            <a:r>
              <a:rPr lang="nl-NL" sz="2400" dirty="0" smtClean="0"/>
              <a:t>Amsterdam</a:t>
            </a:r>
            <a:endParaRPr lang="cs-CZ" sz="2400" dirty="0" smtClean="0"/>
          </a:p>
          <a:p>
            <a:r>
              <a:rPr lang="cs-CZ" sz="2400" dirty="0" smtClean="0"/>
              <a:t>1950- stěhování do Paříže</a:t>
            </a:r>
          </a:p>
          <a:p>
            <a:r>
              <a:rPr lang="cs-CZ" sz="2400" b="1" dirty="0" err="1" smtClean="0"/>
              <a:t>Zakladající</a:t>
            </a:r>
            <a:r>
              <a:rPr lang="cs-CZ" sz="2400" b="1" dirty="0" smtClean="0"/>
              <a:t> člen</a:t>
            </a:r>
            <a:r>
              <a:rPr lang="cs-CZ" sz="2400" dirty="0" smtClean="0"/>
              <a:t> </a:t>
            </a:r>
            <a:r>
              <a:rPr lang="cs-CZ" sz="2400" dirty="0" err="1" smtClean="0"/>
              <a:t>CoBrA</a:t>
            </a:r>
            <a:endParaRPr lang="cs-CZ" sz="2400" dirty="0" smtClean="0"/>
          </a:p>
          <a:p>
            <a:r>
              <a:rPr lang="cs-CZ" sz="2400" dirty="0" smtClean="0"/>
              <a:t>Podílel se na pořádání jejich výstav</a:t>
            </a:r>
            <a:endParaRPr lang="cs-CZ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413620"/>
            <a:ext cx="3384376" cy="372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5292080" y="6084004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Obr.  č. 6</a:t>
            </a:r>
            <a:endParaRPr lang="cs-CZ" sz="1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292080" y="1556792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/>
              <a:t>„Maluju jako barbar v téhle barbarské době.“</a:t>
            </a:r>
            <a:r>
              <a:rPr lang="cs-CZ" dirty="0" smtClean="0"/>
              <a:t>   </a:t>
            </a:r>
            <a:r>
              <a:rPr lang="cs-CZ" dirty="0" err="1" smtClean="0"/>
              <a:t>Appel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pPr algn="l"/>
            <a:r>
              <a:rPr lang="cs-CZ" b="1" dirty="0" smtClean="0"/>
              <a:t>	</a:t>
            </a:r>
            <a:r>
              <a:rPr lang="cs-CZ" b="1" dirty="0" smtClean="0">
                <a:solidFill>
                  <a:schemeClr val="bg1"/>
                </a:solidFill>
              </a:rPr>
              <a:t>Znaky tvorby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Obliba motivů </a:t>
            </a:r>
            <a:r>
              <a:rPr lang="cs-CZ" b="1" dirty="0" smtClean="0"/>
              <a:t>mytických zvířat</a:t>
            </a:r>
            <a:r>
              <a:rPr lang="cs-CZ" dirty="0" smtClean="0"/>
              <a:t>, bytostí inspirovaných zejména dětskými kresbami</a:t>
            </a:r>
          </a:p>
          <a:p>
            <a:r>
              <a:rPr lang="cs-CZ" dirty="0" smtClean="0"/>
              <a:t>Ostrá barevnost, silné tahy štětce, </a:t>
            </a:r>
            <a:r>
              <a:rPr lang="cs-CZ" b="1" dirty="0" smtClean="0"/>
              <a:t>hutné nánosy </a:t>
            </a:r>
            <a:r>
              <a:rPr lang="cs-CZ" dirty="0" smtClean="0"/>
              <a:t>barev</a:t>
            </a:r>
          </a:p>
          <a:p>
            <a:r>
              <a:rPr lang="cs-CZ" dirty="0" smtClean="0"/>
              <a:t>Akt nanášení barev je chápán jako osvobození umělcova výrazu, důraz na </a:t>
            </a:r>
            <a:r>
              <a:rPr lang="cs-CZ" b="1" dirty="0" smtClean="0"/>
              <a:t>podvědomí</a:t>
            </a:r>
          </a:p>
          <a:p>
            <a:r>
              <a:rPr lang="cs-CZ" dirty="0" smtClean="0"/>
              <a:t>Jednoduché tvary, kontury</a:t>
            </a:r>
          </a:p>
          <a:p>
            <a:r>
              <a:rPr lang="cs-CZ" dirty="0" smtClean="0"/>
              <a:t>Inspirace dětskou malbou i Picassem</a:t>
            </a:r>
          </a:p>
          <a:p>
            <a:r>
              <a:rPr lang="cs-CZ" dirty="0" smtClean="0"/>
              <a:t>Práce s hmotou – tvorba soch – vliv </a:t>
            </a:r>
            <a:r>
              <a:rPr lang="cs-CZ" b="1" dirty="0" smtClean="0"/>
              <a:t>afrického</a:t>
            </a:r>
            <a:r>
              <a:rPr lang="cs-CZ" dirty="0" smtClean="0"/>
              <a:t> </a:t>
            </a:r>
            <a:r>
              <a:rPr lang="cs-CZ" b="1" dirty="0" smtClean="0"/>
              <a:t>umění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23728" y="6246440"/>
            <a:ext cx="2756992" cy="566936"/>
          </a:xfrm>
        </p:spPr>
        <p:txBody>
          <a:bodyPr>
            <a:noAutofit/>
          </a:bodyPr>
          <a:lstStyle/>
          <a:p>
            <a:pPr algn="l"/>
            <a:r>
              <a:rPr lang="cs-CZ" sz="1400" dirty="0" smtClean="0"/>
              <a:t>Obr.  č. 7, </a:t>
            </a:r>
            <a:r>
              <a:rPr lang="en-US" sz="1400" b="1" dirty="0" smtClean="0"/>
              <a:t>Little Moon Men</a:t>
            </a:r>
            <a:br>
              <a:rPr lang="en-US" sz="1400" b="1" dirty="0" smtClean="0"/>
            </a:br>
            <a:r>
              <a:rPr lang="cs-CZ" sz="1400" dirty="0" smtClean="0"/>
              <a:t>(</a:t>
            </a:r>
            <a:r>
              <a:rPr lang="en-US" sz="1400" dirty="0" smtClean="0"/>
              <a:t>1946</a:t>
            </a:r>
            <a:r>
              <a:rPr lang="cs-CZ" sz="1400" dirty="0" smtClean="0"/>
              <a:t>), </a:t>
            </a:r>
            <a:endParaRPr lang="cs-CZ" sz="14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-1"/>
            <a:ext cx="4701902" cy="6179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752" y="6291064"/>
            <a:ext cx="3117032" cy="566936"/>
          </a:xfrm>
        </p:spPr>
        <p:txBody>
          <a:bodyPr>
            <a:noAutofit/>
          </a:bodyPr>
          <a:lstStyle/>
          <a:p>
            <a:pPr algn="l"/>
            <a:r>
              <a:rPr lang="cs-CZ" sz="1400" dirty="0" smtClean="0"/>
              <a:t>Obr.  č. 8, </a:t>
            </a:r>
            <a:r>
              <a:rPr lang="en-US" sz="1400" b="1" dirty="0" smtClean="0"/>
              <a:t>Wild Boy</a:t>
            </a:r>
            <a:br>
              <a:rPr lang="en-US" sz="1400" b="1" dirty="0" smtClean="0"/>
            </a:br>
            <a:r>
              <a:rPr lang="cs-CZ" sz="1400" dirty="0" smtClean="0"/>
              <a:t>(</a:t>
            </a:r>
            <a:r>
              <a:rPr lang="en-US" sz="1400" dirty="0" smtClean="0"/>
              <a:t>1954</a:t>
            </a:r>
            <a:r>
              <a:rPr lang="cs-CZ" sz="1400" dirty="0" smtClean="0"/>
              <a:t>)</a:t>
            </a:r>
            <a:endParaRPr lang="cs-CZ" sz="14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0328" y="1"/>
            <a:ext cx="3693839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6896" y="6021288"/>
            <a:ext cx="2540968" cy="792088"/>
          </a:xfrm>
        </p:spPr>
        <p:txBody>
          <a:bodyPr>
            <a:noAutofit/>
          </a:bodyPr>
          <a:lstStyle/>
          <a:p>
            <a:pPr algn="l"/>
            <a:r>
              <a:rPr lang="cs-CZ" sz="1400" dirty="0" smtClean="0"/>
              <a:t>Obr.  č. 9, </a:t>
            </a:r>
            <a:r>
              <a:rPr lang="en-US" sz="1400" b="1" dirty="0" err="1" smtClean="0"/>
              <a:t>morous</a:t>
            </a:r>
            <a:r>
              <a:rPr lang="en-US" sz="1400" b="1" dirty="0" smtClean="0"/>
              <a:t> Dance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cs-CZ" sz="1400" dirty="0" smtClean="0"/>
              <a:t>(</a:t>
            </a:r>
            <a:r>
              <a:rPr lang="en-US" sz="1400" dirty="0" smtClean="0"/>
              <a:t>1955</a:t>
            </a:r>
            <a:r>
              <a:rPr lang="cs-CZ" sz="1400" dirty="0" smtClean="0"/>
              <a:t>)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cs-CZ" sz="18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0800" b="11441"/>
          <a:stretch>
            <a:fillRect/>
          </a:stretch>
        </p:blipFill>
        <p:spPr bwMode="auto">
          <a:xfrm>
            <a:off x="827584" y="0"/>
            <a:ext cx="7558326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08912" cy="446449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endParaRPr lang="cs-CZ" sz="2800" dirty="0" smtClean="0"/>
          </a:p>
          <a:p>
            <a:pPr>
              <a:spcAft>
                <a:spcPts val="1000"/>
              </a:spcAft>
            </a:pPr>
            <a:r>
              <a:rPr lang="cs-CZ" sz="2400" dirty="0" smtClean="0"/>
              <a:t>Oficiálně se umělci rozchází v roce </a:t>
            </a:r>
            <a:r>
              <a:rPr lang="cs-CZ" sz="2400" b="1" dirty="0" smtClean="0"/>
              <a:t>1951</a:t>
            </a:r>
            <a:r>
              <a:rPr lang="cs-CZ" sz="2400" dirty="0" smtClean="0"/>
              <a:t> po uspořádání skupinové výstavy  v Paláci výtvarných umění v </a:t>
            </a:r>
            <a:r>
              <a:rPr lang="cs-CZ" sz="2400" dirty="0" err="1" smtClean="0"/>
              <a:t>Luiku</a:t>
            </a:r>
            <a:endParaRPr lang="cs-CZ" sz="2400" dirty="0" smtClean="0"/>
          </a:p>
          <a:p>
            <a:pPr>
              <a:spcAft>
                <a:spcPts val="1000"/>
              </a:spcAft>
            </a:pPr>
            <a:r>
              <a:rPr lang="cs-CZ" sz="2400" dirty="0" smtClean="0"/>
              <a:t>Vydávali časopis </a:t>
            </a:r>
            <a:r>
              <a:rPr lang="cs-CZ" sz="2400" dirty="0" err="1" smtClean="0"/>
              <a:t>CoBrA</a:t>
            </a:r>
            <a:r>
              <a:rPr lang="cs-CZ" sz="2400" dirty="0" smtClean="0"/>
              <a:t> vycházející v různých Evropských městech v letech 1949-1951</a:t>
            </a: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cs-CZ" b="1" dirty="0" smtClean="0">
                <a:solidFill>
                  <a:schemeClr val="bg1"/>
                </a:solidFill>
              </a:rPr>
              <a:t>	Vymezení 2/2</a:t>
            </a:r>
            <a:endParaRPr lang="cs-CZ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51720" y="6246440"/>
            <a:ext cx="4845224" cy="710952"/>
          </a:xfrm>
        </p:spPr>
        <p:txBody>
          <a:bodyPr>
            <a:noAutofit/>
          </a:bodyPr>
          <a:lstStyle/>
          <a:p>
            <a:pPr algn="l"/>
            <a:r>
              <a:rPr lang="cs-CZ" sz="1400" dirty="0" smtClean="0"/>
              <a:t>Obr.  č. 10, </a:t>
            </a:r>
            <a:r>
              <a:rPr lang="en-US" sz="1400" b="1" dirty="0" smtClean="0"/>
              <a:t>Hiroshima Child</a:t>
            </a:r>
            <a:br>
              <a:rPr lang="en-US" sz="1400" b="1" dirty="0" smtClean="0"/>
            </a:br>
            <a:r>
              <a:rPr lang="cs-CZ" sz="1400" dirty="0" smtClean="0"/>
              <a:t>(</a:t>
            </a:r>
            <a:r>
              <a:rPr lang="en-US" sz="1400" dirty="0" smtClean="0"/>
              <a:t>1958</a:t>
            </a:r>
            <a:r>
              <a:rPr lang="cs-CZ" sz="1400" dirty="0" smtClean="0"/>
              <a:t>)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cs-CZ" sz="18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4354" y="0"/>
            <a:ext cx="4989934" cy="6173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51720" y="6237312"/>
            <a:ext cx="4413176" cy="854968"/>
          </a:xfrm>
        </p:spPr>
        <p:txBody>
          <a:bodyPr>
            <a:noAutofit/>
          </a:bodyPr>
          <a:lstStyle/>
          <a:p>
            <a:pPr algn="l"/>
            <a:r>
              <a:rPr lang="cs-CZ" sz="1400" dirty="0" smtClean="0"/>
              <a:t>Obr.  č. 11, </a:t>
            </a:r>
            <a:r>
              <a:rPr lang="en-US" sz="1400" b="1" dirty="0" smtClean="0"/>
              <a:t>Nude Series: Nude</a:t>
            </a:r>
            <a:br>
              <a:rPr lang="en-US" sz="1400" b="1" dirty="0" smtClean="0"/>
            </a:br>
            <a:r>
              <a:rPr lang="cs-CZ" sz="1400" dirty="0" smtClean="0"/>
              <a:t>(</a:t>
            </a:r>
            <a:r>
              <a:rPr lang="en-US" sz="1400" dirty="0" smtClean="0"/>
              <a:t>1963</a:t>
            </a:r>
            <a:r>
              <a:rPr lang="cs-CZ" sz="1400" dirty="0" smtClean="0"/>
              <a:t>)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cs-CZ" sz="18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4968552" cy="618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2128" y="6030416"/>
            <a:ext cx="3563888" cy="854968"/>
          </a:xfrm>
        </p:spPr>
        <p:txBody>
          <a:bodyPr>
            <a:noAutofit/>
          </a:bodyPr>
          <a:lstStyle/>
          <a:p>
            <a:pPr algn="l"/>
            <a:r>
              <a:rPr lang="cs-CZ" sz="1400" dirty="0" smtClean="0"/>
              <a:t>Obr.  č. 12, </a:t>
            </a:r>
            <a:r>
              <a:rPr lang="en-US" sz="1400" b="1" dirty="0" smtClean="0"/>
              <a:t>Woman with Head</a:t>
            </a:r>
            <a:br>
              <a:rPr lang="en-US" sz="1400" b="1" dirty="0" smtClean="0"/>
            </a:br>
            <a:r>
              <a:rPr lang="cs-CZ" sz="1400" dirty="0" smtClean="0"/>
              <a:t>(</a:t>
            </a:r>
            <a:r>
              <a:rPr lang="en-US" sz="1400" dirty="0" smtClean="0"/>
              <a:t>1964</a:t>
            </a:r>
            <a:r>
              <a:rPr lang="cs-CZ" sz="1400" dirty="0" smtClean="0"/>
              <a:t>)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cs-CZ" sz="18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8640" b="9281"/>
          <a:stretch>
            <a:fillRect/>
          </a:stretch>
        </p:blipFill>
        <p:spPr bwMode="auto">
          <a:xfrm>
            <a:off x="1187624" y="0"/>
            <a:ext cx="7248249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pPr algn="l"/>
            <a:r>
              <a:rPr lang="cs-CZ" b="1" dirty="0" smtClean="0"/>
              <a:t>	</a:t>
            </a:r>
            <a:r>
              <a:rPr lang="cs-CZ" b="1" dirty="0" err="1" smtClean="0">
                <a:solidFill>
                  <a:schemeClr val="bg1"/>
                </a:solidFill>
              </a:rPr>
              <a:t>Eugene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Brands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452596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cs-CZ" sz="2800" dirty="0" smtClean="0"/>
              <a:t>1913, Amsterodam- 2002, Amsterodam</a:t>
            </a:r>
          </a:p>
          <a:p>
            <a:endParaRPr lang="cs-CZ" sz="2800" dirty="0" smtClean="0"/>
          </a:p>
          <a:p>
            <a:r>
              <a:rPr lang="cs-CZ" sz="2800" dirty="0" smtClean="0"/>
              <a:t>Malíř, básník spisovatel</a:t>
            </a:r>
          </a:p>
          <a:p>
            <a:r>
              <a:rPr lang="cs-CZ" sz="2800" dirty="0" smtClean="0"/>
              <a:t>Umělecko-průmyslová škola Amsterodam</a:t>
            </a:r>
          </a:p>
          <a:p>
            <a:endParaRPr lang="cs-CZ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4686" y="1644964"/>
            <a:ext cx="3221770" cy="4448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5364088" y="6073551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Obr.  č. 13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Snaha o čistý výtvarný projev, tvorba plná fantazie</a:t>
            </a:r>
          </a:p>
          <a:p>
            <a:r>
              <a:rPr lang="cs-CZ" u="sng" dirty="0" smtClean="0"/>
              <a:t>Vliv:</a:t>
            </a:r>
          </a:p>
          <a:p>
            <a:pPr lvl="1"/>
            <a:r>
              <a:rPr lang="cs-CZ" i="1" dirty="0" err="1" smtClean="0"/>
              <a:t>Arpa</a:t>
            </a:r>
            <a:r>
              <a:rPr lang="cs-CZ" i="1" dirty="0" smtClean="0"/>
              <a:t>, </a:t>
            </a:r>
          </a:p>
          <a:p>
            <a:pPr lvl="1"/>
            <a:r>
              <a:rPr lang="cs-CZ" i="1" dirty="0" err="1" smtClean="0"/>
              <a:t>Kleeho</a:t>
            </a:r>
            <a:r>
              <a:rPr lang="cs-CZ" i="1" dirty="0" smtClean="0"/>
              <a:t>, </a:t>
            </a:r>
          </a:p>
          <a:p>
            <a:pPr lvl="1"/>
            <a:r>
              <a:rPr lang="cs-CZ" dirty="0" smtClean="0"/>
              <a:t>dadaismu, surrealismu</a:t>
            </a:r>
          </a:p>
          <a:p>
            <a:r>
              <a:rPr lang="cs-CZ" dirty="0" smtClean="0"/>
              <a:t>Inspirace </a:t>
            </a:r>
            <a:r>
              <a:rPr lang="cs-CZ" b="1" dirty="0" smtClean="0"/>
              <a:t>vesmírem</a:t>
            </a:r>
            <a:r>
              <a:rPr lang="cs-CZ" dirty="0" smtClean="0"/>
              <a:t>, </a:t>
            </a:r>
            <a:r>
              <a:rPr lang="cs-CZ" b="1" dirty="0" smtClean="0"/>
              <a:t>hvězdami</a:t>
            </a:r>
            <a:r>
              <a:rPr lang="cs-CZ" dirty="0" smtClean="0"/>
              <a:t>, spirálovými galaxiemi, magií</a:t>
            </a:r>
          </a:p>
          <a:p>
            <a:r>
              <a:rPr lang="cs-CZ" dirty="0" smtClean="0"/>
              <a:t>Během války </a:t>
            </a:r>
            <a:r>
              <a:rPr lang="cs-CZ" b="1" dirty="0" smtClean="0"/>
              <a:t>experimentoval</a:t>
            </a:r>
            <a:r>
              <a:rPr lang="cs-CZ" dirty="0" smtClean="0"/>
              <a:t> s rozličnými </a:t>
            </a:r>
            <a:r>
              <a:rPr lang="cs-CZ" b="1" dirty="0" smtClean="0"/>
              <a:t>materiály</a:t>
            </a:r>
            <a:r>
              <a:rPr lang="cs-CZ" dirty="0" smtClean="0"/>
              <a:t> – technika rozmývání tuše, uhlů</a:t>
            </a:r>
          </a:p>
          <a:p>
            <a:r>
              <a:rPr lang="cs-CZ" b="1" dirty="0" err="1" smtClean="0"/>
              <a:t>Meditativnější</a:t>
            </a:r>
            <a:r>
              <a:rPr lang="cs-CZ" dirty="0" smtClean="0"/>
              <a:t> poloha tvorby</a:t>
            </a: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pPr algn="l"/>
            <a:r>
              <a:rPr lang="cs-CZ" b="1" dirty="0" smtClean="0"/>
              <a:t>	</a:t>
            </a:r>
            <a:r>
              <a:rPr lang="cs-CZ" b="1" dirty="0" err="1" smtClean="0">
                <a:solidFill>
                  <a:schemeClr val="bg1"/>
                </a:solidFill>
              </a:rPr>
              <a:t>Eugene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Brands</a:t>
            </a:r>
            <a:endParaRPr lang="cs-CZ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49288" y="6165304"/>
            <a:ext cx="4402832" cy="508918"/>
          </a:xfrm>
        </p:spPr>
        <p:txBody>
          <a:bodyPr>
            <a:noAutofit/>
          </a:bodyPr>
          <a:lstStyle/>
          <a:p>
            <a:pPr algn="l"/>
            <a:r>
              <a:rPr lang="cs-CZ" sz="1400" dirty="0" smtClean="0"/>
              <a:t>Obr.  č. 14, </a:t>
            </a:r>
            <a:r>
              <a:rPr lang="en-US" sz="1400" b="1" dirty="0" smtClean="0"/>
              <a:t>Composition </a:t>
            </a:r>
            <a:br>
              <a:rPr lang="en-US" sz="1400" b="1" dirty="0" smtClean="0"/>
            </a:br>
            <a:r>
              <a:rPr lang="cs-CZ" sz="1400" dirty="0" smtClean="0"/>
              <a:t>(19</a:t>
            </a:r>
            <a:r>
              <a:rPr lang="en-US" sz="1400" dirty="0" smtClean="0"/>
              <a:t>62</a:t>
            </a:r>
            <a:r>
              <a:rPr lang="cs-CZ" sz="1400" dirty="0" smtClean="0"/>
              <a:t>)</a:t>
            </a:r>
            <a:endParaRPr lang="cs-CZ" sz="14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668297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752" y="6093296"/>
            <a:ext cx="5997352" cy="710952"/>
          </a:xfrm>
        </p:spPr>
        <p:txBody>
          <a:bodyPr>
            <a:noAutofit/>
          </a:bodyPr>
          <a:lstStyle/>
          <a:p>
            <a:pPr algn="l"/>
            <a:r>
              <a:rPr lang="cs-CZ" sz="1400" dirty="0" smtClean="0"/>
              <a:t>Obr.  č. 15, </a:t>
            </a:r>
            <a:r>
              <a:rPr lang="en-US" sz="1400" b="1" dirty="0" smtClean="0"/>
              <a:t>De </a:t>
            </a:r>
            <a:r>
              <a:rPr lang="en-US" sz="1400" b="1" dirty="0" err="1" smtClean="0"/>
              <a:t>Viool</a:t>
            </a:r>
            <a:r>
              <a:rPr lang="en-US" sz="1400" b="1" dirty="0" smtClean="0"/>
              <a:t> </a:t>
            </a:r>
            <a:br>
              <a:rPr lang="en-US" sz="1400" b="1" dirty="0" smtClean="0"/>
            </a:br>
            <a:r>
              <a:rPr lang="cs-CZ" sz="1400" dirty="0" smtClean="0"/>
              <a:t>(</a:t>
            </a:r>
            <a:r>
              <a:rPr lang="en-US" sz="1400" dirty="0" smtClean="0"/>
              <a:t>1953</a:t>
            </a:r>
            <a:r>
              <a:rPr lang="cs-CZ" sz="1400" dirty="0" smtClean="0"/>
              <a:t>)</a:t>
            </a:r>
            <a:endParaRPr lang="cs-CZ" sz="1400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-8018"/>
            <a:ext cx="4248472" cy="6172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05272" y="6088434"/>
            <a:ext cx="3970784" cy="796950"/>
          </a:xfrm>
        </p:spPr>
        <p:txBody>
          <a:bodyPr>
            <a:noAutofit/>
          </a:bodyPr>
          <a:lstStyle/>
          <a:p>
            <a:pPr algn="l"/>
            <a:r>
              <a:rPr lang="cs-CZ" sz="1400" dirty="0" smtClean="0"/>
              <a:t>Obr.  č. 16, </a:t>
            </a:r>
            <a:r>
              <a:rPr lang="en-US" sz="1400" b="1" dirty="0" err="1" smtClean="0"/>
              <a:t>Meisje</a:t>
            </a:r>
            <a:r>
              <a:rPr lang="en-US" sz="1400" b="1" dirty="0" smtClean="0"/>
              <a:t> met </a:t>
            </a:r>
            <a:r>
              <a:rPr lang="en-US" sz="1400" b="1" dirty="0" err="1" smtClean="0"/>
              <a:t>bloemen</a:t>
            </a:r>
            <a:r>
              <a:rPr lang="en-US" sz="1400" b="1" dirty="0" smtClean="0"/>
              <a:t> </a:t>
            </a:r>
            <a:br>
              <a:rPr lang="en-US" sz="1400" b="1" dirty="0" smtClean="0"/>
            </a:br>
            <a:r>
              <a:rPr lang="en-US" sz="1400" dirty="0" smtClean="0"/>
              <a:t> </a:t>
            </a:r>
            <a:r>
              <a:rPr lang="cs-CZ" sz="1400" dirty="0" smtClean="0"/>
              <a:t>(19</a:t>
            </a:r>
            <a:r>
              <a:rPr lang="en-US" sz="1400" dirty="0" smtClean="0"/>
              <a:t>56</a:t>
            </a:r>
            <a:r>
              <a:rPr lang="cs-CZ" sz="1400" dirty="0" smtClean="0"/>
              <a:t>)</a:t>
            </a:r>
            <a:endParaRPr lang="cs-CZ" sz="1400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1026" y="0"/>
            <a:ext cx="6703342" cy="6190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pPr algn="l"/>
            <a:r>
              <a:rPr lang="cs-CZ" b="1" dirty="0" smtClean="0">
                <a:solidFill>
                  <a:schemeClr val="bg1"/>
                </a:solidFill>
              </a:rPr>
              <a:t>	</a:t>
            </a:r>
            <a:r>
              <a:rPr lang="cs-CZ" b="1" dirty="0" err="1" smtClean="0">
                <a:solidFill>
                  <a:schemeClr val="bg1"/>
                </a:solidFill>
              </a:rPr>
              <a:t>Asger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Jorn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978896" cy="4525963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cs-CZ" sz="2800" dirty="0" smtClean="0"/>
              <a:t>1914 </a:t>
            </a:r>
            <a:r>
              <a:rPr lang="cs-CZ" sz="2800" dirty="0" err="1" smtClean="0"/>
              <a:t>Vejrum</a:t>
            </a:r>
            <a:r>
              <a:rPr lang="cs-CZ" sz="2800" dirty="0" smtClean="0"/>
              <a:t> – 1973 </a:t>
            </a:r>
            <a:r>
              <a:rPr lang="cs-CZ" sz="2800" dirty="0" err="1" smtClean="0"/>
              <a:t>Aarhus</a:t>
            </a:r>
            <a:endParaRPr lang="cs-CZ" sz="2800" dirty="0" smtClean="0"/>
          </a:p>
          <a:p>
            <a:endParaRPr lang="cs-CZ" sz="2800" dirty="0" smtClean="0"/>
          </a:p>
          <a:p>
            <a:r>
              <a:rPr lang="cs-CZ" sz="2800" dirty="0" smtClean="0"/>
              <a:t>Malíř, keramik, filozof umění</a:t>
            </a:r>
          </a:p>
          <a:p>
            <a:r>
              <a:rPr lang="cs-CZ" sz="2800" dirty="0" smtClean="0"/>
              <a:t>Vliv pro vývoj dánského malířství</a:t>
            </a:r>
          </a:p>
          <a:p>
            <a:r>
              <a:rPr lang="cs-CZ" sz="2800" b="1" dirty="0" smtClean="0"/>
              <a:t>Tvůrčí duch skupiny</a:t>
            </a:r>
            <a:r>
              <a:rPr lang="cs-CZ" sz="2800" dirty="0" smtClean="0"/>
              <a:t> </a:t>
            </a:r>
            <a:r>
              <a:rPr lang="cs-CZ" sz="2800" dirty="0" err="1" smtClean="0"/>
              <a:t>Cobra</a:t>
            </a:r>
            <a:endParaRPr lang="cs-CZ" sz="2800" dirty="0" smtClean="0"/>
          </a:p>
          <a:p>
            <a:r>
              <a:rPr lang="cs-CZ" sz="2800" dirty="0" smtClean="0"/>
              <a:t>psal teoretické práce a </a:t>
            </a:r>
            <a:r>
              <a:rPr lang="cs-CZ" sz="2800" b="1" dirty="0" smtClean="0"/>
              <a:t>eseje</a:t>
            </a:r>
            <a:endParaRPr lang="cs-CZ" sz="2800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628800"/>
            <a:ext cx="3053589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5580112" y="6093296"/>
            <a:ext cx="974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/>
              <a:t>Obr.  č. 17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 fontScale="92500" lnSpcReduction="20000"/>
          </a:bodyPr>
          <a:lstStyle/>
          <a:p>
            <a:endParaRPr lang="cs-CZ" sz="2800" dirty="0" smtClean="0"/>
          </a:p>
          <a:p>
            <a:r>
              <a:rPr lang="cs-CZ" sz="2800" dirty="0" smtClean="0"/>
              <a:t>Zprvu začínal jako krajinář a portrétista</a:t>
            </a:r>
          </a:p>
          <a:p>
            <a:endParaRPr lang="cs-CZ" sz="2800" dirty="0" smtClean="0"/>
          </a:p>
          <a:p>
            <a:r>
              <a:rPr lang="cs-CZ" sz="2800" dirty="0" smtClean="0"/>
              <a:t>Ve 30. letech se inspiroval kubismem, </a:t>
            </a:r>
            <a:r>
              <a:rPr lang="cs-CZ" sz="2800" dirty="0" err="1" smtClean="0"/>
              <a:t>Bauhausem</a:t>
            </a:r>
            <a:r>
              <a:rPr lang="cs-CZ" sz="2800" dirty="0" smtClean="0"/>
              <a:t>, dadaismem a abstraktním uměním až došel ke </a:t>
            </a:r>
            <a:r>
              <a:rPr lang="cs-CZ" sz="2800" b="1" dirty="0" smtClean="0"/>
              <a:t>spolku abstraktních surrealistů </a:t>
            </a:r>
            <a:r>
              <a:rPr lang="cs-CZ" sz="2800" b="1" dirty="0" err="1" smtClean="0"/>
              <a:t>Lienen</a:t>
            </a:r>
            <a:r>
              <a:rPr lang="cs-CZ" sz="2800" dirty="0" smtClean="0"/>
              <a:t> v roce 1935</a:t>
            </a:r>
          </a:p>
          <a:p>
            <a:endParaRPr lang="cs-CZ" sz="2800" dirty="0" smtClean="0"/>
          </a:p>
          <a:p>
            <a:r>
              <a:rPr lang="cs-CZ" sz="2800" dirty="0" smtClean="0"/>
              <a:t>Ve své tvorbě </a:t>
            </a:r>
            <a:r>
              <a:rPr lang="cs-CZ" sz="2800" b="1" dirty="0" smtClean="0"/>
              <a:t>spojoval</a:t>
            </a:r>
            <a:r>
              <a:rPr lang="cs-CZ" sz="2800" dirty="0" smtClean="0"/>
              <a:t> principy </a:t>
            </a:r>
            <a:r>
              <a:rPr lang="cs-CZ" sz="2800" b="1" dirty="0" smtClean="0"/>
              <a:t>surrealistické spontánnosti</a:t>
            </a:r>
            <a:r>
              <a:rPr lang="cs-CZ" sz="2800" dirty="0" smtClean="0"/>
              <a:t> a </a:t>
            </a:r>
            <a:r>
              <a:rPr lang="cs-CZ" sz="2800" b="1" dirty="0" smtClean="0"/>
              <a:t>severské mytologie</a:t>
            </a:r>
          </a:p>
          <a:p>
            <a:endParaRPr lang="cs-CZ" sz="2800" dirty="0" smtClean="0"/>
          </a:p>
          <a:p>
            <a:r>
              <a:rPr lang="cs-CZ" sz="2800" dirty="0" smtClean="0"/>
              <a:t>Snaha o </a:t>
            </a:r>
            <a:r>
              <a:rPr lang="cs-CZ" sz="2800" b="1" dirty="0" smtClean="0"/>
              <a:t>netradiční užití materiálu</a:t>
            </a:r>
            <a:endParaRPr lang="cs-CZ" sz="2800" b="1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pPr algn="l"/>
            <a:r>
              <a:rPr lang="cs-CZ" b="1" dirty="0" smtClean="0">
                <a:solidFill>
                  <a:schemeClr val="bg1"/>
                </a:solidFill>
              </a:rPr>
              <a:t>	</a:t>
            </a:r>
            <a:r>
              <a:rPr lang="cs-CZ" b="1" dirty="0" err="1" smtClean="0">
                <a:solidFill>
                  <a:schemeClr val="bg1"/>
                </a:solidFill>
              </a:rPr>
              <a:t>Asger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Jorn</a:t>
            </a:r>
            <a:endParaRPr lang="cs-CZ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Umělci patřící do skupiny </a:t>
            </a:r>
            <a:r>
              <a:rPr lang="cs-CZ" b="1" dirty="0" err="1" smtClean="0">
                <a:solidFill>
                  <a:schemeClr val="bg1"/>
                </a:solidFill>
              </a:rPr>
              <a:t>CoBrA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040560"/>
          </a:xfrm>
          <a:solidFill>
            <a:schemeClr val="bg1">
              <a:lumMod val="85000"/>
            </a:schemeClr>
          </a:solidFill>
        </p:spPr>
        <p:txBody>
          <a:bodyPr numCol="2">
            <a:noAutofit/>
          </a:bodyPr>
          <a:lstStyle/>
          <a:p>
            <a:pPr>
              <a:lnSpc>
                <a:spcPct val="120000"/>
              </a:lnSpc>
            </a:pPr>
            <a:r>
              <a:rPr lang="cs-CZ" sz="2100" b="1" dirty="0" err="1" smtClean="0"/>
              <a:t>Alechinsky</a:t>
            </a:r>
            <a:r>
              <a:rPr lang="cs-CZ" sz="2100" b="1" dirty="0" smtClean="0"/>
              <a:t> </a:t>
            </a:r>
            <a:r>
              <a:rPr lang="cs-CZ" sz="2100" b="1" dirty="0" err="1" smtClean="0"/>
              <a:t>Pierre</a:t>
            </a:r>
            <a:r>
              <a:rPr lang="cs-CZ" sz="2100" dirty="0" smtClean="0"/>
              <a:t>, </a:t>
            </a:r>
            <a:r>
              <a:rPr lang="cs-CZ" sz="2100" i="1" dirty="0" smtClean="0"/>
              <a:t>1927</a:t>
            </a:r>
          </a:p>
          <a:p>
            <a:pPr>
              <a:lnSpc>
                <a:spcPct val="120000"/>
              </a:lnSpc>
            </a:pPr>
            <a:r>
              <a:rPr lang="cs-CZ" sz="2100" dirty="0" err="1" smtClean="0"/>
              <a:t>Alfelt</a:t>
            </a:r>
            <a:r>
              <a:rPr lang="cs-CZ" sz="2100" dirty="0" smtClean="0"/>
              <a:t> Else, </a:t>
            </a:r>
            <a:r>
              <a:rPr lang="cs-CZ" sz="2100" i="1" dirty="0" smtClean="0"/>
              <a:t>1910</a:t>
            </a:r>
          </a:p>
          <a:p>
            <a:pPr>
              <a:lnSpc>
                <a:spcPct val="120000"/>
              </a:lnSpc>
            </a:pPr>
            <a:r>
              <a:rPr lang="cs-CZ" sz="2100" b="1" dirty="0" err="1" smtClean="0"/>
              <a:t>Appel</a:t>
            </a:r>
            <a:r>
              <a:rPr lang="cs-CZ" sz="2100" b="1" dirty="0" smtClean="0"/>
              <a:t> Karel</a:t>
            </a:r>
            <a:r>
              <a:rPr lang="cs-CZ" sz="2100" dirty="0" smtClean="0"/>
              <a:t>, </a:t>
            </a:r>
            <a:r>
              <a:rPr lang="cs-CZ" sz="2100" i="1" dirty="0" smtClean="0"/>
              <a:t>1921</a:t>
            </a:r>
          </a:p>
          <a:p>
            <a:pPr>
              <a:lnSpc>
                <a:spcPct val="120000"/>
              </a:lnSpc>
            </a:pPr>
            <a:r>
              <a:rPr lang="cs-CZ" sz="2100" dirty="0" err="1" smtClean="0"/>
              <a:t>Bille</a:t>
            </a:r>
            <a:r>
              <a:rPr lang="cs-CZ" sz="2100" dirty="0" smtClean="0"/>
              <a:t> </a:t>
            </a:r>
            <a:r>
              <a:rPr lang="cs-CZ" sz="2100" dirty="0" err="1" smtClean="0"/>
              <a:t>Ejler</a:t>
            </a:r>
            <a:r>
              <a:rPr lang="cs-CZ" sz="2100" dirty="0" smtClean="0"/>
              <a:t>, </a:t>
            </a:r>
            <a:r>
              <a:rPr lang="cs-CZ" sz="2100" i="1" dirty="0" smtClean="0"/>
              <a:t>1910</a:t>
            </a:r>
          </a:p>
          <a:p>
            <a:pPr>
              <a:lnSpc>
                <a:spcPct val="120000"/>
              </a:lnSpc>
            </a:pPr>
            <a:r>
              <a:rPr lang="cs-CZ" sz="2100" b="1" dirty="0" err="1" smtClean="0"/>
              <a:t>Brands</a:t>
            </a:r>
            <a:r>
              <a:rPr lang="cs-CZ" sz="2100" b="1" dirty="0" smtClean="0"/>
              <a:t> </a:t>
            </a:r>
            <a:r>
              <a:rPr lang="cs-CZ" sz="2100" b="1" dirty="0" err="1" smtClean="0"/>
              <a:t>Eugène</a:t>
            </a:r>
            <a:r>
              <a:rPr lang="cs-CZ" sz="2100" dirty="0" smtClean="0"/>
              <a:t>, </a:t>
            </a:r>
            <a:r>
              <a:rPr lang="cs-CZ" sz="2100" i="1" dirty="0" smtClean="0"/>
              <a:t>1913</a:t>
            </a:r>
          </a:p>
          <a:p>
            <a:pPr>
              <a:lnSpc>
                <a:spcPct val="120000"/>
              </a:lnSpc>
            </a:pPr>
            <a:r>
              <a:rPr lang="cs-CZ" sz="2100" b="1" dirty="0" err="1" smtClean="0"/>
              <a:t>Constant</a:t>
            </a:r>
            <a:r>
              <a:rPr lang="cs-CZ" sz="2100" b="1" dirty="0" smtClean="0"/>
              <a:t> </a:t>
            </a:r>
            <a:r>
              <a:rPr lang="cs-CZ" sz="2100" dirty="0" smtClean="0"/>
              <a:t>, </a:t>
            </a:r>
            <a:r>
              <a:rPr lang="cs-CZ" sz="2100" i="1" dirty="0" smtClean="0"/>
              <a:t>1920</a:t>
            </a:r>
          </a:p>
          <a:p>
            <a:pPr>
              <a:lnSpc>
                <a:spcPct val="120000"/>
              </a:lnSpc>
            </a:pPr>
            <a:r>
              <a:rPr lang="cs-CZ" sz="2100" b="1" dirty="0" err="1" smtClean="0"/>
              <a:t>Corneille</a:t>
            </a:r>
            <a:r>
              <a:rPr lang="cs-CZ" sz="2100" dirty="0" smtClean="0"/>
              <a:t> </a:t>
            </a:r>
            <a:r>
              <a:rPr lang="cs-CZ" sz="2100" dirty="0" err="1" smtClean="0"/>
              <a:t>vl</a:t>
            </a:r>
            <a:r>
              <a:rPr lang="cs-CZ" sz="2100" dirty="0" smtClean="0"/>
              <a:t>. </a:t>
            </a:r>
            <a:r>
              <a:rPr lang="cs-CZ" sz="2100" dirty="0" err="1" smtClean="0"/>
              <a:t>j</a:t>
            </a:r>
            <a:r>
              <a:rPr lang="cs-CZ" sz="2100" dirty="0" smtClean="0"/>
              <a:t>. </a:t>
            </a:r>
            <a:r>
              <a:rPr lang="cs-CZ" sz="2100" dirty="0" err="1" smtClean="0"/>
              <a:t>Beverloo</a:t>
            </a:r>
            <a:r>
              <a:rPr lang="cs-CZ" sz="2100" dirty="0" smtClean="0"/>
              <a:t> </a:t>
            </a:r>
            <a:r>
              <a:rPr lang="cs-CZ" sz="2100" dirty="0" err="1" smtClean="0"/>
              <a:t>Guillaume</a:t>
            </a:r>
            <a:r>
              <a:rPr lang="cs-CZ" sz="2100" dirty="0" smtClean="0"/>
              <a:t> </a:t>
            </a:r>
            <a:r>
              <a:rPr lang="cs-CZ" sz="2100" dirty="0" err="1" smtClean="0"/>
              <a:t>Cornelis</a:t>
            </a:r>
            <a:r>
              <a:rPr lang="cs-CZ" sz="2100" dirty="0" smtClean="0"/>
              <a:t> , </a:t>
            </a:r>
            <a:r>
              <a:rPr lang="cs-CZ" sz="2100" i="1" dirty="0" smtClean="0"/>
              <a:t>1922</a:t>
            </a:r>
          </a:p>
          <a:p>
            <a:pPr>
              <a:lnSpc>
                <a:spcPct val="120000"/>
              </a:lnSpc>
            </a:pPr>
            <a:r>
              <a:rPr lang="cs-CZ" sz="2100" dirty="0" err="1" smtClean="0"/>
              <a:t>Ferlov</a:t>
            </a:r>
            <a:r>
              <a:rPr lang="cs-CZ" sz="2100" dirty="0" smtClean="0"/>
              <a:t> </a:t>
            </a:r>
            <a:r>
              <a:rPr lang="cs-CZ" sz="2100" dirty="0" err="1" smtClean="0"/>
              <a:t>Mancoba</a:t>
            </a:r>
            <a:r>
              <a:rPr lang="cs-CZ" sz="2100" dirty="0" smtClean="0"/>
              <a:t> </a:t>
            </a:r>
            <a:r>
              <a:rPr lang="cs-CZ" sz="2100" dirty="0" err="1" smtClean="0"/>
              <a:t>Sonja</a:t>
            </a:r>
            <a:r>
              <a:rPr lang="cs-CZ" sz="2100" dirty="0" smtClean="0"/>
              <a:t>, </a:t>
            </a:r>
            <a:r>
              <a:rPr lang="cs-CZ" sz="2100" i="1" dirty="0" smtClean="0"/>
              <a:t>1911</a:t>
            </a:r>
          </a:p>
          <a:p>
            <a:pPr>
              <a:lnSpc>
                <a:spcPct val="120000"/>
              </a:lnSpc>
            </a:pPr>
            <a:r>
              <a:rPr lang="cs-CZ" sz="2100" dirty="0" err="1" smtClean="0"/>
              <a:t>Heerup</a:t>
            </a:r>
            <a:r>
              <a:rPr lang="cs-CZ" sz="2100" dirty="0" smtClean="0"/>
              <a:t> Henry, </a:t>
            </a:r>
            <a:r>
              <a:rPr lang="cs-CZ" sz="2100" i="1" dirty="0" smtClean="0"/>
              <a:t>1907</a:t>
            </a:r>
          </a:p>
          <a:p>
            <a:pPr>
              <a:lnSpc>
                <a:spcPct val="120000"/>
              </a:lnSpc>
            </a:pPr>
            <a:r>
              <a:rPr lang="cs-CZ" sz="2100" dirty="0" err="1" smtClean="0"/>
              <a:t>Istler</a:t>
            </a:r>
            <a:r>
              <a:rPr lang="cs-CZ" sz="2100" dirty="0" smtClean="0"/>
              <a:t> Josef, </a:t>
            </a:r>
            <a:r>
              <a:rPr lang="cs-CZ" sz="2100" i="1" dirty="0" smtClean="0"/>
              <a:t>1919</a:t>
            </a:r>
          </a:p>
          <a:p>
            <a:pPr>
              <a:lnSpc>
                <a:spcPct val="120000"/>
              </a:lnSpc>
            </a:pPr>
            <a:r>
              <a:rPr lang="cs-CZ" sz="2100" dirty="0" err="1" smtClean="0"/>
              <a:t>Jacobsen</a:t>
            </a:r>
            <a:r>
              <a:rPr lang="cs-CZ" sz="2100" dirty="0" smtClean="0"/>
              <a:t> </a:t>
            </a:r>
            <a:r>
              <a:rPr lang="cs-CZ" sz="2100" dirty="0" err="1" smtClean="0"/>
              <a:t>Egill</a:t>
            </a:r>
            <a:r>
              <a:rPr lang="cs-CZ" sz="2100" dirty="0" smtClean="0"/>
              <a:t>, </a:t>
            </a:r>
            <a:r>
              <a:rPr lang="cs-CZ" sz="2100" i="1" dirty="0" smtClean="0"/>
              <a:t>1910</a:t>
            </a:r>
          </a:p>
          <a:p>
            <a:pPr>
              <a:lnSpc>
                <a:spcPct val="120000"/>
              </a:lnSpc>
            </a:pPr>
            <a:r>
              <a:rPr lang="cs-CZ" sz="2100" dirty="0" err="1" smtClean="0"/>
              <a:t>Jorn</a:t>
            </a:r>
            <a:r>
              <a:rPr lang="cs-CZ" sz="2100" dirty="0" smtClean="0"/>
              <a:t> </a:t>
            </a:r>
            <a:r>
              <a:rPr lang="cs-CZ" sz="2100" dirty="0" err="1" smtClean="0"/>
              <a:t>Asger</a:t>
            </a:r>
            <a:r>
              <a:rPr lang="cs-CZ" sz="2100" dirty="0" smtClean="0"/>
              <a:t> </a:t>
            </a:r>
            <a:r>
              <a:rPr lang="cs-CZ" sz="2100" dirty="0" err="1" smtClean="0"/>
              <a:t>Oluf</a:t>
            </a:r>
            <a:r>
              <a:rPr lang="cs-CZ" sz="2100" dirty="0" smtClean="0"/>
              <a:t>, </a:t>
            </a:r>
            <a:r>
              <a:rPr lang="cs-CZ" sz="2100" i="1" dirty="0" smtClean="0"/>
              <a:t>1914</a:t>
            </a:r>
          </a:p>
          <a:p>
            <a:pPr>
              <a:lnSpc>
                <a:spcPct val="120000"/>
              </a:lnSpc>
            </a:pPr>
            <a:r>
              <a:rPr lang="cs-CZ" sz="2100" dirty="0" err="1" smtClean="0"/>
              <a:t>Lucebert</a:t>
            </a:r>
            <a:r>
              <a:rPr lang="cs-CZ" sz="2100" dirty="0" smtClean="0"/>
              <a:t> </a:t>
            </a:r>
            <a:r>
              <a:rPr lang="cs-CZ" sz="2100" dirty="0" err="1" smtClean="0"/>
              <a:t>Swaanswijk</a:t>
            </a:r>
            <a:r>
              <a:rPr lang="cs-CZ" sz="2100" dirty="0" smtClean="0"/>
              <a:t> </a:t>
            </a:r>
            <a:r>
              <a:rPr lang="cs-CZ" sz="2100" dirty="0" err="1" smtClean="0"/>
              <a:t>Lubertus</a:t>
            </a:r>
            <a:r>
              <a:rPr lang="cs-CZ" sz="2100" dirty="0" smtClean="0"/>
              <a:t> </a:t>
            </a:r>
            <a:r>
              <a:rPr lang="cs-CZ" sz="2100" dirty="0" err="1" smtClean="0"/>
              <a:t>Jacobus</a:t>
            </a:r>
            <a:r>
              <a:rPr lang="cs-CZ" sz="2100" dirty="0" smtClean="0"/>
              <a:t>, </a:t>
            </a:r>
            <a:r>
              <a:rPr lang="cs-CZ" sz="2100" i="1" dirty="0" smtClean="0"/>
              <a:t>1924</a:t>
            </a:r>
          </a:p>
          <a:p>
            <a:pPr>
              <a:lnSpc>
                <a:spcPct val="120000"/>
              </a:lnSpc>
            </a:pPr>
            <a:r>
              <a:rPr lang="cs-CZ" sz="2100" dirty="0" err="1" smtClean="0"/>
              <a:t>Mortensen</a:t>
            </a:r>
            <a:r>
              <a:rPr lang="cs-CZ" sz="2100" dirty="0" smtClean="0"/>
              <a:t> Richard, </a:t>
            </a:r>
            <a:r>
              <a:rPr lang="cs-CZ" sz="2100" i="1" dirty="0" smtClean="0"/>
              <a:t>1910</a:t>
            </a:r>
          </a:p>
          <a:p>
            <a:pPr>
              <a:lnSpc>
                <a:spcPct val="120000"/>
              </a:lnSpc>
            </a:pPr>
            <a:r>
              <a:rPr lang="cs-CZ" sz="2100" b="1" dirty="0" err="1" smtClean="0"/>
              <a:t>Nieuwenhuys</a:t>
            </a:r>
            <a:r>
              <a:rPr lang="cs-CZ" sz="2100" b="1" dirty="0" smtClean="0"/>
              <a:t> Jan</a:t>
            </a:r>
            <a:r>
              <a:rPr lang="cs-CZ" sz="2100" dirty="0" smtClean="0"/>
              <a:t>, </a:t>
            </a:r>
            <a:r>
              <a:rPr lang="cs-CZ" sz="2100" i="1" dirty="0" smtClean="0"/>
              <a:t>1922</a:t>
            </a:r>
          </a:p>
          <a:p>
            <a:pPr>
              <a:lnSpc>
                <a:spcPct val="120000"/>
              </a:lnSpc>
            </a:pPr>
            <a:r>
              <a:rPr lang="cs-CZ" sz="2100" dirty="0" err="1" smtClean="0"/>
              <a:t>Ortvad</a:t>
            </a:r>
            <a:r>
              <a:rPr lang="cs-CZ" sz="2100" dirty="0" smtClean="0"/>
              <a:t> Erik, </a:t>
            </a:r>
            <a:r>
              <a:rPr lang="cs-CZ" sz="2100" i="1" dirty="0" smtClean="0"/>
              <a:t>1917</a:t>
            </a:r>
          </a:p>
          <a:p>
            <a:pPr>
              <a:lnSpc>
                <a:spcPct val="120000"/>
              </a:lnSpc>
            </a:pPr>
            <a:r>
              <a:rPr lang="cs-CZ" sz="2100" b="1" dirty="0" err="1" smtClean="0"/>
              <a:t>Pedersen</a:t>
            </a:r>
            <a:r>
              <a:rPr lang="cs-CZ" sz="2100" b="1" dirty="0" smtClean="0"/>
              <a:t> </a:t>
            </a:r>
            <a:r>
              <a:rPr lang="cs-CZ" sz="2100" b="1" dirty="0" err="1" smtClean="0"/>
              <a:t>Carl</a:t>
            </a:r>
            <a:r>
              <a:rPr lang="cs-CZ" sz="2100" b="1" dirty="0" smtClean="0"/>
              <a:t>-</a:t>
            </a:r>
            <a:r>
              <a:rPr lang="cs-CZ" sz="2100" b="1" dirty="0" err="1" smtClean="0"/>
              <a:t>Henning</a:t>
            </a:r>
            <a:r>
              <a:rPr lang="cs-CZ" sz="2100" dirty="0" smtClean="0"/>
              <a:t>, </a:t>
            </a:r>
            <a:r>
              <a:rPr lang="cs-CZ" sz="2100" i="1" dirty="0" smtClean="0"/>
              <a:t>1913</a:t>
            </a:r>
          </a:p>
          <a:p>
            <a:pPr>
              <a:lnSpc>
                <a:spcPct val="120000"/>
              </a:lnSpc>
            </a:pPr>
            <a:r>
              <a:rPr lang="cs-CZ" sz="2100" dirty="0" err="1" smtClean="0"/>
              <a:t>Rooskens</a:t>
            </a:r>
            <a:r>
              <a:rPr lang="cs-CZ" sz="2100" dirty="0" smtClean="0"/>
              <a:t> Anton, </a:t>
            </a:r>
            <a:r>
              <a:rPr lang="cs-CZ" sz="2100" i="1" dirty="0" smtClean="0"/>
              <a:t>1906</a:t>
            </a:r>
          </a:p>
          <a:p>
            <a:pPr>
              <a:lnSpc>
                <a:spcPct val="120000"/>
              </a:lnSpc>
            </a:pPr>
            <a:r>
              <a:rPr lang="cs-CZ" sz="2100" dirty="0" err="1" smtClean="0"/>
              <a:t>Wolvecamp</a:t>
            </a:r>
            <a:r>
              <a:rPr lang="cs-CZ" sz="2100" dirty="0" smtClean="0"/>
              <a:t> </a:t>
            </a:r>
            <a:r>
              <a:rPr lang="cs-CZ" sz="2100" dirty="0" err="1" smtClean="0"/>
              <a:t>Theo</a:t>
            </a:r>
            <a:r>
              <a:rPr lang="cs-CZ" sz="2100" dirty="0" smtClean="0"/>
              <a:t>, </a:t>
            </a:r>
            <a:r>
              <a:rPr lang="cs-CZ" sz="2100" i="1" dirty="0" smtClean="0"/>
              <a:t>1925</a:t>
            </a:r>
          </a:p>
          <a:p>
            <a:pPr>
              <a:lnSpc>
                <a:spcPct val="120000"/>
              </a:lnSpc>
            </a:pPr>
            <a:r>
              <a:rPr lang="cs-CZ" sz="2100" dirty="0" smtClean="0"/>
              <a:t>………..</a:t>
            </a:r>
            <a:endParaRPr lang="cs-CZ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buNone/>
            </a:pPr>
            <a:endParaRPr lang="cs-CZ" sz="2800" i="1" dirty="0" smtClean="0"/>
          </a:p>
          <a:p>
            <a:pPr>
              <a:buNone/>
            </a:pPr>
            <a:r>
              <a:rPr lang="cs-CZ" sz="2800" i="1" dirty="0" smtClean="0"/>
              <a:t>„Ve svém experimentování usilujeme o spontánní vyjadřování pocitů, přičemž nepřipouštíme sebemenší míru racionální kontroly nad nimi. Naším cílem je únik z nadvlády rozumu..jímž chceme docílit vlády nad životem.“</a:t>
            </a:r>
            <a:r>
              <a:rPr lang="cs-CZ" sz="800" dirty="0" smtClean="0"/>
              <a:t>(str. 54)</a:t>
            </a:r>
          </a:p>
          <a:p>
            <a:pPr>
              <a:buNone/>
            </a:pPr>
            <a:endParaRPr lang="cs-CZ" sz="2800" i="1" dirty="0" smtClean="0"/>
          </a:p>
          <a:p>
            <a:pPr>
              <a:buNone/>
            </a:pPr>
            <a:endParaRPr lang="cs-CZ" dirty="0" smtClean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pPr algn="l"/>
            <a:r>
              <a:rPr lang="cs-CZ" b="1" dirty="0" smtClean="0">
                <a:solidFill>
                  <a:schemeClr val="bg1"/>
                </a:solidFill>
              </a:rPr>
              <a:t>	</a:t>
            </a:r>
            <a:r>
              <a:rPr lang="cs-CZ" b="1" dirty="0" err="1" smtClean="0">
                <a:solidFill>
                  <a:schemeClr val="bg1"/>
                </a:solidFill>
              </a:rPr>
              <a:t>Asger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Jorn</a:t>
            </a:r>
            <a:endParaRPr lang="cs-CZ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endParaRPr lang="cs-CZ" sz="2800" dirty="0" smtClean="0"/>
          </a:p>
          <a:p>
            <a:r>
              <a:rPr lang="cs-CZ" sz="2800" dirty="0" smtClean="0"/>
              <a:t>V době spolupráce se spolkem </a:t>
            </a:r>
            <a:r>
              <a:rPr lang="cs-CZ" sz="2800" dirty="0" err="1" smtClean="0"/>
              <a:t>CoBrA</a:t>
            </a:r>
            <a:r>
              <a:rPr lang="cs-CZ" sz="2800" dirty="0" smtClean="0"/>
              <a:t> se v jeho malbách začaly objevovat prvky dramatičnosti, postavy </a:t>
            </a:r>
            <a:r>
              <a:rPr lang="cs-CZ" sz="2800" b="1" dirty="0" smtClean="0"/>
              <a:t>mytických bytostí</a:t>
            </a:r>
            <a:r>
              <a:rPr lang="cs-CZ" sz="2800" dirty="0" smtClean="0"/>
              <a:t> s velkýma očima odkazující k </a:t>
            </a:r>
            <a:r>
              <a:rPr lang="cs-CZ" sz="2800" b="1" dirty="0" smtClean="0"/>
              <a:t>dětské</a:t>
            </a:r>
            <a:r>
              <a:rPr lang="cs-CZ" sz="2800" dirty="0" smtClean="0"/>
              <a:t> kresbě</a:t>
            </a:r>
          </a:p>
          <a:p>
            <a:endParaRPr lang="cs-CZ" sz="2800" dirty="0" smtClean="0"/>
          </a:p>
          <a:p>
            <a:r>
              <a:rPr lang="cs-CZ" sz="2800" dirty="0" smtClean="0"/>
              <a:t>Vliv </a:t>
            </a:r>
            <a:r>
              <a:rPr lang="cs-CZ" sz="2800" b="1" dirty="0" err="1" smtClean="0"/>
              <a:t>Muncha</a:t>
            </a:r>
            <a:endParaRPr lang="cs-CZ" sz="2800" b="1" dirty="0" smtClean="0"/>
          </a:p>
          <a:p>
            <a:r>
              <a:rPr lang="cs-CZ" sz="2800" dirty="0" smtClean="0"/>
              <a:t>Po polovině 50. let tvořil nejsilnější díla</a:t>
            </a:r>
            <a:endParaRPr lang="cs-CZ" sz="2800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pPr algn="l"/>
            <a:r>
              <a:rPr lang="cs-CZ" b="1" dirty="0" smtClean="0">
                <a:solidFill>
                  <a:schemeClr val="bg1"/>
                </a:solidFill>
              </a:rPr>
              <a:t>	</a:t>
            </a:r>
            <a:r>
              <a:rPr lang="cs-CZ" b="1" dirty="0" err="1" smtClean="0">
                <a:solidFill>
                  <a:schemeClr val="bg1"/>
                </a:solidFill>
              </a:rPr>
              <a:t>Asger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Jorn</a:t>
            </a:r>
            <a:endParaRPr lang="cs-CZ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36512" y="6120680"/>
            <a:ext cx="2952328" cy="476672"/>
          </a:xfrm>
        </p:spPr>
        <p:txBody>
          <a:bodyPr>
            <a:noAutofit/>
          </a:bodyPr>
          <a:lstStyle/>
          <a:p>
            <a:r>
              <a:rPr lang="cs-CZ" sz="1400" dirty="0" smtClean="0"/>
              <a:t>Obr.  č. 18, (1956)</a:t>
            </a:r>
            <a:r>
              <a:rPr lang="cs-CZ" sz="1800" dirty="0" smtClean="0"/>
              <a:t/>
            </a:r>
            <a:br>
              <a:rPr lang="cs-CZ" sz="1800" dirty="0" smtClean="0"/>
            </a:br>
            <a:endParaRPr lang="cs-CZ" sz="1800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534" y="0"/>
            <a:ext cx="7445874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9248" y="6525344"/>
            <a:ext cx="3178696" cy="220886"/>
          </a:xfrm>
        </p:spPr>
        <p:txBody>
          <a:bodyPr>
            <a:noAutofit/>
          </a:bodyPr>
          <a:lstStyle/>
          <a:p>
            <a:r>
              <a:rPr lang="cs-CZ" sz="1400" dirty="0" smtClean="0"/>
              <a:t>Obr.  č. 19, (</a:t>
            </a:r>
            <a:r>
              <a:rPr lang="en-US" sz="1400" dirty="0" smtClean="0"/>
              <a:t>1953</a:t>
            </a:r>
            <a:r>
              <a:rPr lang="cs-CZ" sz="1400" dirty="0" smtClean="0"/>
              <a:t>)</a:t>
            </a:r>
            <a:endParaRPr lang="cs-CZ" sz="1400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-8921"/>
            <a:ext cx="5040560" cy="6462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Navazující seminář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r>
              <a:rPr lang="cs-CZ" dirty="0" smtClean="0"/>
              <a:t>Inspirace pro náměty </a:t>
            </a:r>
          </a:p>
          <a:p>
            <a:pPr algn="ctr">
              <a:buNone/>
            </a:pPr>
            <a:r>
              <a:rPr lang="cs-CZ" dirty="0" smtClean="0"/>
              <a:t>do hodin výtvarné výchovy</a:t>
            </a:r>
            <a:endParaRPr lang="cs-CZ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6449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buFontTx/>
              <a:buChar char="-"/>
            </a:pPr>
            <a:endParaRPr lang="cs-CZ" b="1" u="sng" dirty="0" smtClean="0"/>
          </a:p>
          <a:p>
            <a:pPr>
              <a:buFontTx/>
              <a:buChar char="-"/>
            </a:pPr>
            <a:r>
              <a:rPr lang="cs-CZ" b="1" u="sng" dirty="0" smtClean="0"/>
              <a:t>Gesto</a:t>
            </a:r>
            <a:r>
              <a:rPr lang="cs-CZ" dirty="0" smtClean="0"/>
              <a:t> jako </a:t>
            </a:r>
            <a:r>
              <a:rPr lang="cs-CZ" b="1" u="sng" dirty="0" smtClean="0"/>
              <a:t>inspirace</a:t>
            </a:r>
            <a:r>
              <a:rPr lang="cs-CZ" dirty="0" smtClean="0"/>
              <a:t> výtvarné tvorby</a:t>
            </a:r>
          </a:p>
          <a:p>
            <a:pPr>
              <a:buFontTx/>
              <a:buChar char="-"/>
            </a:pPr>
            <a:endParaRPr lang="cs-CZ" dirty="0" smtClean="0"/>
          </a:p>
          <a:p>
            <a:pPr lvl="1">
              <a:buFontTx/>
              <a:buChar char="-"/>
            </a:pPr>
            <a:r>
              <a:rPr lang="cs-CZ" dirty="0" err="1" smtClean="0"/>
              <a:t>Gestická</a:t>
            </a:r>
            <a:r>
              <a:rPr lang="cs-CZ" dirty="0" smtClean="0"/>
              <a:t> malba ve </a:t>
            </a:r>
            <a:r>
              <a:rPr lang="cs-CZ" b="1" dirty="0" smtClean="0"/>
              <a:t>skupině</a:t>
            </a:r>
          </a:p>
          <a:p>
            <a:pPr lvl="1">
              <a:buFontTx/>
              <a:buChar char="-"/>
            </a:pPr>
            <a:r>
              <a:rPr lang="cs-CZ" dirty="0" err="1" smtClean="0"/>
              <a:t>Gestická</a:t>
            </a:r>
            <a:r>
              <a:rPr lang="cs-CZ" dirty="0" smtClean="0"/>
              <a:t> malba jako </a:t>
            </a:r>
            <a:r>
              <a:rPr lang="cs-CZ" b="1" dirty="0" smtClean="0"/>
              <a:t>performance</a:t>
            </a:r>
          </a:p>
          <a:p>
            <a:pPr lvl="1">
              <a:buFontTx/>
              <a:buChar char="-"/>
            </a:pPr>
            <a:r>
              <a:rPr lang="cs-CZ" dirty="0" err="1" smtClean="0"/>
              <a:t>Gestická</a:t>
            </a:r>
            <a:r>
              <a:rPr lang="cs-CZ" dirty="0" smtClean="0"/>
              <a:t> malba a </a:t>
            </a:r>
            <a:r>
              <a:rPr lang="cs-CZ" b="1" dirty="0" smtClean="0"/>
              <a:t>prostorová</a:t>
            </a:r>
            <a:r>
              <a:rPr lang="cs-CZ" dirty="0" smtClean="0"/>
              <a:t> tvorba  </a:t>
            </a:r>
          </a:p>
          <a:p>
            <a:endParaRPr lang="cs-CZ" dirty="0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pPr algn="l"/>
            <a:r>
              <a:rPr lang="cs-CZ" b="1" dirty="0" smtClean="0"/>
              <a:t>	</a:t>
            </a:r>
            <a:r>
              <a:rPr lang="cs-CZ" b="1" dirty="0" smtClean="0">
                <a:solidFill>
                  <a:schemeClr val="bg1"/>
                </a:solidFill>
              </a:rPr>
              <a:t>Akční </a:t>
            </a:r>
            <a:r>
              <a:rPr lang="cs-CZ" b="1" dirty="0" err="1" smtClean="0">
                <a:solidFill>
                  <a:schemeClr val="bg1"/>
                </a:solidFill>
              </a:rPr>
              <a:t>gestická</a:t>
            </a:r>
            <a:r>
              <a:rPr lang="cs-CZ" b="1" dirty="0" smtClean="0">
                <a:solidFill>
                  <a:schemeClr val="bg1"/>
                </a:solidFill>
              </a:rPr>
              <a:t> malba</a:t>
            </a:r>
            <a:endParaRPr lang="cs-CZ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buNone/>
            </a:pPr>
            <a:endParaRPr lang="cs-CZ" sz="4400" dirty="0" smtClean="0"/>
          </a:p>
          <a:p>
            <a:pPr>
              <a:buNone/>
            </a:pPr>
            <a:r>
              <a:rPr lang="cs-CZ" sz="4400" dirty="0" smtClean="0"/>
              <a:t>- </a:t>
            </a:r>
            <a:r>
              <a:rPr lang="cs-CZ" sz="2800" dirty="0" smtClean="0"/>
              <a:t>Kaligrafie </a:t>
            </a:r>
            <a:r>
              <a:rPr lang="cs-CZ" sz="2800" b="1" dirty="0" smtClean="0"/>
              <a:t>klasická </a:t>
            </a:r>
            <a:r>
              <a:rPr lang="cs-CZ" sz="2800" dirty="0" smtClean="0"/>
              <a:t>a</a:t>
            </a:r>
            <a:r>
              <a:rPr lang="cs-CZ" sz="2800" b="1" dirty="0" smtClean="0"/>
              <a:t> volná </a:t>
            </a:r>
          </a:p>
          <a:p>
            <a:pPr>
              <a:buFontTx/>
              <a:buChar char="-"/>
            </a:pPr>
            <a:r>
              <a:rPr lang="cs-CZ" sz="2800" dirty="0" smtClean="0"/>
              <a:t>Kaligrafie jako </a:t>
            </a:r>
            <a:r>
              <a:rPr lang="cs-CZ" sz="2800" b="1" dirty="0" smtClean="0"/>
              <a:t>záznam činnosti </a:t>
            </a:r>
          </a:p>
          <a:p>
            <a:pPr>
              <a:buFontTx/>
              <a:buChar char="-"/>
            </a:pPr>
            <a:r>
              <a:rPr lang="cs-CZ" sz="2800" b="1" dirty="0" smtClean="0"/>
              <a:t>Fiktivní písmo </a:t>
            </a:r>
            <a:r>
              <a:rPr lang="cs-CZ" sz="2800" dirty="0" smtClean="0"/>
              <a:t>a grafologie</a:t>
            </a:r>
          </a:p>
          <a:p>
            <a:pPr>
              <a:buFontTx/>
              <a:buChar char="-"/>
            </a:pPr>
            <a:r>
              <a:rPr lang="cs-CZ" sz="2800" dirty="0" smtClean="0"/>
              <a:t>Výtvarná podoba notového záznamu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pPr algn="l"/>
            <a:r>
              <a:rPr lang="cs-CZ" b="1" dirty="0" smtClean="0"/>
              <a:t>	</a:t>
            </a:r>
            <a:r>
              <a:rPr lang="cs-CZ" b="1" dirty="0" err="1" smtClean="0">
                <a:solidFill>
                  <a:schemeClr val="bg1"/>
                </a:solidFill>
              </a:rPr>
              <a:t>Tachismus</a:t>
            </a:r>
            <a:r>
              <a:rPr lang="cs-CZ" b="1" dirty="0" smtClean="0">
                <a:solidFill>
                  <a:schemeClr val="bg1"/>
                </a:solidFill>
              </a:rPr>
              <a:t>, Kaligrafie</a:t>
            </a:r>
            <a:endParaRPr lang="cs-CZ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r>
              <a:rPr lang="cs-CZ" sz="2800" dirty="0" smtClean="0"/>
              <a:t>pojem „exprese“ a jeho pojetí ve výtvarné pedagogice</a:t>
            </a:r>
          </a:p>
          <a:p>
            <a:pPr>
              <a:buFontTx/>
              <a:buChar char="-"/>
            </a:pPr>
            <a:r>
              <a:rPr lang="cs-CZ" sz="2800" dirty="0" smtClean="0"/>
              <a:t>abstraktní expresionismus a psychologické pojetí výtvarné výchovy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pPr algn="l"/>
            <a:r>
              <a:rPr lang="cs-CZ" b="1" dirty="0" smtClean="0"/>
              <a:t>	</a:t>
            </a:r>
            <a:r>
              <a:rPr lang="cs-CZ" b="1" dirty="0" smtClean="0">
                <a:solidFill>
                  <a:schemeClr val="bg1"/>
                </a:solidFill>
              </a:rPr>
              <a:t>Abstraktní expresionismus</a:t>
            </a:r>
            <a:endParaRPr lang="cs-CZ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302433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>
              <a:buNone/>
            </a:pPr>
            <a:endParaRPr lang="cs-CZ" b="1" dirty="0" smtClean="0"/>
          </a:p>
          <a:p>
            <a:pPr algn="ctr">
              <a:buNone/>
            </a:pPr>
            <a:r>
              <a:rPr lang="cs-CZ" b="1" dirty="0" smtClean="0"/>
              <a:t>Navrhni výtvarný projekt</a:t>
            </a:r>
          </a:p>
          <a:p>
            <a:pPr algn="ctr">
              <a:buNone/>
            </a:pPr>
            <a:r>
              <a:rPr lang="cs-CZ" b="1" dirty="0" smtClean="0"/>
              <a:t> inspirovaný některým </a:t>
            </a:r>
          </a:p>
          <a:p>
            <a:pPr algn="ctr">
              <a:buNone/>
            </a:pPr>
            <a:r>
              <a:rPr lang="cs-CZ" b="1" dirty="0" smtClean="0"/>
              <a:t>z hlavních projevů skupiny </a:t>
            </a:r>
            <a:r>
              <a:rPr lang="cs-CZ" b="1" dirty="0" err="1" smtClean="0"/>
              <a:t>CoBrA</a:t>
            </a:r>
            <a:r>
              <a:rPr lang="cs-CZ" b="1" dirty="0" smtClean="0"/>
              <a:t> </a:t>
            </a:r>
          </a:p>
          <a:p>
            <a:pPr algn="ctr"/>
            <a:endParaRPr lang="cs-CZ" b="1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 txBox="1">
            <a:spLocks/>
          </p:cNvSpPr>
          <p:nvPr/>
        </p:nvSpPr>
        <p:spPr>
          <a:xfrm>
            <a:off x="457200" y="1412777"/>
            <a:ext cx="8229600" cy="30243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ctr">
              <a:buNone/>
            </a:pPr>
            <a:r>
              <a:rPr lang="cs-CZ" sz="3200" b="1" dirty="0" smtClean="0"/>
              <a:t>Navrhni projekt </a:t>
            </a:r>
          </a:p>
          <a:p>
            <a:pPr algn="ctr">
              <a:buNone/>
            </a:pPr>
            <a:r>
              <a:rPr lang="cs-CZ" sz="3200" b="1" dirty="0" smtClean="0"/>
              <a:t>zprostředkující dílo </a:t>
            </a:r>
          </a:p>
          <a:p>
            <a:pPr algn="ctr">
              <a:buNone/>
            </a:pPr>
            <a:r>
              <a:rPr lang="cs-CZ" sz="3200" b="1" dirty="0" smtClean="0"/>
              <a:t>jednoho z umělců ze skupiny </a:t>
            </a:r>
            <a:r>
              <a:rPr lang="cs-CZ" sz="3200" b="1" dirty="0" err="1" smtClean="0"/>
              <a:t>CoBrA</a:t>
            </a: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08912" cy="4536504"/>
          </a:xfr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2800" dirty="0" smtClean="0"/>
              <a:t>Surrealismus</a:t>
            </a:r>
          </a:p>
          <a:p>
            <a:r>
              <a:rPr lang="cs-CZ" sz="2800" dirty="0" smtClean="0"/>
              <a:t>Abstraktní umění</a:t>
            </a:r>
          </a:p>
          <a:p>
            <a:r>
              <a:rPr lang="cs-CZ" sz="2800" dirty="0" smtClean="0"/>
              <a:t>Vliv umělců (modernistů):</a:t>
            </a:r>
          </a:p>
          <a:p>
            <a:pPr lvl="1"/>
            <a:r>
              <a:rPr lang="cs-CZ" i="1" dirty="0" err="1" smtClean="0"/>
              <a:t>Kandinskij</a:t>
            </a:r>
            <a:r>
              <a:rPr lang="cs-CZ" i="1" dirty="0" smtClean="0"/>
              <a:t>, </a:t>
            </a:r>
          </a:p>
          <a:p>
            <a:pPr lvl="1"/>
            <a:r>
              <a:rPr lang="cs-CZ" i="1" dirty="0" smtClean="0"/>
              <a:t>Max Ernest, </a:t>
            </a:r>
          </a:p>
          <a:p>
            <a:pPr lvl="1"/>
            <a:r>
              <a:rPr lang="cs-CZ" i="1" dirty="0" err="1" smtClean="0"/>
              <a:t>Giacometti</a:t>
            </a:r>
            <a:endParaRPr lang="cs-CZ" i="1" dirty="0" smtClean="0"/>
          </a:p>
          <a:p>
            <a:r>
              <a:rPr lang="cs-CZ" sz="2800" dirty="0" smtClean="0"/>
              <a:t>Silné vlivy skandinávské mytologie</a:t>
            </a:r>
            <a:endParaRPr lang="cs-CZ" sz="2800" dirty="0"/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Vlivy</a:t>
            </a:r>
            <a:endParaRPr kumimoji="0" lang="cs-CZ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1412777"/>
            <a:ext cx="8229600" cy="30243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ctr">
              <a:buNone/>
            </a:pPr>
            <a:r>
              <a:rPr lang="cs-CZ" sz="3200" b="1" dirty="0" smtClean="0"/>
              <a:t>Charakterizuj odkaz</a:t>
            </a:r>
          </a:p>
          <a:p>
            <a:pPr algn="ctr">
              <a:buNone/>
            </a:pPr>
            <a:r>
              <a:rPr lang="cs-CZ" sz="3200" b="1" dirty="0" smtClean="0"/>
              <a:t> výtvarné skupiny </a:t>
            </a:r>
            <a:r>
              <a:rPr lang="cs-CZ" sz="3200" b="1" dirty="0" err="1" smtClean="0"/>
              <a:t>CoBrA</a:t>
            </a:r>
            <a:endParaRPr lang="cs-CZ" sz="3200" b="1" dirty="0" smtClean="0"/>
          </a:p>
          <a:p>
            <a:pPr algn="ctr">
              <a:buNone/>
            </a:pPr>
            <a:r>
              <a:rPr lang="cs-CZ" sz="3200" b="1" dirty="0" smtClean="0"/>
              <a:t>současnosti</a:t>
            </a: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pPr algn="l"/>
            <a:r>
              <a:rPr lang="cs-CZ" dirty="0" smtClean="0"/>
              <a:t>	</a:t>
            </a:r>
            <a:r>
              <a:rPr lang="cs-CZ" b="1" dirty="0" smtClean="0">
                <a:solidFill>
                  <a:schemeClr val="bg1"/>
                </a:solidFill>
              </a:rPr>
              <a:t>Použitá literatura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 lnSpcReduction="10000"/>
          </a:bodyPr>
          <a:lstStyle/>
          <a:p>
            <a:r>
              <a:rPr lang="cs-CZ" sz="2400" dirty="0" smtClean="0">
                <a:hlinkClick r:id="rId2"/>
              </a:rPr>
              <a:t>http://www.</a:t>
            </a:r>
            <a:r>
              <a:rPr lang="cs-CZ" sz="2400" dirty="0" err="1" smtClean="0">
                <a:hlinkClick r:id="rId2"/>
              </a:rPr>
              <a:t>artmuseum.cz</a:t>
            </a:r>
            <a:r>
              <a:rPr lang="cs-CZ" sz="2400" dirty="0" smtClean="0">
                <a:hlinkClick r:id="rId2"/>
              </a:rPr>
              <a:t>/</a:t>
            </a:r>
            <a:endParaRPr lang="cs-CZ" sz="2400" dirty="0" smtClean="0"/>
          </a:p>
          <a:p>
            <a:r>
              <a:rPr lang="cs-CZ" sz="2400" dirty="0" smtClean="0"/>
              <a:t>Přednáška: </a:t>
            </a:r>
            <a:r>
              <a:rPr lang="cs-CZ" sz="2400" dirty="0" smtClean="0"/>
              <a:t>doc. PaedDr. Hany Stehlíkové </a:t>
            </a:r>
            <a:r>
              <a:rPr lang="cs-CZ" sz="2400" dirty="0" err="1" smtClean="0"/>
              <a:t>Babyrádové</a:t>
            </a:r>
            <a:r>
              <a:rPr lang="cs-CZ" sz="2400" dirty="0" smtClean="0"/>
              <a:t>, </a:t>
            </a:r>
            <a:r>
              <a:rPr lang="cs-CZ" sz="2400" dirty="0" err="1" smtClean="0"/>
              <a:t>Ph.D</a:t>
            </a:r>
            <a:r>
              <a:rPr lang="cs-CZ" sz="2400" dirty="0" smtClean="0"/>
              <a:t>.</a:t>
            </a:r>
            <a:endParaRPr lang="cs-CZ" sz="2400" dirty="0" smtClean="0"/>
          </a:p>
          <a:p>
            <a:endParaRPr lang="cs-CZ" sz="2400" dirty="0" smtClean="0"/>
          </a:p>
          <a:p>
            <a:r>
              <a:rPr lang="cs-CZ" sz="2400" dirty="0" smtClean="0"/>
              <a:t>Dánští umělci ze skupiny </a:t>
            </a:r>
            <a:r>
              <a:rPr lang="cs-CZ" sz="2400" dirty="0" err="1" smtClean="0"/>
              <a:t>Cobra</a:t>
            </a:r>
            <a:r>
              <a:rPr lang="cs-CZ" sz="2400" dirty="0" smtClean="0"/>
              <a:t>: Praha, Městská knihovna, květen - červen 1987 : [katalog výstavy]. 1. </a:t>
            </a:r>
            <a:r>
              <a:rPr lang="cs-CZ" sz="2400" dirty="0" err="1" smtClean="0"/>
              <a:t>vyd</a:t>
            </a:r>
            <a:r>
              <a:rPr lang="cs-CZ" sz="2400" dirty="0" smtClean="0"/>
              <a:t>. Praha: Národní galerie, 1987, 54 s.</a:t>
            </a:r>
          </a:p>
          <a:p>
            <a:endParaRPr lang="cs-CZ" sz="2400" dirty="0" smtClean="0"/>
          </a:p>
          <a:p>
            <a:r>
              <a:rPr lang="cs-CZ" sz="2400" dirty="0" smtClean="0"/>
              <a:t>Umění bez hranic: </a:t>
            </a:r>
            <a:r>
              <a:rPr lang="cs-CZ" sz="2400" dirty="0" err="1" smtClean="0"/>
              <a:t>its</a:t>
            </a:r>
            <a:r>
              <a:rPr lang="cs-CZ" sz="2400" dirty="0" smtClean="0"/>
              <a:t> </a:t>
            </a:r>
            <a:r>
              <a:rPr lang="cs-CZ" sz="2400" dirty="0" err="1" smtClean="0"/>
              <a:t>artists</a:t>
            </a:r>
            <a:r>
              <a:rPr lang="cs-CZ" sz="2400" dirty="0" smtClean="0"/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its</a:t>
            </a:r>
            <a:r>
              <a:rPr lang="cs-CZ" sz="2400" dirty="0" smtClean="0"/>
              <a:t> </a:t>
            </a:r>
            <a:r>
              <a:rPr lang="cs-CZ" sz="2400" dirty="0" err="1" smtClean="0"/>
              <a:t>art</a:t>
            </a:r>
            <a:r>
              <a:rPr lang="cs-CZ" sz="2400" dirty="0" smtClean="0"/>
              <a:t> - </a:t>
            </a:r>
            <a:r>
              <a:rPr lang="cs-CZ" sz="2400" dirty="0" err="1" smtClean="0"/>
              <a:t>beyond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boundaries</a:t>
            </a:r>
            <a:r>
              <a:rPr lang="cs-CZ" sz="2400" dirty="0" smtClean="0"/>
              <a:t> : [</a:t>
            </a:r>
            <a:r>
              <a:rPr lang="cs-CZ" sz="2400" dirty="0" err="1" smtClean="0"/>
              <a:t>CoBrA</a:t>
            </a:r>
            <a:r>
              <a:rPr lang="cs-CZ" sz="2400" dirty="0" smtClean="0"/>
              <a:t> - </a:t>
            </a:r>
            <a:r>
              <a:rPr lang="cs-CZ" sz="2400" dirty="0" err="1" smtClean="0"/>
              <a:t>Copenhagen</a:t>
            </a:r>
            <a:r>
              <a:rPr lang="cs-CZ" sz="2400" dirty="0" smtClean="0"/>
              <a:t>-</a:t>
            </a:r>
            <a:r>
              <a:rPr lang="cs-CZ" sz="2400" dirty="0" err="1" smtClean="0"/>
              <a:t>Brussels</a:t>
            </a:r>
            <a:r>
              <a:rPr lang="cs-CZ" sz="2400" dirty="0" smtClean="0"/>
              <a:t>-Amsterdam. Praha: Museum Kampa - Nadace Jana a Medy Mládkových, 2009, 96 s. ISBN 978-80-87344-01-9.</a:t>
            </a:r>
            <a:endParaRPr lang="cs-CZ" sz="24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pPr algn="l"/>
            <a:r>
              <a:rPr lang="cs-CZ" b="1" dirty="0" smtClean="0">
                <a:solidFill>
                  <a:schemeClr val="bg1"/>
                </a:solidFill>
              </a:rPr>
              <a:t>	Obrázky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 fontScale="47500" lnSpcReduction="20000"/>
          </a:bodyPr>
          <a:lstStyle/>
          <a:p>
            <a:r>
              <a:rPr lang="cs-CZ" b="1" dirty="0" smtClean="0"/>
              <a:t>Obr. 1</a:t>
            </a:r>
            <a:r>
              <a:rPr lang="cs-CZ" dirty="0" smtClean="0"/>
              <a:t>: www.</a:t>
            </a:r>
            <a:r>
              <a:rPr lang="cs-CZ" dirty="0" err="1" smtClean="0"/>
              <a:t>artmuseum.cz</a:t>
            </a:r>
            <a:r>
              <a:rPr lang="cs-CZ" dirty="0" smtClean="0"/>
              <a:t>/</a:t>
            </a:r>
            <a:r>
              <a:rPr lang="cs-CZ" dirty="0" err="1" smtClean="0"/>
              <a:t>umelec.php</a:t>
            </a:r>
            <a:r>
              <a:rPr lang="cs-CZ" dirty="0" smtClean="0"/>
              <a:t>?</a:t>
            </a:r>
            <a:r>
              <a:rPr lang="cs-CZ" dirty="0" err="1" smtClean="0"/>
              <a:t>art</a:t>
            </a:r>
            <a:r>
              <a:rPr lang="cs-CZ" dirty="0" smtClean="0"/>
              <a:t>_id=75 </a:t>
            </a:r>
            <a:r>
              <a:rPr lang="cs-CZ" dirty="0" smtClean="0"/>
              <a:t>(staženo </a:t>
            </a:r>
            <a:r>
              <a:rPr lang="cs-CZ" dirty="0" smtClean="0"/>
              <a:t>20.11.2012)</a:t>
            </a:r>
            <a:endParaRPr lang="cs-CZ" dirty="0" smtClean="0"/>
          </a:p>
          <a:p>
            <a:r>
              <a:rPr lang="cs-CZ" b="1" dirty="0" smtClean="0"/>
              <a:t>Obr. 2–4</a:t>
            </a:r>
            <a:r>
              <a:rPr lang="cs-CZ" dirty="0" smtClean="0"/>
              <a:t>: </a:t>
            </a:r>
            <a:r>
              <a:rPr lang="cs-CZ" dirty="0" err="1" smtClean="0"/>
              <a:t>madinkbeard.com</a:t>
            </a:r>
            <a:r>
              <a:rPr lang="cs-CZ" dirty="0" smtClean="0"/>
              <a:t>/</a:t>
            </a:r>
            <a:r>
              <a:rPr lang="cs-CZ" dirty="0" err="1" smtClean="0"/>
              <a:t>archives</a:t>
            </a:r>
            <a:r>
              <a:rPr lang="cs-CZ" dirty="0" smtClean="0"/>
              <a:t>/</a:t>
            </a:r>
            <a:r>
              <a:rPr lang="cs-CZ" dirty="0" err="1" smtClean="0"/>
              <a:t>pierre</a:t>
            </a:r>
            <a:r>
              <a:rPr lang="cs-CZ" dirty="0" smtClean="0"/>
              <a:t>-</a:t>
            </a:r>
            <a:r>
              <a:rPr lang="cs-CZ" dirty="0" err="1" smtClean="0"/>
              <a:t>alechinsky</a:t>
            </a:r>
            <a:r>
              <a:rPr lang="cs-CZ" dirty="0" smtClean="0"/>
              <a:t>/ (staženo 20.11.2012)</a:t>
            </a:r>
            <a:endParaRPr lang="cs-CZ" dirty="0" smtClean="0"/>
          </a:p>
          <a:p>
            <a:r>
              <a:rPr lang="cs-CZ" b="1" dirty="0" smtClean="0"/>
              <a:t>Obr. 5</a:t>
            </a:r>
            <a:r>
              <a:rPr lang="cs-CZ" dirty="0" smtClean="0"/>
              <a:t>: </a:t>
            </a:r>
            <a:r>
              <a:rPr lang="cs-CZ" dirty="0" err="1" smtClean="0"/>
              <a:t>rogallery.com</a:t>
            </a:r>
            <a:r>
              <a:rPr lang="cs-CZ" dirty="0" smtClean="0"/>
              <a:t>/</a:t>
            </a:r>
            <a:r>
              <a:rPr lang="cs-CZ" dirty="0" err="1" smtClean="0"/>
              <a:t>Alechinsky</a:t>
            </a:r>
            <a:r>
              <a:rPr lang="cs-CZ" dirty="0" smtClean="0"/>
              <a:t>_</a:t>
            </a:r>
            <a:r>
              <a:rPr lang="cs-CZ" dirty="0" err="1" smtClean="0"/>
              <a:t>Pierre</a:t>
            </a:r>
            <a:r>
              <a:rPr lang="cs-CZ" dirty="0" smtClean="0"/>
              <a:t>/w-219/</a:t>
            </a:r>
            <a:r>
              <a:rPr lang="cs-CZ" dirty="0" err="1" smtClean="0"/>
              <a:t>Alechinsky</a:t>
            </a:r>
            <a:r>
              <a:rPr lang="cs-CZ" dirty="0" smtClean="0"/>
              <a:t>-</a:t>
            </a:r>
            <a:r>
              <a:rPr lang="cs-CZ" dirty="0" err="1" smtClean="0"/>
              <a:t>Central</a:t>
            </a:r>
            <a:r>
              <a:rPr lang="cs-CZ" dirty="0" smtClean="0"/>
              <a:t>-Park.</a:t>
            </a:r>
            <a:r>
              <a:rPr lang="cs-CZ" dirty="0" err="1" smtClean="0"/>
              <a:t>htm</a:t>
            </a:r>
            <a:r>
              <a:rPr lang="cs-CZ" dirty="0" smtClean="0"/>
              <a:t> (staženo 20.11.2012)</a:t>
            </a:r>
            <a:endParaRPr lang="cs-CZ" dirty="0" smtClean="0"/>
          </a:p>
          <a:p>
            <a:r>
              <a:rPr lang="cs-CZ" b="1" dirty="0" smtClean="0"/>
              <a:t>Obr. 6</a:t>
            </a:r>
            <a:r>
              <a:rPr lang="cs-CZ" dirty="0" smtClean="0"/>
              <a:t>: </a:t>
            </a:r>
            <a:r>
              <a:rPr lang="cs-CZ" dirty="0" smtClean="0">
                <a:hlinkClick r:id="rId2"/>
              </a:rPr>
              <a:t>www.</a:t>
            </a:r>
            <a:r>
              <a:rPr lang="cs-CZ" dirty="0" err="1" smtClean="0">
                <a:hlinkClick r:id="rId2"/>
              </a:rPr>
              <a:t>artmuseum.cz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umelec.php</a:t>
            </a:r>
            <a:r>
              <a:rPr lang="cs-CZ" dirty="0" smtClean="0">
                <a:hlinkClick r:id="rId2"/>
              </a:rPr>
              <a:t>?</a:t>
            </a:r>
            <a:r>
              <a:rPr lang="cs-CZ" dirty="0" err="1" smtClean="0">
                <a:hlinkClick r:id="rId2"/>
              </a:rPr>
              <a:t>art</a:t>
            </a:r>
            <a:r>
              <a:rPr lang="cs-CZ" dirty="0" smtClean="0">
                <a:hlinkClick r:id="rId2"/>
              </a:rPr>
              <a:t>_id=95</a:t>
            </a:r>
            <a:r>
              <a:rPr lang="cs-CZ" dirty="0" smtClean="0"/>
              <a:t> (staženo 20.11.2012)</a:t>
            </a:r>
            <a:endParaRPr lang="cs-CZ" dirty="0" smtClean="0"/>
          </a:p>
          <a:p>
            <a:r>
              <a:rPr lang="cs-CZ" b="1" dirty="0" smtClean="0"/>
              <a:t>Obr. 7–10</a:t>
            </a:r>
            <a:r>
              <a:rPr lang="cs-CZ" dirty="0" smtClean="0"/>
              <a:t>: </a:t>
            </a:r>
            <a:r>
              <a:rPr lang="cs-CZ" dirty="0" smtClean="0">
                <a:hlinkClick r:id="rId3"/>
              </a:rPr>
              <a:t>www.</a:t>
            </a:r>
            <a:r>
              <a:rPr lang="cs-CZ" dirty="0" err="1" smtClean="0">
                <a:hlinkClick r:id="rId3"/>
              </a:rPr>
              <a:t>karelappelfoundation.com</a:t>
            </a:r>
            <a:r>
              <a:rPr lang="cs-CZ" dirty="0" smtClean="0">
                <a:hlinkClick r:id="rId3"/>
              </a:rPr>
              <a:t>/index.</a:t>
            </a:r>
            <a:r>
              <a:rPr lang="cs-CZ" dirty="0" err="1" smtClean="0">
                <a:hlinkClick r:id="rId3"/>
              </a:rPr>
              <a:t>cfm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karelappel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work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painting</a:t>
            </a:r>
            <a:r>
              <a:rPr lang="cs-CZ" dirty="0" smtClean="0">
                <a:hlinkClick r:id="rId3"/>
              </a:rPr>
              <a:t>/</a:t>
            </a:r>
            <a:r>
              <a:rPr lang="cs-CZ" dirty="0" smtClean="0"/>
              <a:t> (staženo 20.11.2012)</a:t>
            </a:r>
            <a:endParaRPr lang="cs-CZ" dirty="0" smtClean="0"/>
          </a:p>
          <a:p>
            <a:r>
              <a:rPr lang="cs-CZ" b="1" dirty="0" smtClean="0"/>
              <a:t>Obr. 11</a:t>
            </a:r>
            <a:r>
              <a:rPr lang="cs-CZ" dirty="0" smtClean="0"/>
              <a:t>: </a:t>
            </a:r>
            <a:r>
              <a:rPr lang="cs-CZ" dirty="0" err="1" smtClean="0"/>
              <a:t>ww.google.cz</a:t>
            </a:r>
            <a:r>
              <a:rPr lang="cs-CZ" dirty="0" smtClean="0"/>
              <a:t>/</a:t>
            </a:r>
            <a:r>
              <a:rPr lang="cs-CZ" dirty="0" err="1" smtClean="0"/>
              <a:t>imgres</a:t>
            </a:r>
            <a:r>
              <a:rPr lang="cs-CZ" dirty="0" smtClean="0"/>
              <a:t>?um=1&amp;</a:t>
            </a:r>
            <a:r>
              <a:rPr lang="cs-CZ" dirty="0" err="1" smtClean="0"/>
              <a:t>hl</a:t>
            </a:r>
            <a:r>
              <a:rPr lang="cs-CZ" dirty="0" smtClean="0"/>
              <a:t>=</a:t>
            </a:r>
            <a:r>
              <a:rPr lang="cs-CZ" dirty="0" err="1" smtClean="0"/>
              <a:t>cs</a:t>
            </a:r>
            <a:r>
              <a:rPr lang="cs-CZ" dirty="0" smtClean="0"/>
              <a:t>&amp;</a:t>
            </a:r>
            <a:r>
              <a:rPr lang="cs-CZ" dirty="0" err="1" smtClean="0"/>
              <a:t>client</a:t>
            </a:r>
            <a:r>
              <a:rPr lang="cs-CZ" dirty="0" smtClean="0"/>
              <a:t>=opera&amp;</a:t>
            </a:r>
            <a:r>
              <a:rPr lang="cs-CZ" dirty="0" err="1" smtClean="0"/>
              <a:t>sa</a:t>
            </a:r>
            <a:r>
              <a:rPr lang="cs-CZ" dirty="0" smtClean="0"/>
              <a:t>=N&amp;</a:t>
            </a:r>
            <a:r>
              <a:rPr lang="cs-CZ" dirty="0" err="1" smtClean="0"/>
              <a:t>rls</a:t>
            </a:r>
            <a:r>
              <a:rPr lang="cs-CZ" dirty="0" smtClean="0"/>
              <a:t>=</a:t>
            </a:r>
            <a:r>
              <a:rPr lang="cs-CZ" dirty="0" err="1" smtClean="0"/>
              <a:t>cs</a:t>
            </a:r>
            <a:r>
              <a:rPr lang="cs-CZ" dirty="0" smtClean="0"/>
              <a:t>&amp;</a:t>
            </a:r>
            <a:r>
              <a:rPr lang="cs-CZ" dirty="0" err="1" smtClean="0"/>
              <a:t>channel</a:t>
            </a:r>
            <a:r>
              <a:rPr lang="cs-CZ" dirty="0" smtClean="0"/>
              <a:t>=</a:t>
            </a:r>
            <a:r>
              <a:rPr lang="cs-CZ" dirty="0" err="1" smtClean="0"/>
              <a:t>suggest</a:t>
            </a:r>
            <a:r>
              <a:rPr lang="cs-CZ" dirty="0" smtClean="0"/>
              <a:t>&amp;</a:t>
            </a:r>
            <a:r>
              <a:rPr lang="cs-CZ" dirty="0" err="1" smtClean="0"/>
              <a:t>biw</a:t>
            </a:r>
            <a:r>
              <a:rPr lang="cs-CZ" dirty="0" smtClean="0"/>
              <a:t>=1366&amp;</a:t>
            </a:r>
            <a:r>
              <a:rPr lang="cs-CZ" dirty="0" err="1" smtClean="0"/>
              <a:t>bih</a:t>
            </a:r>
            <a:r>
              <a:rPr lang="cs-CZ" dirty="0" smtClean="0"/>
              <a:t>=645&amp;</a:t>
            </a:r>
            <a:r>
              <a:rPr lang="cs-CZ" dirty="0" err="1" smtClean="0"/>
              <a:t>tbm</a:t>
            </a:r>
            <a:r>
              <a:rPr lang="cs-CZ" dirty="0" smtClean="0"/>
              <a:t>=</a:t>
            </a:r>
            <a:r>
              <a:rPr lang="cs-CZ" dirty="0" err="1" smtClean="0"/>
              <a:t>isch</a:t>
            </a:r>
            <a:r>
              <a:rPr lang="cs-CZ" dirty="0" smtClean="0"/>
              <a:t>&amp;</a:t>
            </a:r>
            <a:r>
              <a:rPr lang="cs-CZ" dirty="0" err="1" smtClean="0"/>
              <a:t>prmd</a:t>
            </a:r>
            <a:r>
              <a:rPr lang="cs-CZ" dirty="0" smtClean="0"/>
              <a:t>=</a:t>
            </a:r>
            <a:r>
              <a:rPr lang="cs-CZ" dirty="0" err="1" smtClean="0"/>
              <a:t>imvns</a:t>
            </a:r>
            <a:r>
              <a:rPr lang="cs-CZ" dirty="0" smtClean="0"/>
              <a:t>&amp;</a:t>
            </a:r>
            <a:r>
              <a:rPr lang="cs-CZ" dirty="0" err="1" smtClean="0"/>
              <a:t>tbnid</a:t>
            </a:r>
            <a:r>
              <a:rPr lang="cs-CZ" dirty="0" smtClean="0"/>
              <a:t>=SaEdP9csS0LJ8M:&amp;</a:t>
            </a:r>
            <a:r>
              <a:rPr lang="cs-CZ" dirty="0" err="1" smtClean="0"/>
              <a:t>imgrefurl</a:t>
            </a:r>
            <a:r>
              <a:rPr lang="cs-CZ" dirty="0" smtClean="0"/>
              <a:t>=http://sleepinggardens.blogspot.com/2010/12/fridays-funerary-artist.html&amp;docid=frqsfGUo8rhEVM&amp;imgurl=http://1.bp.blogspot.com/_</a:t>
            </a:r>
            <a:r>
              <a:rPr lang="cs-CZ" dirty="0" smtClean="0"/>
              <a:t>gJOLgycnIAg/TQj2r6R52jI/AAAAAAAAA4c/nkagscMstDc/s1600/eugene_brands_jpg_2.jpg&amp;w=392&amp;h=550&amp;ei=sRJwUN78EcSm4gTw_oHICQ&amp;zoom=1v (staženo </a:t>
            </a:r>
            <a:r>
              <a:rPr lang="cs-CZ" dirty="0" smtClean="0"/>
              <a:t>20.11.2012)</a:t>
            </a:r>
            <a:endParaRPr lang="cs-CZ" dirty="0" smtClean="0"/>
          </a:p>
          <a:p>
            <a:r>
              <a:rPr lang="cs-CZ" b="1" dirty="0" smtClean="0"/>
              <a:t>Obr. 12–15</a:t>
            </a:r>
            <a:r>
              <a:rPr lang="cs-CZ" dirty="0" smtClean="0"/>
              <a:t>: </a:t>
            </a:r>
            <a:r>
              <a:rPr lang="cs-CZ" dirty="0" smtClean="0">
                <a:hlinkClick r:id="rId4"/>
              </a:rPr>
              <a:t>www.</a:t>
            </a:r>
            <a:r>
              <a:rPr lang="cs-CZ" dirty="0" err="1" smtClean="0">
                <a:hlinkClick r:id="rId4"/>
              </a:rPr>
              <a:t>christies.com</a:t>
            </a:r>
            <a:r>
              <a:rPr lang="cs-CZ" dirty="0" smtClean="0">
                <a:hlinkClick r:id="rId4"/>
              </a:rPr>
              <a:t>/</a:t>
            </a:r>
            <a:r>
              <a:rPr lang="cs-CZ" dirty="0" err="1" smtClean="0">
                <a:hlinkClick r:id="rId4"/>
              </a:rPr>
              <a:t>lotfinder</a:t>
            </a:r>
            <a:r>
              <a:rPr lang="cs-CZ" dirty="0" smtClean="0">
                <a:hlinkClick r:id="rId4"/>
              </a:rPr>
              <a:t>/</a:t>
            </a:r>
            <a:r>
              <a:rPr lang="cs-CZ" dirty="0" err="1" smtClean="0">
                <a:hlinkClick r:id="rId4"/>
              </a:rPr>
              <a:t>drawings</a:t>
            </a:r>
            <a:r>
              <a:rPr lang="cs-CZ" dirty="0" smtClean="0">
                <a:hlinkClick r:id="rId4"/>
              </a:rPr>
              <a:t>-</a:t>
            </a:r>
            <a:r>
              <a:rPr lang="cs-CZ" dirty="0" err="1" smtClean="0">
                <a:hlinkClick r:id="rId4"/>
              </a:rPr>
              <a:t>watercolors</a:t>
            </a:r>
            <a:r>
              <a:rPr lang="cs-CZ" dirty="0" smtClean="0">
                <a:hlinkClick r:id="rId4"/>
              </a:rPr>
              <a:t>/</a:t>
            </a:r>
            <a:r>
              <a:rPr lang="cs-CZ" dirty="0" err="1" smtClean="0">
                <a:hlinkClick r:id="rId4"/>
              </a:rPr>
              <a:t>eugene</a:t>
            </a:r>
            <a:r>
              <a:rPr lang="cs-CZ" dirty="0" smtClean="0">
                <a:hlinkClick r:id="rId4"/>
              </a:rPr>
              <a:t>-</a:t>
            </a:r>
            <a:r>
              <a:rPr lang="cs-CZ" dirty="0" err="1" smtClean="0">
                <a:hlinkClick r:id="rId4"/>
              </a:rPr>
              <a:t>brands</a:t>
            </a:r>
            <a:r>
              <a:rPr lang="cs-CZ" dirty="0" smtClean="0">
                <a:hlinkClick r:id="rId4"/>
              </a:rPr>
              <a:t>-</a:t>
            </a:r>
            <a:r>
              <a:rPr lang="cs-CZ" dirty="0" err="1" smtClean="0">
                <a:hlinkClick r:id="rId4"/>
              </a:rPr>
              <a:t>meisje</a:t>
            </a:r>
            <a:r>
              <a:rPr lang="cs-CZ" dirty="0" smtClean="0">
                <a:hlinkClick r:id="rId4"/>
              </a:rPr>
              <a:t>-met-</a:t>
            </a:r>
            <a:r>
              <a:rPr lang="cs-CZ" dirty="0" err="1" smtClean="0">
                <a:hlinkClick r:id="rId4"/>
              </a:rPr>
              <a:t>bloemen</a:t>
            </a:r>
            <a:r>
              <a:rPr lang="cs-CZ" dirty="0" smtClean="0">
                <a:hlinkClick r:id="rId4"/>
              </a:rPr>
              <a:t>-5412017-</a:t>
            </a:r>
            <a:r>
              <a:rPr lang="cs-CZ" dirty="0" err="1" smtClean="0">
                <a:hlinkClick r:id="rId4"/>
              </a:rPr>
              <a:t>details.aspx</a:t>
            </a:r>
            <a:r>
              <a:rPr lang="cs-CZ" dirty="0" smtClean="0">
                <a:hlinkClick r:id="rId4"/>
              </a:rPr>
              <a:t>?</a:t>
            </a:r>
            <a:r>
              <a:rPr lang="cs-CZ" dirty="0" err="1" smtClean="0">
                <a:hlinkClick r:id="rId4"/>
              </a:rPr>
              <a:t>pos</a:t>
            </a:r>
            <a:r>
              <a:rPr lang="cs-CZ" dirty="0" smtClean="0">
                <a:hlinkClick r:id="rId4"/>
              </a:rPr>
              <a:t>=3&amp;</a:t>
            </a:r>
            <a:r>
              <a:rPr lang="cs-CZ" dirty="0" err="1" smtClean="0">
                <a:hlinkClick r:id="rId4"/>
              </a:rPr>
              <a:t>intObjectID</a:t>
            </a:r>
            <a:r>
              <a:rPr lang="cs-CZ" dirty="0" smtClean="0">
                <a:hlinkClick r:id="rId4"/>
              </a:rPr>
              <a:t>=5412017&amp;</a:t>
            </a:r>
            <a:r>
              <a:rPr lang="cs-CZ" dirty="0" err="1" smtClean="0">
                <a:hlinkClick r:id="rId4"/>
              </a:rPr>
              <a:t>sid</a:t>
            </a:r>
            <a:r>
              <a:rPr lang="cs-CZ" dirty="0" smtClean="0">
                <a:hlinkClick r:id="rId4"/>
              </a:rPr>
              <a:t>=&amp;</a:t>
            </a:r>
            <a:r>
              <a:rPr lang="cs-CZ" dirty="0" err="1" smtClean="0">
                <a:hlinkClick r:id="rId4"/>
              </a:rPr>
              <a:t>page</a:t>
            </a:r>
            <a:r>
              <a:rPr lang="cs-CZ" dirty="0" smtClean="0">
                <a:hlinkClick r:id="rId4"/>
              </a:rPr>
              <a:t>=25</a:t>
            </a:r>
            <a:r>
              <a:rPr lang="cs-CZ" dirty="0" smtClean="0"/>
              <a:t> (staženo 20.11.2012)</a:t>
            </a:r>
            <a:endParaRPr lang="cs-CZ" dirty="0" smtClean="0"/>
          </a:p>
          <a:p>
            <a:r>
              <a:rPr lang="cs-CZ" b="1" dirty="0" smtClean="0"/>
              <a:t>Obr.  č. 16:</a:t>
            </a:r>
            <a:r>
              <a:rPr lang="cs-CZ" dirty="0" smtClean="0"/>
              <a:t> </a:t>
            </a:r>
            <a:r>
              <a:rPr lang="cs-CZ" dirty="0" err="1" smtClean="0"/>
              <a:t>library.nothingness.org</a:t>
            </a:r>
            <a:r>
              <a:rPr lang="cs-CZ" dirty="0" smtClean="0"/>
              <a:t>/</a:t>
            </a:r>
            <a:r>
              <a:rPr lang="cs-CZ" dirty="0" err="1" smtClean="0"/>
              <a:t>photos</a:t>
            </a:r>
            <a:r>
              <a:rPr lang="cs-CZ" dirty="0" smtClean="0"/>
              <a:t>/</a:t>
            </a:r>
            <a:r>
              <a:rPr lang="cs-CZ" dirty="0" err="1" smtClean="0"/>
              <a:t>asger</a:t>
            </a:r>
            <a:r>
              <a:rPr lang="cs-CZ" dirty="0" smtClean="0"/>
              <a:t>_</a:t>
            </a:r>
            <a:r>
              <a:rPr lang="cs-CZ" dirty="0" err="1" smtClean="0"/>
              <a:t>jorn.jpg</a:t>
            </a:r>
            <a:r>
              <a:rPr lang="cs-CZ" dirty="0" smtClean="0"/>
              <a:t> (staženo 20.11.2012)</a:t>
            </a:r>
            <a:endParaRPr lang="cs-CZ" dirty="0" smtClean="0"/>
          </a:p>
          <a:p>
            <a:r>
              <a:rPr lang="cs-CZ" b="1" dirty="0" smtClean="0"/>
              <a:t>Obr.  č. 17-19</a:t>
            </a:r>
            <a:r>
              <a:rPr lang="cs-CZ" dirty="0" smtClean="0"/>
              <a:t>: </a:t>
            </a:r>
            <a:r>
              <a:rPr lang="cs-CZ" dirty="0" smtClean="0">
                <a:hlinkClick r:id="rId5"/>
              </a:rPr>
              <a:t>www.</a:t>
            </a:r>
            <a:r>
              <a:rPr lang="cs-CZ" dirty="0" err="1" smtClean="0">
                <a:hlinkClick r:id="rId5"/>
              </a:rPr>
              <a:t>museumjorn.dk</a:t>
            </a:r>
            <a:r>
              <a:rPr lang="cs-CZ" dirty="0" smtClean="0">
                <a:hlinkClick r:id="rId5"/>
              </a:rPr>
              <a:t>/</a:t>
            </a:r>
            <a:r>
              <a:rPr lang="cs-CZ" dirty="0" err="1" smtClean="0">
                <a:hlinkClick r:id="rId5"/>
              </a:rPr>
              <a:t>en</a:t>
            </a:r>
            <a:r>
              <a:rPr lang="cs-CZ" dirty="0" smtClean="0">
                <a:hlinkClick r:id="rId5"/>
              </a:rPr>
              <a:t>/</a:t>
            </a:r>
            <a:r>
              <a:rPr lang="cs-CZ" dirty="0" err="1" smtClean="0">
                <a:hlinkClick r:id="rId5"/>
              </a:rPr>
              <a:t>works</a:t>
            </a:r>
            <a:r>
              <a:rPr lang="cs-CZ" dirty="0" smtClean="0">
                <a:hlinkClick r:id="rId5"/>
              </a:rPr>
              <a:t>_by_</a:t>
            </a:r>
            <a:r>
              <a:rPr lang="cs-CZ" dirty="0" err="1" smtClean="0">
                <a:hlinkClick r:id="rId5"/>
              </a:rPr>
              <a:t>jorn.asp</a:t>
            </a:r>
            <a:r>
              <a:rPr lang="cs-CZ" dirty="0" smtClean="0"/>
              <a:t> (staženo 20.11.2012)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925960"/>
            <a:ext cx="8229600" cy="1143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pPr algn="l"/>
            <a:r>
              <a:rPr lang="cs-CZ" dirty="0" smtClean="0"/>
              <a:t>	</a:t>
            </a:r>
            <a:r>
              <a:rPr lang="cs-CZ" b="1" dirty="0" smtClean="0">
                <a:solidFill>
                  <a:schemeClr val="bg1"/>
                </a:solidFill>
              </a:rPr>
              <a:t>Děkuji za pozornost</a:t>
            </a:r>
            <a:endParaRPr lang="cs-CZ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9776"/>
            <a:ext cx="8208912" cy="1143000"/>
          </a:xfrm>
          <a:solidFill>
            <a:schemeClr val="bg1">
              <a:lumMod val="50000"/>
            </a:schemeClr>
          </a:solidFill>
          <a:ln w="25400">
            <a:noFill/>
          </a:ln>
        </p:spPr>
        <p:txBody>
          <a:bodyPr/>
          <a:lstStyle/>
          <a:p>
            <a:pPr algn="l"/>
            <a:r>
              <a:rPr lang="cs-CZ" b="1" dirty="0" smtClean="0"/>
              <a:t>	</a:t>
            </a:r>
            <a:r>
              <a:rPr lang="cs-CZ" b="1" dirty="0" smtClean="0">
                <a:solidFill>
                  <a:schemeClr val="bg1"/>
                </a:solidFill>
              </a:rPr>
              <a:t>Tvorba 1/4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  <a:ln w="25400">
            <a:noFill/>
          </a:ln>
        </p:spPr>
        <p:txBody>
          <a:bodyPr>
            <a:normAutofit/>
          </a:bodyPr>
          <a:lstStyle/>
          <a:p>
            <a:endParaRPr lang="cs-CZ" sz="2800" dirty="0" smtClean="0"/>
          </a:p>
          <a:p>
            <a:r>
              <a:rPr lang="cs-CZ" sz="2800" dirty="0" smtClean="0"/>
              <a:t>Sami nazývali svou tvorbu jako </a:t>
            </a:r>
            <a:r>
              <a:rPr lang="cs-CZ" sz="2800" b="1" u="sng" dirty="0" smtClean="0"/>
              <a:t>spontánní-abstraktní</a:t>
            </a:r>
            <a:r>
              <a:rPr lang="cs-CZ" sz="2800" dirty="0" smtClean="0"/>
              <a:t>. </a:t>
            </a:r>
          </a:p>
          <a:p>
            <a:r>
              <a:rPr lang="cs-CZ" sz="2800" dirty="0" smtClean="0"/>
              <a:t>Kladli důraz na </a:t>
            </a:r>
            <a:r>
              <a:rPr lang="cs-CZ" sz="2800" b="1" u="sng" dirty="0" smtClean="0"/>
              <a:t>experimentální</a:t>
            </a:r>
            <a:r>
              <a:rPr lang="cs-CZ" sz="2800" dirty="0" smtClean="0"/>
              <a:t> charakter tvorby a její </a:t>
            </a:r>
            <a:r>
              <a:rPr lang="cs-CZ" sz="2800" b="1" u="sng" dirty="0" smtClean="0"/>
              <a:t>hravou</a:t>
            </a:r>
            <a:r>
              <a:rPr lang="cs-CZ" sz="2800" dirty="0" smtClean="0"/>
              <a:t> složku</a:t>
            </a:r>
          </a:p>
          <a:p>
            <a:r>
              <a:rPr lang="cs-CZ" sz="2800" dirty="0" smtClean="0"/>
              <a:t>Reagovali na </a:t>
            </a:r>
            <a:r>
              <a:rPr lang="cs-CZ" sz="2800" b="1" u="sng" dirty="0" smtClean="0"/>
              <a:t>poválečné</a:t>
            </a:r>
            <a:r>
              <a:rPr lang="cs-CZ" sz="2800" dirty="0" smtClean="0"/>
              <a:t> hrůzy </a:t>
            </a:r>
          </a:p>
          <a:p>
            <a:r>
              <a:rPr lang="cs-CZ" sz="2800" dirty="0" smtClean="0"/>
              <a:t>Snaha po </a:t>
            </a:r>
            <a:r>
              <a:rPr lang="cs-CZ" sz="2800" b="1" u="sng" dirty="0" smtClean="0"/>
              <a:t>překonání akademických</a:t>
            </a:r>
            <a:r>
              <a:rPr lang="cs-CZ" sz="2800" dirty="0" smtClean="0"/>
              <a:t> a konvenčních pravidel v tvorbě.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9776"/>
            <a:ext cx="8208912" cy="1143000"/>
          </a:xfrm>
          <a:solidFill>
            <a:schemeClr val="bg1">
              <a:lumMod val="50000"/>
            </a:schemeClr>
          </a:solidFill>
          <a:ln w="25400">
            <a:noFill/>
          </a:ln>
        </p:spPr>
        <p:txBody>
          <a:bodyPr/>
          <a:lstStyle/>
          <a:p>
            <a:pPr algn="l"/>
            <a:r>
              <a:rPr lang="cs-CZ" b="1" dirty="0" smtClean="0"/>
              <a:t>	</a:t>
            </a:r>
            <a:r>
              <a:rPr lang="cs-CZ" b="1" dirty="0" smtClean="0">
                <a:solidFill>
                  <a:schemeClr val="bg1"/>
                </a:solidFill>
              </a:rPr>
              <a:t>Tvorba 2/4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  <a:ln w="25400">
            <a:noFill/>
          </a:ln>
        </p:spPr>
        <p:txBody>
          <a:bodyPr>
            <a:normAutofit/>
          </a:bodyPr>
          <a:lstStyle/>
          <a:p>
            <a:endParaRPr lang="cs-CZ" sz="2800" dirty="0" smtClean="0"/>
          </a:p>
          <a:p>
            <a:r>
              <a:rPr lang="cs-CZ" sz="2800" dirty="0" smtClean="0"/>
              <a:t>Reakce na poválečné abstraktní malířství (spatřovali jej jako neživé umění)</a:t>
            </a:r>
          </a:p>
          <a:p>
            <a:endParaRPr lang="cs-CZ" sz="2800" dirty="0" smtClean="0"/>
          </a:p>
          <a:p>
            <a:r>
              <a:rPr lang="cs-CZ" sz="2800" dirty="0" smtClean="0"/>
              <a:t>V tvorbě se objevovaly figury a znaky</a:t>
            </a:r>
          </a:p>
          <a:p>
            <a:endParaRPr lang="cs-CZ" sz="2800" dirty="0" smtClean="0"/>
          </a:p>
          <a:p>
            <a:r>
              <a:rPr lang="cs-CZ" sz="2800" dirty="0" smtClean="0"/>
              <a:t>Zajímali se o </a:t>
            </a:r>
            <a:r>
              <a:rPr lang="cs-CZ" sz="2800" b="1" u="sng" dirty="0" smtClean="0"/>
              <a:t>umění jiných kultur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95933"/>
            <a:ext cx="8229600" cy="4497363"/>
          </a:xfrm>
          <a:solidFill>
            <a:schemeClr val="bg1">
              <a:lumMod val="85000"/>
            </a:schemeClr>
          </a:solidFill>
        </p:spPr>
        <p:txBody>
          <a:bodyPr>
            <a:normAutofit lnSpcReduction="10000"/>
          </a:bodyPr>
          <a:lstStyle/>
          <a:p>
            <a:endParaRPr lang="cs-CZ" sz="2800" dirty="0" smtClean="0"/>
          </a:p>
          <a:p>
            <a:r>
              <a:rPr lang="cs-CZ" sz="2800" dirty="0" smtClean="0"/>
              <a:t>Hledali znaky a symboly v tvorbě dětí, umění </a:t>
            </a:r>
            <a:r>
              <a:rPr lang="cs-CZ" sz="2800" b="1" u="sng" dirty="0" err="1" smtClean="0"/>
              <a:t>art</a:t>
            </a:r>
            <a:r>
              <a:rPr lang="cs-CZ" sz="2800" b="1" u="sng" dirty="0" smtClean="0"/>
              <a:t> </a:t>
            </a:r>
            <a:r>
              <a:rPr lang="cs-CZ" sz="2800" b="1" u="sng" dirty="0" err="1" smtClean="0"/>
              <a:t>brut</a:t>
            </a:r>
            <a:r>
              <a:rPr lang="cs-CZ" sz="2800" dirty="0" smtClean="0"/>
              <a:t>, pravěkého umění a primitivismu</a:t>
            </a:r>
          </a:p>
          <a:p>
            <a:endParaRPr lang="cs-CZ" sz="2800" dirty="0" smtClean="0"/>
          </a:p>
          <a:p>
            <a:r>
              <a:rPr lang="cs-CZ" sz="2800" dirty="0" smtClean="0"/>
              <a:t>Navazovali na surrealistické hledání v podvědomí a emocionální dopad barev na diváka</a:t>
            </a:r>
          </a:p>
          <a:p>
            <a:endParaRPr lang="cs-CZ" sz="2800" dirty="0" smtClean="0"/>
          </a:p>
          <a:p>
            <a:r>
              <a:rPr lang="cs-CZ" sz="2800" dirty="0" smtClean="0"/>
              <a:t>Hledali </a:t>
            </a:r>
            <a:r>
              <a:rPr lang="cs-CZ" sz="2800" b="1" u="sng" dirty="0" smtClean="0"/>
              <a:t>návaznosti </a:t>
            </a:r>
            <a:r>
              <a:rPr lang="cs-CZ" sz="2800" dirty="0" smtClean="0"/>
              <a:t>mezi barvou a symbolikou tvarů jako je: </a:t>
            </a:r>
            <a:r>
              <a:rPr lang="cs-CZ" sz="2800" i="1" dirty="0" smtClean="0"/>
              <a:t>slunce, měsíc, hvězdy, ptáci, rytmické schémata často inspirované hudbou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269776"/>
            <a:ext cx="8208912" cy="1143000"/>
          </a:xfrm>
          <a:solidFill>
            <a:schemeClr val="bg1">
              <a:lumMod val="50000"/>
            </a:schemeClr>
          </a:solidFill>
          <a:ln w="25400">
            <a:noFill/>
          </a:ln>
        </p:spPr>
        <p:txBody>
          <a:bodyPr/>
          <a:lstStyle/>
          <a:p>
            <a:pPr algn="l"/>
            <a:r>
              <a:rPr lang="cs-CZ" b="1" dirty="0" smtClean="0"/>
              <a:t>	</a:t>
            </a:r>
            <a:r>
              <a:rPr lang="cs-CZ" b="1" dirty="0" smtClean="0">
                <a:solidFill>
                  <a:schemeClr val="bg1"/>
                </a:solidFill>
              </a:rPr>
              <a:t>Tvorba 3/4</a:t>
            </a:r>
            <a:endParaRPr lang="cs-CZ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95933"/>
            <a:ext cx="8229600" cy="4497363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endParaRPr lang="cs-CZ" sz="2800" dirty="0" smtClean="0"/>
          </a:p>
          <a:p>
            <a:r>
              <a:rPr lang="cs-CZ" sz="2800" dirty="0" smtClean="0"/>
              <a:t>Touha po svobodném </a:t>
            </a:r>
            <a:r>
              <a:rPr lang="cs-CZ" sz="2800" b="1" u="sng" dirty="0" smtClean="0"/>
              <a:t>nezatíženém </a:t>
            </a:r>
            <a:r>
              <a:rPr lang="cs-CZ" sz="2800" dirty="0" smtClean="0"/>
              <a:t>uměleckém výrazu</a:t>
            </a:r>
          </a:p>
          <a:p>
            <a:endParaRPr lang="cs-CZ" sz="2800" dirty="0" smtClean="0"/>
          </a:p>
          <a:p>
            <a:r>
              <a:rPr lang="cs-CZ" sz="2800" dirty="0" smtClean="0"/>
              <a:t>Umění by mělo být </a:t>
            </a:r>
            <a:r>
              <a:rPr lang="cs-CZ" sz="2800" b="1" u="sng" dirty="0" smtClean="0"/>
              <a:t>intuitivní</a:t>
            </a:r>
            <a:r>
              <a:rPr lang="cs-CZ" sz="2800" dirty="0" smtClean="0"/>
              <a:t> v souladu s emocionální složkou každého člověka</a:t>
            </a:r>
            <a:endParaRPr lang="cs-CZ" sz="2800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269776"/>
            <a:ext cx="8208912" cy="1143000"/>
          </a:xfrm>
          <a:solidFill>
            <a:schemeClr val="bg1">
              <a:lumMod val="50000"/>
            </a:schemeClr>
          </a:solidFill>
          <a:ln w="25400">
            <a:noFill/>
          </a:ln>
        </p:spPr>
        <p:txBody>
          <a:bodyPr/>
          <a:lstStyle/>
          <a:p>
            <a:pPr algn="l"/>
            <a:r>
              <a:rPr lang="cs-CZ" b="1" dirty="0" smtClean="0"/>
              <a:t>	</a:t>
            </a:r>
            <a:r>
              <a:rPr lang="cs-CZ" b="1" dirty="0" smtClean="0">
                <a:solidFill>
                  <a:schemeClr val="bg1"/>
                </a:solidFill>
              </a:rPr>
              <a:t>Tvorba 4/4</a:t>
            </a:r>
            <a:endParaRPr lang="cs-CZ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lastní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1439</TotalTime>
  <Words>1322</Words>
  <Application>Microsoft Office PowerPoint</Application>
  <PresentationFormat>Předvádění na obrazovce (4:3)</PresentationFormat>
  <Paragraphs>273</Paragraphs>
  <Slides>53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57" baseType="lpstr">
      <vt:lpstr>Arial</vt:lpstr>
      <vt:lpstr>Segoe UI</vt:lpstr>
      <vt:lpstr>Calibri</vt:lpstr>
      <vt:lpstr>Motiv sady Office</vt:lpstr>
      <vt:lpstr>CoBrA</vt:lpstr>
      <vt:lpstr> Vymezení 1/2</vt:lpstr>
      <vt:lpstr> Vymezení 2/2</vt:lpstr>
      <vt:lpstr>Umělci patřící do skupiny CoBrA</vt:lpstr>
      <vt:lpstr>Snímek 5</vt:lpstr>
      <vt:lpstr> Tvorba 1/4</vt:lpstr>
      <vt:lpstr> Tvorba 2/4</vt:lpstr>
      <vt:lpstr> Tvorba 3/4</vt:lpstr>
      <vt:lpstr> Tvorba 4/4</vt:lpstr>
      <vt:lpstr> Znaky tvorby</vt:lpstr>
      <vt:lpstr> Akční malba 1/2</vt:lpstr>
      <vt:lpstr> Akční malba 2/2</vt:lpstr>
      <vt:lpstr> Tachismus</vt:lpstr>
      <vt:lpstr> Abstraktní expresionismus</vt:lpstr>
      <vt:lpstr>Jednotliví členové</vt:lpstr>
      <vt:lpstr> Pierre Alechinsky</vt:lpstr>
      <vt:lpstr> Pierre Alechinsky</vt:lpstr>
      <vt:lpstr> Pierre Alechinsky</vt:lpstr>
      <vt:lpstr>Snímek 19</vt:lpstr>
      <vt:lpstr> Symbolika</vt:lpstr>
      <vt:lpstr>obr.  č. 2, The Young Girl and Death, (1966-1967), </vt:lpstr>
      <vt:lpstr>Obr. č. 3, Star and Disaster (though in the original there is some wordplay, one might also call it "Star and Unstar" or such  (1969), </vt:lpstr>
      <vt:lpstr>Obr.  č. 4, Aztec Volcano (1971), </vt:lpstr>
      <vt:lpstr>Obr.  č. 5, Central Park (1978), </vt:lpstr>
      <vt:lpstr> Karel (Christiaan) Appel</vt:lpstr>
      <vt:lpstr> Znaky tvorby</vt:lpstr>
      <vt:lpstr>Obr.  č. 7, Little Moon Men (1946), </vt:lpstr>
      <vt:lpstr>Obr.  č. 8, Wild Boy (1954)</vt:lpstr>
      <vt:lpstr>Obr.  č. 9, morous Dance (1955) </vt:lpstr>
      <vt:lpstr>Obr.  č. 10, Hiroshima Child (1958) </vt:lpstr>
      <vt:lpstr>Obr.  č. 11, Nude Series: Nude (1963) </vt:lpstr>
      <vt:lpstr>Obr.  č. 12, Woman with Head (1964) </vt:lpstr>
      <vt:lpstr> Eugene Brands</vt:lpstr>
      <vt:lpstr> Eugene Brands</vt:lpstr>
      <vt:lpstr>Obr.  č. 14, Composition  (1962)</vt:lpstr>
      <vt:lpstr>Obr.  č. 15, De Viool  (1953)</vt:lpstr>
      <vt:lpstr>Obr.  č. 16, Meisje met bloemen   (1956)</vt:lpstr>
      <vt:lpstr> Asger Jorn</vt:lpstr>
      <vt:lpstr> Asger Jorn</vt:lpstr>
      <vt:lpstr> Asger Jorn</vt:lpstr>
      <vt:lpstr> Asger Jorn</vt:lpstr>
      <vt:lpstr>Obr.  č. 18, (1956) </vt:lpstr>
      <vt:lpstr>Obr.  č. 19, (1953)</vt:lpstr>
      <vt:lpstr>Navazující seminář</vt:lpstr>
      <vt:lpstr> Akční gestická malba</vt:lpstr>
      <vt:lpstr> Tachismus, Kaligrafie</vt:lpstr>
      <vt:lpstr> Abstraktní expresionismus</vt:lpstr>
      <vt:lpstr>Snímek 48</vt:lpstr>
      <vt:lpstr>Snímek 49</vt:lpstr>
      <vt:lpstr>Snímek 50</vt:lpstr>
      <vt:lpstr> Použitá literatura</vt:lpstr>
      <vt:lpstr> Obrázky</vt:lpstr>
      <vt:lpstr> 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CoBrA</dc:title>
  <dc:creator>Lenka Tučková</dc:creator>
  <cp:lastModifiedBy>Lenka Tučková</cp:lastModifiedBy>
  <cp:revision>76</cp:revision>
  <dcterms:created xsi:type="dcterms:W3CDTF">2012-10-03T19:28:40Z</dcterms:created>
  <dcterms:modified xsi:type="dcterms:W3CDTF">2012-12-09T19:07:57Z</dcterms:modified>
</cp:coreProperties>
</file>