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7C4B-7C17-4B4E-B21C-40A0D2C0D94E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90F6-7603-47AC-9B71-886F5FB78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7C4B-7C17-4B4E-B21C-40A0D2C0D94E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90F6-7603-47AC-9B71-886F5FB78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7C4B-7C17-4B4E-B21C-40A0D2C0D94E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90F6-7603-47AC-9B71-886F5FB78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7C4B-7C17-4B4E-B21C-40A0D2C0D94E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90F6-7603-47AC-9B71-886F5FB78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7C4B-7C17-4B4E-B21C-40A0D2C0D94E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90F6-7603-47AC-9B71-886F5FB78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7C4B-7C17-4B4E-B21C-40A0D2C0D94E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90F6-7603-47AC-9B71-886F5FB78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7C4B-7C17-4B4E-B21C-40A0D2C0D94E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90F6-7603-47AC-9B71-886F5FB78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7C4B-7C17-4B4E-B21C-40A0D2C0D94E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90F6-7603-47AC-9B71-886F5FB78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7C4B-7C17-4B4E-B21C-40A0D2C0D94E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90F6-7603-47AC-9B71-886F5FB78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7C4B-7C17-4B4E-B21C-40A0D2C0D94E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90F6-7603-47AC-9B71-886F5FB78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7C4B-7C17-4B4E-B21C-40A0D2C0D94E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90F6-7603-47AC-9B71-886F5FB78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57C4B-7C17-4B4E-B21C-40A0D2C0D94E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390F6-7603-47AC-9B71-886F5FB78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071538" y="3310408"/>
            <a:ext cx="478634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chemeClr val="accent4">
                    <a:lumMod val="75000"/>
                  </a:schemeClr>
                </a:solidFill>
              </a:rPr>
              <a:t>Igor </a:t>
            </a:r>
            <a:r>
              <a:rPr lang="cs-CZ" sz="4400" b="1" dirty="0" err="1" smtClean="0">
                <a:solidFill>
                  <a:schemeClr val="accent4">
                    <a:lumMod val="75000"/>
                  </a:schemeClr>
                </a:solidFill>
              </a:rPr>
              <a:t>Zhoř</a:t>
            </a:r>
            <a:r>
              <a:rPr lang="cs-CZ" sz="44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9.3.1925, 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Brno</a:t>
            </a:r>
          </a:p>
          <a:p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22.11.1997, Brno</a:t>
            </a:r>
            <a:endParaRPr lang="cs-CZ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785786" y="2571744"/>
            <a:ext cx="81439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V umění jako v životě se vše řeší volbou: vstupování do jedněch vztahů je současně vydělováním ze vztahů jiných, s každým přitakáním je vyslovováno i nějaké proti. Na rozdíl od tolerantní otevřenosti soudobé teorie umění a umělecké kritiky, může být umělcova volba vždy jen úzká a rigorózní: jeho postoje musí být rázné a jednoznačné. Není nemístné, dožaduje-li se umělec, aby jeho dílo bylo citlivě interpretováno,</a:t>
            </a:r>
          </a:p>
          <a:p>
            <a:r>
              <a:rPr lang="cs-CZ" i="1" dirty="0" smtClean="0"/>
              <a:t>Je však </a:t>
            </a:r>
            <a:r>
              <a:rPr lang="cs-CZ" i="1" dirty="0" err="1" smtClean="0"/>
              <a:t>zcestné</a:t>
            </a:r>
            <a:r>
              <a:rPr lang="cs-CZ" i="1" dirty="0" smtClean="0"/>
              <a:t>, nabízí-li je k posouzení izolovaně a mimo kontext vlastního životního příběhu. </a:t>
            </a:r>
          </a:p>
          <a:p>
            <a:r>
              <a:rPr lang="cs-CZ" i="1" dirty="0" smtClean="0"/>
              <a:t>Igor  </a:t>
            </a:r>
            <a:r>
              <a:rPr lang="cs-CZ" i="1" dirty="0" err="1" smtClean="0"/>
              <a:t>Zhoř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285852" y="3000372"/>
            <a:ext cx="73302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Hodnoty umění odpovídají především významu a ceně autorových postojů,</a:t>
            </a:r>
          </a:p>
          <a:p>
            <a:r>
              <a:rPr lang="cs-CZ" b="1" i="1" dirty="0" smtClean="0"/>
              <a:t>ovšemže především duchovních. Z nich pramení umělcovo právo stavět se </a:t>
            </a:r>
          </a:p>
          <a:p>
            <a:r>
              <a:rPr lang="cs-CZ" b="1" i="1" dirty="0" smtClean="0"/>
              <a:t>před dílo a tímto „postojem“ interpretovat jeho významy. </a:t>
            </a:r>
          </a:p>
          <a:p>
            <a:r>
              <a:rPr lang="cs-CZ" b="1" i="1" dirty="0" smtClean="0"/>
              <a:t>Vše ostatní, včetně povrchových struktur jednotlivých artefaktů, je pouze</a:t>
            </a:r>
          </a:p>
          <a:p>
            <a:r>
              <a:rPr lang="cs-CZ" b="1" i="1" dirty="0" smtClean="0"/>
              <a:t>Jejich druhotným doprovodem. </a:t>
            </a:r>
          </a:p>
          <a:p>
            <a:r>
              <a:rPr lang="cs-CZ" b="1" i="1" dirty="0" smtClean="0"/>
              <a:t>Igor </a:t>
            </a:r>
            <a:r>
              <a:rPr lang="cs-CZ" b="1" i="1" dirty="0" err="1" smtClean="0"/>
              <a:t>Zhoř</a:t>
            </a:r>
            <a:endParaRPr lang="cs-CZ" b="1" i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071539" y="2428868"/>
            <a:ext cx="778674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4">
                    <a:lumMod val="75000"/>
                  </a:schemeClr>
                </a:solidFill>
              </a:rPr>
              <a:t>Studia</a:t>
            </a:r>
          </a:p>
          <a:p>
            <a:r>
              <a:rPr lang="cs-CZ" b="1" dirty="0" smtClean="0"/>
              <a:t>1945-49 přírodovědecká a pedagogická fakulta </a:t>
            </a:r>
            <a:r>
              <a:rPr lang="cs-CZ" b="1" dirty="0"/>
              <a:t>M</a:t>
            </a:r>
            <a:r>
              <a:rPr lang="cs-CZ" b="1" dirty="0" smtClean="0"/>
              <a:t>asarykovy univerzity, Brno, </a:t>
            </a:r>
          </a:p>
          <a:p>
            <a:r>
              <a:rPr lang="cs-CZ" b="1" dirty="0" smtClean="0"/>
              <a:t>1950 doktorát</a:t>
            </a:r>
          </a:p>
          <a:p>
            <a:r>
              <a:rPr lang="cs-CZ" b="1" dirty="0" smtClean="0"/>
              <a:t>1964-68 externí aspirantura na filozofické fakultě brněnské univerzity, 1968 kandidátem věd a umění</a:t>
            </a:r>
          </a:p>
          <a:p>
            <a:r>
              <a:rPr lang="cs-CZ" b="1" dirty="0" smtClean="0"/>
              <a:t>1993 – jmenován profesorem Fakulty výtvarných umění VUT v Brně</a:t>
            </a:r>
          </a:p>
          <a:p>
            <a:r>
              <a:rPr lang="cs-CZ" sz="2800" b="1" dirty="0" smtClean="0">
                <a:solidFill>
                  <a:schemeClr val="accent4">
                    <a:lumMod val="75000"/>
                  </a:schemeClr>
                </a:solidFill>
              </a:rPr>
              <a:t>Zaměření </a:t>
            </a:r>
          </a:p>
          <a:p>
            <a:r>
              <a:rPr lang="cs-CZ" b="1" dirty="0" smtClean="0"/>
              <a:t>Výtvarná teorie, publicistika a výchova 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928662" y="2000240"/>
            <a:ext cx="811485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4">
                    <a:lumMod val="75000"/>
                  </a:schemeClr>
                </a:solidFill>
              </a:rPr>
              <a:t>Publikace</a:t>
            </a:r>
          </a:p>
          <a:p>
            <a:r>
              <a:rPr lang="cs-CZ" sz="2000" b="1" dirty="0" smtClean="0"/>
              <a:t>Člověk a výtvarné umění</a:t>
            </a:r>
            <a:r>
              <a:rPr lang="cs-CZ" dirty="0" smtClean="0"/>
              <a:t>, Orbis, Praha 1963</a:t>
            </a:r>
          </a:p>
          <a:p>
            <a:r>
              <a:rPr lang="cs-CZ" sz="2000" b="1" dirty="0" smtClean="0"/>
              <a:t>Výtvarné umění ve výchově mládeže </a:t>
            </a:r>
            <a:r>
              <a:rPr lang="cs-CZ" dirty="0" smtClean="0"/>
              <a:t>( s J. </a:t>
            </a:r>
            <a:r>
              <a:rPr lang="cs-CZ" dirty="0" err="1" smtClean="0"/>
              <a:t>Uždilem</a:t>
            </a:r>
            <a:r>
              <a:rPr lang="cs-CZ" dirty="0" smtClean="0"/>
              <a:t>). SNP, Praha 1964</a:t>
            </a:r>
          </a:p>
          <a:p>
            <a:r>
              <a:rPr lang="cs-CZ" sz="2000" b="1" dirty="0" smtClean="0"/>
              <a:t>Hledání tvaru </a:t>
            </a:r>
            <a:r>
              <a:rPr lang="cs-CZ" dirty="0" smtClean="0"/>
              <a:t>(Čtení o moderním sochařství s historickým prologem),Mladá Fronta,</a:t>
            </a:r>
          </a:p>
          <a:p>
            <a:r>
              <a:rPr lang="cs-CZ" dirty="0" smtClean="0"/>
              <a:t>Praha 1967)</a:t>
            </a:r>
          </a:p>
          <a:p>
            <a:r>
              <a:rPr lang="cs-CZ" sz="2000" b="1" dirty="0" smtClean="0"/>
              <a:t>Historie výtvarných škol v Brně</a:t>
            </a:r>
            <a:r>
              <a:rPr lang="cs-CZ" dirty="0" smtClean="0"/>
              <a:t>, Spisy </a:t>
            </a:r>
            <a:r>
              <a:rPr lang="cs-CZ" dirty="0" err="1" smtClean="0"/>
              <a:t>PedF</a:t>
            </a:r>
            <a:r>
              <a:rPr lang="cs-CZ" dirty="0" smtClean="0"/>
              <a:t> UJEP, Brno 1968</a:t>
            </a:r>
          </a:p>
          <a:p>
            <a:r>
              <a:rPr lang="cs-CZ" sz="2000" b="1" dirty="0" smtClean="0"/>
              <a:t>Škola výtvarného umění I, II</a:t>
            </a:r>
            <a:r>
              <a:rPr lang="cs-CZ" dirty="0" smtClean="0"/>
              <a:t>, první díl KKS, Brno 1989</a:t>
            </a:r>
          </a:p>
          <a:p>
            <a:r>
              <a:rPr lang="cs-CZ" sz="2000" b="1" dirty="0" smtClean="0"/>
              <a:t>Klíče k sochám </a:t>
            </a:r>
            <a:r>
              <a:rPr lang="cs-CZ" dirty="0" smtClean="0"/>
              <a:t>(Čtení o sochách a sochařích), Albatros, Praha 1989</a:t>
            </a:r>
          </a:p>
          <a:p>
            <a:r>
              <a:rPr lang="cs-CZ" sz="2000" b="1" dirty="0" smtClean="0"/>
              <a:t>Akční tvorba </a:t>
            </a:r>
            <a:r>
              <a:rPr lang="cs-CZ" dirty="0" smtClean="0"/>
              <a:t>(spolu s V. Havlíkem a R. Horáčkem), Univerzita Palackého, </a:t>
            </a:r>
          </a:p>
          <a:p>
            <a:r>
              <a:rPr lang="cs-CZ" dirty="0" smtClean="0"/>
              <a:t>Olomouc 1992</a:t>
            </a:r>
          </a:p>
          <a:p>
            <a:r>
              <a:rPr lang="cs-CZ" sz="2000" b="1" dirty="0" smtClean="0"/>
              <a:t>Proměny soudobého výtvarného umění</a:t>
            </a:r>
            <a:r>
              <a:rPr lang="cs-CZ" dirty="0" smtClean="0"/>
              <a:t>, SNP, Praha 1992</a:t>
            </a:r>
          </a:p>
          <a:p>
            <a:endParaRPr lang="cs-CZ" dirty="0"/>
          </a:p>
          <a:p>
            <a:r>
              <a:rPr lang="cs-CZ" sz="2000" b="1" dirty="0" smtClean="0"/>
              <a:t>Vladimír Preclík, život a tvorba, </a:t>
            </a:r>
            <a:r>
              <a:rPr lang="cs-CZ" dirty="0" smtClean="0"/>
              <a:t>Odeon, Praha 1990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785786" y="2500306"/>
            <a:ext cx="7708457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Vstup do teorie výtvarného umění 1958</a:t>
            </a:r>
          </a:p>
          <a:p>
            <a:r>
              <a:rPr lang="cs-CZ" dirty="0" smtClean="0"/>
              <a:t>Skupina Profil</a:t>
            </a:r>
          </a:p>
          <a:p>
            <a:r>
              <a:rPr lang="cs-CZ" dirty="0" smtClean="0"/>
              <a:t>Zaměření na nefigurativní autory (Dalibor Chatrný, Jiří </a:t>
            </a:r>
            <a:r>
              <a:rPr lang="cs-CZ" dirty="0" err="1" smtClean="0"/>
              <a:t>Hadlač</a:t>
            </a:r>
            <a:r>
              <a:rPr lang="cs-CZ" dirty="0" smtClean="0"/>
              <a:t>)</a:t>
            </a:r>
          </a:p>
          <a:p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Mladí přátelé výtvarného umění  1960</a:t>
            </a:r>
          </a:p>
          <a:p>
            <a:r>
              <a:rPr lang="cs-CZ" dirty="0" smtClean="0"/>
              <a:t>Organizuje výstavy jako kurátor, ale i dobově neobvyklé akce zprostředkující</a:t>
            </a:r>
          </a:p>
          <a:p>
            <a:r>
              <a:rPr lang="cs-CZ" dirty="0" smtClean="0"/>
              <a:t>výstavy, namísto jednostranného výkladu uměleckého díla se zaměřuje na dialog</a:t>
            </a:r>
          </a:p>
          <a:p>
            <a:r>
              <a:rPr lang="cs-CZ" dirty="0" smtClean="0"/>
              <a:t>s divákem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714348" y="2571744"/>
            <a:ext cx="807249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chemeClr val="accent4">
                    <a:lumMod val="75000"/>
                  </a:schemeClr>
                </a:solidFill>
              </a:rPr>
              <a:t>Zhořova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 výtvarná pedagogika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setkání neprofesionálních výtvarníků</a:t>
            </a:r>
          </a:p>
          <a:p>
            <a:pPr>
              <a:buFontTx/>
              <a:buChar char="-"/>
            </a:pPr>
            <a:r>
              <a:rPr lang="cs-CZ" dirty="0" smtClean="0"/>
              <a:t> metodika </a:t>
            </a:r>
            <a:r>
              <a:rPr lang="cs-CZ" dirty="0" err="1" smtClean="0"/>
              <a:t>Bauhausu</a:t>
            </a:r>
            <a:r>
              <a:rPr lang="cs-CZ" dirty="0" smtClean="0"/>
              <a:t> jako pedagogických model v dílně (workshopu)</a:t>
            </a:r>
          </a:p>
          <a:p>
            <a:pPr>
              <a:buFontTx/>
              <a:buChar char="-"/>
            </a:pPr>
            <a:r>
              <a:rPr lang="cs-CZ" dirty="0" smtClean="0"/>
              <a:t> prvky akční tvorby ve výtvarné pedagogice</a:t>
            </a:r>
          </a:p>
          <a:p>
            <a:pPr>
              <a:buFontTx/>
              <a:buChar char="-"/>
            </a:pPr>
            <a:r>
              <a:rPr lang="cs-CZ" dirty="0" smtClean="0"/>
              <a:t> „umělec před svým dílem“ obhajuje a zprostředkuje svůj výtvor divákům, </a:t>
            </a:r>
          </a:p>
          <a:p>
            <a:r>
              <a:rPr lang="cs-CZ" dirty="0" smtClean="0"/>
              <a:t>diváci participují na odkrývání významu díla</a:t>
            </a:r>
          </a:p>
          <a:p>
            <a:r>
              <a:rPr lang="cs-CZ" dirty="0" smtClean="0"/>
              <a:t>(2007 katedra výtvarné výchovy uspořádala konferenci inspirovanou </a:t>
            </a:r>
            <a:r>
              <a:rPr lang="cs-CZ" dirty="0" err="1" smtClean="0"/>
              <a:t>Zhořovým</a:t>
            </a:r>
            <a:r>
              <a:rPr lang="cs-CZ" dirty="0" smtClean="0"/>
              <a:t> odkazem nazvanou Aktuální otázky zprostředkování umění) </a:t>
            </a:r>
          </a:p>
          <a:p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857224" y="2714620"/>
            <a:ext cx="697966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Klíčovou knihou z šedesátých let je kniha </a:t>
            </a:r>
            <a:r>
              <a:rPr lang="cs-CZ" sz="2000" b="1" dirty="0" smtClean="0"/>
              <a:t>Hledání tvaru  (1967</a:t>
            </a:r>
            <a:r>
              <a:rPr lang="cs-CZ" dirty="0" smtClean="0"/>
              <a:t>), </a:t>
            </a:r>
          </a:p>
          <a:p>
            <a:r>
              <a:rPr lang="cs-CZ" dirty="0" smtClean="0"/>
              <a:t>v níž poutavým způsobem pojednává o historii a osobnostech sochařství </a:t>
            </a:r>
          </a:p>
          <a:p>
            <a:r>
              <a:rPr lang="cs-CZ" dirty="0" smtClean="0"/>
              <a:t>20. století. </a:t>
            </a:r>
          </a:p>
          <a:p>
            <a:r>
              <a:rPr lang="cs-CZ" dirty="0" smtClean="0"/>
              <a:t>Po roce 1968 nesměl publikovat a další knihy vydal až po roce 1989.</a:t>
            </a:r>
          </a:p>
          <a:p>
            <a:r>
              <a:rPr lang="cs-CZ" dirty="0" smtClean="0"/>
              <a:t>Na Hledání tvaru navazuje volně jeho publikace Proměny soudobého </a:t>
            </a:r>
          </a:p>
          <a:p>
            <a:r>
              <a:rPr lang="cs-CZ" dirty="0" smtClean="0"/>
              <a:t>výtvarného umění, ve které se zabývá vývojem výtvarného umění druhé </a:t>
            </a:r>
          </a:p>
          <a:p>
            <a:r>
              <a:rPr lang="cs-CZ" dirty="0" smtClean="0"/>
              <a:t>poloviny dvacátého století.  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357290" y="3500438"/>
            <a:ext cx="38586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/>
              <a:t>Zhořovy</a:t>
            </a:r>
            <a:r>
              <a:rPr lang="cs-CZ" sz="2000" b="1" dirty="0" smtClean="0"/>
              <a:t> školy výtvarného myšlení </a:t>
            </a:r>
          </a:p>
          <a:p>
            <a:pPr>
              <a:buFontTx/>
              <a:buChar char="-"/>
            </a:pPr>
            <a:r>
              <a:rPr lang="cs-CZ" dirty="0" smtClean="0"/>
              <a:t>kurzy pro neprofesionální výtvarníky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785786" y="2928934"/>
            <a:ext cx="819762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Základem </a:t>
            </a:r>
            <a:r>
              <a:rPr lang="cs-CZ" b="1" i="1" dirty="0" err="1" smtClean="0"/>
              <a:t>Zhořovy</a:t>
            </a:r>
            <a:r>
              <a:rPr lang="cs-CZ" b="1" i="1" dirty="0" smtClean="0"/>
              <a:t> „školy výtvarného myšlení“ a později „kurzů akční</a:t>
            </a:r>
          </a:p>
          <a:p>
            <a:r>
              <a:rPr lang="cs-CZ" b="1" i="1" dirty="0" smtClean="0"/>
              <a:t>tvorby“ byly praktické výtvarné etudy, v nichž se účastníci dozvídali </a:t>
            </a:r>
          </a:p>
          <a:p>
            <a:r>
              <a:rPr lang="cs-CZ" b="1" i="1" dirty="0" smtClean="0"/>
              <a:t>o aktuálních tendencích i umělcích nikoli formou teoretického výkladu, </a:t>
            </a:r>
          </a:p>
          <a:p>
            <a:r>
              <a:rPr lang="cs-CZ" b="1" i="1" dirty="0" smtClean="0"/>
              <a:t>ale přímým uskutečněním určité varianty na postup, který používal některý umělec. </a:t>
            </a:r>
          </a:p>
          <a:p>
            <a:r>
              <a:rPr lang="cs-CZ" b="1" i="1" dirty="0" smtClean="0"/>
              <a:t>Radek Horáček</a:t>
            </a:r>
          </a:p>
          <a:p>
            <a:r>
              <a:rPr lang="cs-CZ" b="1" i="1" dirty="0" smtClean="0"/>
              <a:t>  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P1030465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857224" y="2571744"/>
            <a:ext cx="816165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Každá interpretace se totiž vrací k autorovi a pokouší se alespoň rekonstruovat jeho</a:t>
            </a:r>
          </a:p>
          <a:p>
            <a:r>
              <a:rPr lang="cs-CZ" b="1" i="1" dirty="0" smtClean="0"/>
              <a:t>osobnost. Dnes se důraz na roli umělce vyhrotil nepochybně i proto, že smyslovou</a:t>
            </a:r>
          </a:p>
          <a:p>
            <a:r>
              <a:rPr lang="cs-CZ" b="1" i="1" dirty="0" smtClean="0"/>
              <a:t>citlivost umíme vypěstovat  i řemeslné mistrovství se stává majetkem mnohých.</a:t>
            </a:r>
          </a:p>
          <a:p>
            <a:r>
              <a:rPr lang="cs-CZ" b="1" i="1" dirty="0" smtClean="0"/>
              <a:t>Volání po takto pochopené dokonalosti nemá valný smysl, pokud se nepokusíme </a:t>
            </a:r>
          </a:p>
          <a:p>
            <a:r>
              <a:rPr lang="cs-CZ" b="1" i="1" dirty="0" smtClean="0"/>
              <a:t>o poznání autorova příběhu, i když jej zachytíme v podobě fragmentárních signálů, </a:t>
            </a:r>
          </a:p>
          <a:p>
            <a:r>
              <a:rPr lang="cs-CZ" b="1" i="1" dirty="0" smtClean="0"/>
              <a:t>vycházejících z pohybu a proměn lidského bytí. </a:t>
            </a:r>
          </a:p>
          <a:p>
            <a:r>
              <a:rPr lang="cs-CZ" b="1" i="1" dirty="0" smtClean="0"/>
              <a:t>Igor </a:t>
            </a:r>
            <a:r>
              <a:rPr lang="cs-CZ" b="1" i="1" dirty="0" err="1" smtClean="0"/>
              <a:t>Zhoř</a:t>
            </a:r>
            <a:r>
              <a:rPr lang="cs-CZ" b="1" i="1" dirty="0" smtClean="0"/>
              <a:t>   </a:t>
            </a:r>
            <a:endParaRPr lang="cs-CZ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619</Words>
  <Application>Microsoft Office PowerPoint</Application>
  <PresentationFormat>Předvádění na obrazovce (4:3)</PresentationFormat>
  <Paragraphs>71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Babyradova Hana</dc:creator>
  <cp:lastModifiedBy>Your User Name</cp:lastModifiedBy>
  <cp:revision>20</cp:revision>
  <dcterms:created xsi:type="dcterms:W3CDTF">2009-11-20T21:00:52Z</dcterms:created>
  <dcterms:modified xsi:type="dcterms:W3CDTF">2010-11-01T12:23:21Z</dcterms:modified>
</cp:coreProperties>
</file>