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2" r:id="rId4"/>
    <p:sldId id="283" r:id="rId5"/>
    <p:sldId id="284" r:id="rId6"/>
    <p:sldId id="258" r:id="rId7"/>
    <p:sldId id="285" r:id="rId8"/>
    <p:sldId id="259" r:id="rId9"/>
    <p:sldId id="286" r:id="rId10"/>
    <p:sldId id="291" r:id="rId11"/>
    <p:sldId id="287" r:id="rId12"/>
    <p:sldId id="288" r:id="rId13"/>
    <p:sldId id="289" r:id="rId14"/>
    <p:sldId id="290" r:id="rId15"/>
    <p:sldId id="292" r:id="rId16"/>
    <p:sldId id="260" r:id="rId17"/>
    <p:sldId id="261" r:id="rId18"/>
    <p:sldId id="263" r:id="rId19"/>
    <p:sldId id="264" r:id="rId20"/>
    <p:sldId id="265" r:id="rId21"/>
    <p:sldId id="266" r:id="rId22"/>
    <p:sldId id="268" r:id="rId23"/>
    <p:sldId id="269" r:id="rId24"/>
    <p:sldId id="270" r:id="rId25"/>
    <p:sldId id="267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0288-6DEC-414E-A360-71C15021DB77}" type="datetimeFigureOut">
              <a:rPr lang="cs-CZ" smtClean="0"/>
              <a:pPr/>
              <a:t>21.9.2014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C1011-29A6-4863-BF0E-0FB3E2D672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010002.JPG"/>
          <p:cNvPicPr>
            <a:picLocks noChangeAspect="1"/>
          </p:cNvPicPr>
          <p:nvPr/>
        </p:nvPicPr>
        <p:blipFill>
          <a:blip r:embed="rId2" cstate="print">
            <a:lum bright="16000"/>
          </a:blip>
          <a:srcRect l="11111" t="65624" r="9722" b="11458"/>
          <a:stretch>
            <a:fillRect/>
          </a:stretch>
        </p:blipFill>
        <p:spPr>
          <a:xfrm>
            <a:off x="0" y="785794"/>
            <a:ext cx="9327273" cy="3600000"/>
          </a:xfrm>
          <a:prstGeom prst="rect">
            <a:avLst/>
          </a:prstGeom>
        </p:spPr>
      </p:pic>
      <p:pic>
        <p:nvPicPr>
          <p:cNvPr id="3" name="Obrázek 2" descr="P1010002.JPG"/>
          <p:cNvPicPr>
            <a:picLocks noChangeAspect="1"/>
          </p:cNvPicPr>
          <p:nvPr/>
        </p:nvPicPr>
        <p:blipFill>
          <a:blip r:embed="rId2" cstate="print"/>
          <a:srcRect l="11111" t="10417" r="9722" b="44791"/>
          <a:stretch>
            <a:fillRect/>
          </a:stretch>
        </p:blipFill>
        <p:spPr>
          <a:xfrm>
            <a:off x="2571736" y="3258000"/>
            <a:ext cx="4772093" cy="3600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500298" y="2143116"/>
            <a:ext cx="586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latin typeface="Arial Narrow" pitchFamily="34" charset="0"/>
              </a:rPr>
              <a:t>Umění a dětský výtvarný projev</a:t>
            </a:r>
            <a:endParaRPr lang="cs-CZ" sz="36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ans Arp, Automatische Zeichnung, 1917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3808" y="1575816"/>
            <a:ext cx="4596384" cy="370636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214546" y="5500702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Hans Arp, Automatische Zeichnung, 1917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22.JPG"/>
          <p:cNvPicPr>
            <a:picLocks noChangeAspect="1"/>
          </p:cNvPicPr>
          <p:nvPr/>
        </p:nvPicPr>
        <p:blipFill>
          <a:blip r:embed="rId2" cstate="print"/>
          <a:srcRect l="16666" t="6250" r="12500" b="14583"/>
          <a:stretch>
            <a:fillRect/>
          </a:stretch>
        </p:blipFill>
        <p:spPr>
          <a:xfrm>
            <a:off x="2786050" y="428604"/>
            <a:ext cx="3643338" cy="54292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786050" y="6000768"/>
            <a:ext cx="339612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Paul </a:t>
            </a:r>
            <a:r>
              <a:rPr lang="cs-CZ" dirty="0" err="1" smtClean="0">
                <a:solidFill>
                  <a:schemeClr val="bg1"/>
                </a:solidFill>
              </a:rPr>
              <a:t>Klee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Hladovějcící</a:t>
            </a:r>
            <a:r>
              <a:rPr lang="cs-CZ" dirty="0" smtClean="0">
                <a:solidFill>
                  <a:schemeClr val="bg1"/>
                </a:solidFill>
              </a:rPr>
              <a:t> dívka. 1939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31.JPG"/>
          <p:cNvPicPr>
            <a:picLocks noChangeAspect="1"/>
          </p:cNvPicPr>
          <p:nvPr/>
        </p:nvPicPr>
        <p:blipFill>
          <a:blip r:embed="rId2" cstate="print"/>
          <a:srcRect l="2777" t="6250" r="18055" b="3125"/>
          <a:stretch>
            <a:fillRect/>
          </a:stretch>
        </p:blipFill>
        <p:spPr>
          <a:xfrm>
            <a:off x="2428860" y="285728"/>
            <a:ext cx="4071966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42.JPG"/>
          <p:cNvPicPr>
            <a:picLocks noChangeAspect="1"/>
          </p:cNvPicPr>
          <p:nvPr/>
        </p:nvPicPr>
        <p:blipFill>
          <a:blip r:embed="rId2" cstate="print"/>
          <a:srcRect l="11111" t="8333" r="9722" b="44792"/>
          <a:stretch>
            <a:fillRect/>
          </a:stretch>
        </p:blipFill>
        <p:spPr>
          <a:xfrm>
            <a:off x="0" y="0"/>
            <a:ext cx="9144000" cy="69933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59.JPG"/>
          <p:cNvPicPr>
            <a:picLocks noChangeAspect="1"/>
          </p:cNvPicPr>
          <p:nvPr/>
        </p:nvPicPr>
        <p:blipFill>
          <a:blip r:embed="rId2" cstate="print"/>
          <a:srcRect l="4166" t="5208" r="5555" b="25000"/>
          <a:stretch>
            <a:fillRect/>
          </a:stretch>
        </p:blipFill>
        <p:spPr>
          <a:xfrm>
            <a:off x="2285984" y="714356"/>
            <a:ext cx="464347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uchovno 5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776" y="1478280"/>
            <a:ext cx="5108448" cy="3901440"/>
          </a:xfrm>
          <a:prstGeom prst="rect">
            <a:avLst/>
          </a:prstGeom>
        </p:spPr>
      </p:pic>
      <p:pic>
        <p:nvPicPr>
          <p:cNvPr id="4" name="Obrázek 3" descr="duchovno 5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776" y="1478280"/>
            <a:ext cx="5108448" cy="3901440"/>
          </a:xfrm>
          <a:prstGeom prst="rect">
            <a:avLst/>
          </a:prstGeom>
        </p:spPr>
      </p:pic>
      <p:pic>
        <p:nvPicPr>
          <p:cNvPr id="5" name="Obrázek 4" descr="Jackson Pollock, Ohne Titel, 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928670"/>
            <a:ext cx="5950491" cy="45817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71604" y="5572140"/>
            <a:ext cx="324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Jackson </a:t>
            </a:r>
            <a:r>
              <a:rPr lang="cs-CZ" dirty="0" err="1" smtClean="0">
                <a:solidFill>
                  <a:schemeClr val="bg1"/>
                </a:solidFill>
              </a:rPr>
              <a:t>Pollock</a:t>
            </a:r>
            <a:r>
              <a:rPr lang="cs-CZ" dirty="0" smtClean="0">
                <a:solidFill>
                  <a:schemeClr val="bg1"/>
                </a:solidFill>
              </a:rPr>
              <a:t>, Bez názvu, 1943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4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ovéPole 1"/>
          <p:cNvSpPr txBox="1"/>
          <p:nvPr/>
        </p:nvSpPr>
        <p:spPr>
          <a:xfrm>
            <a:off x="1000100" y="1142984"/>
            <a:ext cx="836126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Duchovní pojetí výtvarné formy, </a:t>
            </a:r>
          </a:p>
          <a:p>
            <a:r>
              <a:rPr lang="cs-CZ" sz="2800" b="1" dirty="0" smtClean="0"/>
              <a:t>tvorby a výtvarné pedagogiky</a:t>
            </a:r>
          </a:p>
          <a:p>
            <a:endParaRPr lang="cs-CZ" sz="2800" dirty="0" smtClean="0"/>
          </a:p>
          <a:p>
            <a:r>
              <a:rPr lang="cs-CZ" sz="2800" dirty="0" smtClean="0"/>
              <a:t>Hlubinná psychologie (Anton </a:t>
            </a:r>
            <a:r>
              <a:rPr lang="cs-CZ" sz="2800" dirty="0" err="1" smtClean="0"/>
              <a:t>Ehrenzweig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Návaznost na fenomenologii a kulturu duše</a:t>
            </a:r>
          </a:p>
          <a:p>
            <a:r>
              <a:rPr lang="cs-CZ" sz="2800" dirty="0" smtClean="0"/>
              <a:t>Skrytá návaznost na ezoterické tendence v umění</a:t>
            </a:r>
          </a:p>
          <a:p>
            <a:r>
              <a:rPr lang="cs-CZ" sz="2800" dirty="0" smtClean="0"/>
              <a:t>Návaznost na romantismus, symbolismus a surrealismus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6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ovéPole 2"/>
          <p:cNvSpPr txBox="1"/>
          <p:nvPr/>
        </p:nvSpPr>
        <p:spPr>
          <a:xfrm>
            <a:off x="1071538" y="1000108"/>
            <a:ext cx="6721968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František Kupka – vitální psychofyzická energie </a:t>
            </a:r>
          </a:p>
          <a:p>
            <a:r>
              <a:rPr lang="cs-CZ" sz="2400" b="1" dirty="0" smtClean="0"/>
              <a:t>jako zdroj tvorby</a:t>
            </a:r>
          </a:p>
          <a:p>
            <a:pPr>
              <a:buFontTx/>
              <a:buChar char="-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>
                <a:solidFill>
                  <a:srgbClr val="C00000"/>
                </a:solidFill>
              </a:rPr>
              <a:t>umění jako odraz kosmického mýtu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C00000"/>
                </a:solidFill>
              </a:rPr>
              <a:t> tvorba jako dialog s přírodou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C00000"/>
                </a:solidFill>
              </a:rPr>
              <a:t> analogie dynamismu organických zákonů přírodních a zákonů 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geneze umělecké tvorby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- tvorba jako taková je symbolickým pokračováním pohybu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kosmických sil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C00000"/>
                </a:solidFill>
              </a:rPr>
              <a:t>Kupka reflektoval svoji tvorbu teoreticky, </a:t>
            </a:r>
            <a:endParaRPr lang="de-DE" sz="20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C00000"/>
                </a:solidFill>
              </a:rPr>
              <a:t>v roce 1910 přerušuje malbu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a píše knihu </a:t>
            </a:r>
            <a:r>
              <a:rPr lang="cs-CZ" sz="2000" b="1" i="1" dirty="0" smtClean="0">
                <a:solidFill>
                  <a:srgbClr val="C00000"/>
                </a:solidFill>
              </a:rPr>
              <a:t>Tvoření v umění výtvarném</a:t>
            </a:r>
          </a:p>
          <a:p>
            <a:endParaRPr lang="cs-CZ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4000"/>
          </a:blip>
          <a:srcRect l="15554" t="65295" r="38889" b="11397"/>
          <a:stretch>
            <a:fillRect/>
          </a:stretch>
        </p:blipFill>
        <p:spPr>
          <a:xfrm>
            <a:off x="-285784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ovéPole 4"/>
          <p:cNvSpPr txBox="1"/>
          <p:nvPr/>
        </p:nvSpPr>
        <p:spPr>
          <a:xfrm>
            <a:off x="1142976" y="1142984"/>
            <a:ext cx="755014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Pedagogičtí experimentátoři</a:t>
            </a:r>
          </a:p>
          <a:p>
            <a:r>
              <a:rPr lang="cs-CZ" sz="2400" b="1" dirty="0" smtClean="0"/>
              <a:t>Experimentální výtvarná pedagogika</a:t>
            </a:r>
          </a:p>
          <a:p>
            <a:r>
              <a:rPr lang="cs-CZ" sz="2000" dirty="0" smtClean="0"/>
              <a:t>Tvůrčí didaktika, vnímání dítěte jako svébytného autora, </a:t>
            </a:r>
          </a:p>
          <a:p>
            <a:r>
              <a:rPr lang="cs-CZ" sz="2000" dirty="0" smtClean="0"/>
              <a:t>dětský expresionismus</a:t>
            </a:r>
          </a:p>
          <a:p>
            <a:r>
              <a:rPr lang="cs-CZ" sz="2000" dirty="0" smtClean="0"/>
              <a:t>(pedocentrismus), intuitivní metody </a:t>
            </a:r>
          </a:p>
          <a:p>
            <a:r>
              <a:rPr lang="cs-CZ" sz="2000" dirty="0" smtClean="0"/>
              <a:t>v iniciaci dětského výtvarného projevu</a:t>
            </a:r>
          </a:p>
          <a:p>
            <a:r>
              <a:rPr lang="cs-CZ" sz="2000" dirty="0" smtClean="0"/>
              <a:t>(20. a 30. léta 20. století).</a:t>
            </a:r>
            <a:endParaRPr lang="cs-CZ" sz="2400" b="1" dirty="0" smtClean="0"/>
          </a:p>
          <a:p>
            <a:endParaRPr lang="cs-CZ" sz="2400" b="1" i="1" dirty="0" smtClean="0"/>
          </a:p>
          <a:p>
            <a:r>
              <a:rPr lang="cs-CZ" sz="2400" b="1" i="1" dirty="0" err="1" smtClean="0"/>
              <a:t>Franz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Cizek</a:t>
            </a:r>
            <a:r>
              <a:rPr lang="cs-CZ" sz="2400" b="1" i="1" dirty="0" smtClean="0"/>
              <a:t> – Vídeň </a:t>
            </a:r>
          </a:p>
          <a:p>
            <a:r>
              <a:rPr lang="cs-CZ" sz="2400" b="1" i="1" dirty="0" smtClean="0"/>
              <a:t>Ladislav Švarc, Bohuslav Havránek – Dům dětství v </a:t>
            </a:r>
            <a:r>
              <a:rPr lang="cs-CZ" sz="2400" b="1" i="1" dirty="0" err="1" smtClean="0"/>
              <a:t>Krnsku</a:t>
            </a:r>
            <a:endParaRPr lang="cs-CZ" sz="2400" b="1" i="1" dirty="0" smtClean="0"/>
          </a:p>
          <a:p>
            <a:r>
              <a:rPr lang="cs-CZ" sz="2400" b="1" i="1" dirty="0" err="1" smtClean="0"/>
              <a:t>Bauhaus</a:t>
            </a:r>
            <a:r>
              <a:rPr lang="cs-CZ" sz="2400" b="1" i="1" dirty="0" smtClean="0"/>
              <a:t> – na úrovni vyššího školství, </a:t>
            </a:r>
            <a:r>
              <a:rPr lang="cs-CZ" sz="2400" b="1" i="1" dirty="0" err="1" smtClean="0"/>
              <a:t>Johannes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Itten</a:t>
            </a:r>
            <a:endParaRPr lang="cs-CZ" sz="2400" b="1" i="1" dirty="0" smtClean="0"/>
          </a:p>
          <a:p>
            <a:endParaRPr lang="cs-CZ" sz="24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4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ovéPole 3"/>
          <p:cNvSpPr txBox="1"/>
          <p:nvPr/>
        </p:nvSpPr>
        <p:spPr>
          <a:xfrm>
            <a:off x="928662" y="1428736"/>
            <a:ext cx="7572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Dětská duše a její projev se staly tehdy staly prestiží badatelů a upoutaly</a:t>
            </a:r>
          </a:p>
          <a:p>
            <a:r>
              <a:rPr lang="cs-CZ" sz="2000" i="1" dirty="0" smtClean="0"/>
              <a:t>i pozornost umělců. </a:t>
            </a:r>
            <a:r>
              <a:rPr lang="cs-CZ" sz="2000" i="1" dirty="0" err="1" smtClean="0"/>
              <a:t>Franz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Cizek</a:t>
            </a:r>
            <a:r>
              <a:rPr lang="cs-CZ" sz="2000" i="1" dirty="0" smtClean="0"/>
              <a:t> prý konzultoval své pojetí spontánního výtvarného projevu např.  s Gustavem </a:t>
            </a:r>
            <a:r>
              <a:rPr lang="cs-CZ" sz="2000" i="1" dirty="0" err="1" smtClean="0"/>
              <a:t>Klimtem</a:t>
            </a:r>
            <a:r>
              <a:rPr lang="cs-CZ" sz="2000" i="1" dirty="0" smtClean="0"/>
              <a:t> a jinými významnými umělci vídeňské secese a expresionismu. </a:t>
            </a:r>
            <a:r>
              <a:rPr lang="cs-CZ" sz="2000" i="1" dirty="0" err="1" smtClean="0"/>
              <a:t>Cizkova</a:t>
            </a:r>
            <a:r>
              <a:rPr lang="cs-CZ" sz="2000" i="1" dirty="0" smtClean="0"/>
              <a:t> škola zaujala také </a:t>
            </a:r>
            <a:r>
              <a:rPr lang="cs-CZ" sz="2000" i="1" dirty="0" err="1" smtClean="0"/>
              <a:t>Johannese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Ittena</a:t>
            </a:r>
            <a:r>
              <a:rPr lang="cs-CZ" sz="2000" i="1" dirty="0" smtClean="0"/>
              <a:t>, který tehdy ve Vídni studoval (druhé desetiletí 20. stol.) a pak vyučoval a později některé </a:t>
            </a:r>
            <a:r>
              <a:rPr lang="cs-CZ" sz="2000" i="1" dirty="0" err="1" smtClean="0"/>
              <a:t>Cizkovy</a:t>
            </a:r>
            <a:r>
              <a:rPr lang="cs-CZ" sz="2000" i="1" dirty="0" smtClean="0"/>
              <a:t> metody uplatnil  během svého působení v přípravném kurzu na výmarském </a:t>
            </a:r>
            <a:r>
              <a:rPr lang="cs-CZ" sz="2000" i="1" dirty="0" err="1" smtClean="0"/>
              <a:t>Bauhausu</a:t>
            </a:r>
            <a:r>
              <a:rPr lang="cs-CZ" sz="2000" i="1" dirty="0" smtClean="0"/>
              <a:t>. </a:t>
            </a:r>
          </a:p>
          <a:p>
            <a:endParaRPr lang="cs-CZ" sz="2000" i="1" dirty="0" smtClean="0"/>
          </a:p>
          <a:p>
            <a:r>
              <a:rPr lang="cs-CZ" sz="2000" i="1" dirty="0" smtClean="0"/>
              <a:t>Jiří David</a:t>
            </a:r>
            <a:endParaRPr lang="cs-CZ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ovéPole 3"/>
          <p:cNvSpPr txBox="1"/>
          <p:nvPr/>
        </p:nvSpPr>
        <p:spPr>
          <a:xfrm>
            <a:off x="1357290" y="1571612"/>
            <a:ext cx="753167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Dětský výtvarný projev má společné kořeny s následujícími uměleckými směry </a:t>
            </a:r>
          </a:p>
          <a:p>
            <a:endParaRPr lang="cs-CZ" dirty="0"/>
          </a:p>
          <a:p>
            <a:r>
              <a:rPr lang="cs-CZ" sz="2400" dirty="0" smtClean="0"/>
              <a:t>Romantismus, symbolismus</a:t>
            </a:r>
          </a:p>
          <a:p>
            <a:r>
              <a:rPr lang="cs-CZ" sz="2400" dirty="0" smtClean="0"/>
              <a:t>Kubismus (Picasso)</a:t>
            </a:r>
          </a:p>
          <a:p>
            <a:r>
              <a:rPr lang="cs-CZ" sz="2400" dirty="0" smtClean="0"/>
              <a:t>Abstrakce (</a:t>
            </a:r>
            <a:r>
              <a:rPr lang="cs-CZ" sz="2400" dirty="0" err="1" smtClean="0"/>
              <a:t>Kandinsky</a:t>
            </a:r>
            <a:r>
              <a:rPr lang="cs-CZ" sz="2400" dirty="0" smtClean="0"/>
              <a:t>, Kupka, </a:t>
            </a:r>
            <a:r>
              <a:rPr lang="cs-CZ" sz="2400" dirty="0" err="1" smtClean="0"/>
              <a:t>Mondrian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Surrealismus</a:t>
            </a:r>
          </a:p>
          <a:p>
            <a:r>
              <a:rPr lang="cs-CZ" sz="2400" dirty="0" smtClean="0"/>
              <a:t>Dadaismus (</a:t>
            </a:r>
            <a:r>
              <a:rPr lang="cs-CZ" sz="2400" dirty="0" err="1" smtClean="0"/>
              <a:t>Duchamp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Tradice evropského a mimoevropského </a:t>
            </a:r>
            <a:r>
              <a:rPr lang="cs-CZ" sz="2400" dirty="0" err="1" smtClean="0"/>
              <a:t>ezoterismu</a:t>
            </a:r>
            <a:endParaRPr lang="cs-CZ" sz="2400" dirty="0"/>
          </a:p>
          <a:p>
            <a:r>
              <a:rPr lang="cs-CZ" sz="2400" dirty="0" smtClean="0"/>
              <a:t>postmoderna</a:t>
            </a:r>
            <a:endParaRPr lang="cs-CZ" sz="2400" dirty="0"/>
          </a:p>
        </p:txBody>
      </p:sp>
      <p:pic>
        <p:nvPicPr>
          <p:cNvPr id="5" name="Obrázek 4" descr="P101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4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ovéPole 2"/>
          <p:cNvSpPr txBox="1"/>
          <p:nvPr/>
        </p:nvSpPr>
        <p:spPr>
          <a:xfrm>
            <a:off x="571472" y="1285860"/>
            <a:ext cx="885530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Metody charakterizující intuitivní přístup ve výtvarné pedagogice</a:t>
            </a:r>
          </a:p>
          <a:p>
            <a:endParaRPr lang="cs-CZ" dirty="0" smtClean="0"/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C00000"/>
                </a:solidFill>
              </a:rPr>
              <a:t>iniciace tvorby mýtem, vlastním příkladem, </a:t>
            </a:r>
            <a:r>
              <a:rPr lang="cs-CZ" sz="2400" b="1" dirty="0" err="1" smtClean="0">
                <a:solidFill>
                  <a:srgbClr val="C00000"/>
                </a:solidFill>
              </a:rPr>
              <a:t>mimovýtvarným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podnětem (hudbou, pohybem, meditací, vyprávěním, zážitkem atd.)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- psychologizace vyjadřování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C00000"/>
                </a:solidFill>
              </a:rPr>
              <a:t>individuální přístup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C00000"/>
                </a:solidFill>
              </a:rPr>
              <a:t>respekt jedinečnosti a neopakovatelnosti díla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C00000"/>
                </a:solidFill>
              </a:rPr>
              <a:t>nezasahování do procesu tvorby </a:t>
            </a:r>
          </a:p>
          <a:p>
            <a:pPr>
              <a:buFontTx/>
              <a:buChar char="-"/>
            </a:pP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Obdélník 2"/>
          <p:cNvSpPr/>
          <p:nvPr/>
        </p:nvSpPr>
        <p:spPr>
          <a:xfrm>
            <a:off x="571472" y="1071546"/>
            <a:ext cx="2662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iniciace tvorby mýtem </a:t>
            </a:r>
            <a:endParaRPr lang="cs-CZ" sz="2000" b="1" dirty="0"/>
          </a:p>
        </p:txBody>
      </p:sp>
      <p:pic>
        <p:nvPicPr>
          <p:cNvPr id="4" name="Obrázek 3" descr="P1010049.JPG"/>
          <p:cNvPicPr>
            <a:picLocks noChangeAspect="1"/>
          </p:cNvPicPr>
          <p:nvPr/>
        </p:nvPicPr>
        <p:blipFill>
          <a:blip r:embed="rId3" cstate="print"/>
          <a:srcRect l="13889" t="6250" r="13889" b="8333"/>
          <a:stretch>
            <a:fillRect/>
          </a:stretch>
        </p:blipFill>
        <p:spPr>
          <a:xfrm>
            <a:off x="714348" y="1643050"/>
            <a:ext cx="1369756" cy="2160000"/>
          </a:xfrm>
          <a:prstGeom prst="rect">
            <a:avLst/>
          </a:prstGeom>
        </p:spPr>
      </p:pic>
      <p:pic>
        <p:nvPicPr>
          <p:cNvPr id="6" name="Obrázek 5" descr="P1010031.JPG"/>
          <p:cNvPicPr>
            <a:picLocks noChangeAspect="1"/>
          </p:cNvPicPr>
          <p:nvPr/>
        </p:nvPicPr>
        <p:blipFill>
          <a:blip r:embed="rId4" cstate="print"/>
          <a:srcRect l="6944" t="5208" r="11111" b="5208"/>
          <a:stretch>
            <a:fillRect/>
          </a:stretch>
        </p:blipFill>
        <p:spPr>
          <a:xfrm>
            <a:off x="2500298" y="1643050"/>
            <a:ext cx="1481860" cy="2160000"/>
          </a:xfrm>
          <a:prstGeom prst="rect">
            <a:avLst/>
          </a:prstGeom>
        </p:spPr>
      </p:pic>
      <p:pic>
        <p:nvPicPr>
          <p:cNvPr id="7" name="Obrázek 6" descr="P1010023.JPG"/>
          <p:cNvPicPr>
            <a:picLocks noChangeAspect="1"/>
          </p:cNvPicPr>
          <p:nvPr/>
        </p:nvPicPr>
        <p:blipFill>
          <a:blip r:embed="rId5" cstate="print"/>
          <a:srcRect l="11111" t="6250" r="16666" b="10417"/>
          <a:stretch>
            <a:fillRect/>
          </a:stretch>
        </p:blipFill>
        <p:spPr>
          <a:xfrm>
            <a:off x="4357686" y="1643050"/>
            <a:ext cx="1404000" cy="2160000"/>
          </a:xfrm>
          <a:prstGeom prst="rect">
            <a:avLst/>
          </a:prstGeom>
        </p:spPr>
      </p:pic>
      <p:pic>
        <p:nvPicPr>
          <p:cNvPr id="8" name="Obrázek 7" descr="P1010045.JPG"/>
          <p:cNvPicPr>
            <a:picLocks noChangeAspect="1"/>
          </p:cNvPicPr>
          <p:nvPr/>
        </p:nvPicPr>
        <p:blipFill>
          <a:blip r:embed="rId6" cstate="print"/>
          <a:srcRect l="8333" t="4166" r="9722" b="8333"/>
          <a:stretch>
            <a:fillRect/>
          </a:stretch>
        </p:blipFill>
        <p:spPr>
          <a:xfrm>
            <a:off x="6215074" y="1643050"/>
            <a:ext cx="1517143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8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Obdélník 2"/>
          <p:cNvSpPr/>
          <p:nvPr/>
        </p:nvSpPr>
        <p:spPr>
          <a:xfrm>
            <a:off x="714348" y="714356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iniciace </a:t>
            </a:r>
            <a:r>
              <a:rPr lang="cs-CZ" sz="2000" b="1" dirty="0" err="1" smtClean="0"/>
              <a:t>mimovýtvarným</a:t>
            </a:r>
            <a:r>
              <a:rPr lang="cs-CZ" sz="2000" b="1" dirty="0" smtClean="0"/>
              <a:t> podnětem (hudbou, pohybem, meditací, vyprávěním, zážitkem atd.)</a:t>
            </a:r>
          </a:p>
        </p:txBody>
      </p:sp>
      <p:pic>
        <p:nvPicPr>
          <p:cNvPr id="4" name="Obrázek 3" descr="P101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643050"/>
            <a:ext cx="1620000" cy="2160000"/>
          </a:xfrm>
          <a:prstGeom prst="rect">
            <a:avLst/>
          </a:prstGeom>
        </p:spPr>
      </p:pic>
      <p:pic>
        <p:nvPicPr>
          <p:cNvPr id="5" name="Obrázek 4" descr="P101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643050"/>
            <a:ext cx="1620000" cy="2160000"/>
          </a:xfrm>
          <a:prstGeom prst="rect">
            <a:avLst/>
          </a:prstGeom>
        </p:spPr>
      </p:pic>
      <p:pic>
        <p:nvPicPr>
          <p:cNvPr id="6" name="Obrázek 5" descr="P101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643050"/>
            <a:ext cx="1620000" cy="2160000"/>
          </a:xfrm>
          <a:prstGeom prst="rect">
            <a:avLst/>
          </a:prstGeom>
        </p:spPr>
      </p:pic>
      <p:pic>
        <p:nvPicPr>
          <p:cNvPr id="7" name="Obrázek 6" descr="P1010033.JPG"/>
          <p:cNvPicPr>
            <a:picLocks noChangeAspect="1"/>
          </p:cNvPicPr>
          <p:nvPr/>
        </p:nvPicPr>
        <p:blipFill>
          <a:blip r:embed="rId6" cstate="print"/>
          <a:srcRect l="29687" r="40625" b="40625"/>
          <a:stretch>
            <a:fillRect/>
          </a:stretch>
        </p:blipFill>
        <p:spPr>
          <a:xfrm>
            <a:off x="6572264" y="1643050"/>
            <a:ext cx="144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Obdélník 2"/>
          <p:cNvSpPr/>
          <p:nvPr/>
        </p:nvSpPr>
        <p:spPr>
          <a:xfrm>
            <a:off x="785786" y="1142984"/>
            <a:ext cx="3073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psychologizace vyjadřování</a:t>
            </a:r>
          </a:p>
        </p:txBody>
      </p:sp>
      <p:pic>
        <p:nvPicPr>
          <p:cNvPr id="4" name="Obrázek 3" descr="P1010029.JPG"/>
          <p:cNvPicPr>
            <a:picLocks noChangeAspect="1"/>
          </p:cNvPicPr>
          <p:nvPr/>
        </p:nvPicPr>
        <p:blipFill>
          <a:blip r:embed="rId3" cstate="print"/>
          <a:srcRect l="12500" t="10416" r="18055" b="8333"/>
          <a:stretch>
            <a:fillRect/>
          </a:stretch>
        </p:blipFill>
        <p:spPr>
          <a:xfrm>
            <a:off x="857224" y="1785926"/>
            <a:ext cx="1384615" cy="2160000"/>
          </a:xfrm>
          <a:prstGeom prst="rect">
            <a:avLst/>
          </a:prstGeom>
        </p:spPr>
      </p:pic>
      <p:pic>
        <p:nvPicPr>
          <p:cNvPr id="6" name="Obrázek 5" descr="P1010031.JPG"/>
          <p:cNvPicPr>
            <a:picLocks noChangeAspect="1"/>
          </p:cNvPicPr>
          <p:nvPr/>
        </p:nvPicPr>
        <p:blipFill>
          <a:blip r:embed="rId4" cstate="print"/>
          <a:srcRect l="12500" t="10416" r="11111" b="8333"/>
          <a:stretch>
            <a:fillRect/>
          </a:stretch>
        </p:blipFill>
        <p:spPr>
          <a:xfrm>
            <a:off x="2571736" y="1785926"/>
            <a:ext cx="1523077" cy="2160000"/>
          </a:xfrm>
          <a:prstGeom prst="rect">
            <a:avLst/>
          </a:prstGeom>
        </p:spPr>
      </p:pic>
      <p:pic>
        <p:nvPicPr>
          <p:cNvPr id="7" name="Obrázek 6" descr="P1010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785926"/>
            <a:ext cx="1620000" cy="2160000"/>
          </a:xfrm>
          <a:prstGeom prst="rect">
            <a:avLst/>
          </a:prstGeom>
        </p:spPr>
      </p:pic>
      <p:pic>
        <p:nvPicPr>
          <p:cNvPr id="8" name="Obrázek 7" descr="P1010028.JPG"/>
          <p:cNvPicPr>
            <a:picLocks noChangeAspect="1"/>
          </p:cNvPicPr>
          <p:nvPr/>
        </p:nvPicPr>
        <p:blipFill>
          <a:blip r:embed="rId6" cstate="print"/>
          <a:srcRect l="26562" r="25781" b="8333"/>
          <a:stretch>
            <a:fillRect/>
          </a:stretch>
        </p:blipFill>
        <p:spPr>
          <a:xfrm>
            <a:off x="6215074" y="1785926"/>
            <a:ext cx="1497273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8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Obdélník 2"/>
          <p:cNvSpPr/>
          <p:nvPr/>
        </p:nvSpPr>
        <p:spPr>
          <a:xfrm>
            <a:off x="642910" y="92867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individuální přístup, respekt jedinečnosti a neopakovatelnosti díla,</a:t>
            </a:r>
          </a:p>
          <a:p>
            <a:r>
              <a:rPr lang="cs-CZ" sz="2000" b="1" dirty="0" smtClean="0"/>
              <a:t>nezasahování do procesu tvorby </a:t>
            </a:r>
            <a:endParaRPr lang="cs-CZ" sz="2000" b="1" dirty="0"/>
          </a:p>
        </p:txBody>
      </p:sp>
      <p:pic>
        <p:nvPicPr>
          <p:cNvPr id="4" name="Obrázek 3" descr="P101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857364"/>
            <a:ext cx="270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6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8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8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6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4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1010012.JPG"/>
          <p:cNvPicPr>
            <a:picLocks noChangeAspect="1"/>
          </p:cNvPicPr>
          <p:nvPr/>
        </p:nvPicPr>
        <p:blipFill>
          <a:blip r:embed="rId2" cstate="print"/>
          <a:srcRect l="10156" t="8333" r="6250" b="15625"/>
          <a:stretch>
            <a:fillRect/>
          </a:stretch>
        </p:blipFill>
        <p:spPr>
          <a:xfrm>
            <a:off x="214282" y="142852"/>
            <a:ext cx="8722800" cy="59510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101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/>
          </a:blip>
          <a:srcRect l="15554" t="65295" r="38889" b="11397"/>
          <a:stretch>
            <a:fillRect/>
          </a:stretch>
        </p:blipFill>
        <p:spPr>
          <a:xfrm>
            <a:off x="-369693" y="99392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ovéPole 1"/>
          <p:cNvSpPr txBox="1"/>
          <p:nvPr/>
        </p:nvSpPr>
        <p:spPr>
          <a:xfrm>
            <a:off x="1214414" y="1214422"/>
            <a:ext cx="81602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Zájem o dětský výtvarný projev v první polovině 20. století</a:t>
            </a:r>
          </a:p>
          <a:p>
            <a:r>
              <a:rPr lang="cs-CZ" sz="2000" dirty="0" smtClean="0"/>
              <a:t>projevovali</a:t>
            </a:r>
          </a:p>
          <a:p>
            <a:endParaRPr lang="cs-CZ" sz="2000" dirty="0" smtClean="0"/>
          </a:p>
          <a:p>
            <a:pPr>
              <a:buFontTx/>
              <a:buChar char="-"/>
            </a:pPr>
            <a:r>
              <a:rPr lang="cs-CZ" sz="2400" dirty="0" smtClean="0"/>
              <a:t>teoretikové z oblastí estetiky a dějin umění</a:t>
            </a:r>
          </a:p>
          <a:p>
            <a:pPr>
              <a:buFontTx/>
              <a:buChar char="-"/>
            </a:pPr>
            <a:r>
              <a:rPr lang="cs-CZ" sz="2400" dirty="0" smtClean="0"/>
              <a:t>výzkumníci - psychologové</a:t>
            </a:r>
          </a:p>
          <a:p>
            <a:r>
              <a:rPr lang="cs-CZ" sz="2400" dirty="0" smtClean="0"/>
              <a:t>-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výtvarní umělci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výtvarné skupiny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teoretikové -pedagogičtí experimentátoři, estetikové</a:t>
            </a:r>
            <a:endParaRPr lang="cs-CZ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4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ovéPole 2"/>
          <p:cNvSpPr txBox="1"/>
          <p:nvPr/>
        </p:nvSpPr>
        <p:spPr>
          <a:xfrm>
            <a:off x="642910" y="1000108"/>
            <a:ext cx="8700139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Teoretikové z oblasti estetiky a dějin umění</a:t>
            </a:r>
          </a:p>
          <a:p>
            <a:endParaRPr lang="cs-CZ" b="1" dirty="0" smtClean="0"/>
          </a:p>
          <a:p>
            <a:r>
              <a:rPr lang="cs-CZ" sz="2000" b="1" dirty="0" smtClean="0"/>
              <a:t>Gustav </a:t>
            </a:r>
            <a:r>
              <a:rPr lang="cs-CZ" sz="2000" b="1" dirty="0" err="1" smtClean="0"/>
              <a:t>Britsch</a:t>
            </a:r>
            <a:r>
              <a:rPr lang="cs-CZ" sz="2000" b="1" dirty="0" smtClean="0"/>
              <a:t> </a:t>
            </a:r>
            <a:r>
              <a:rPr lang="cs-CZ" dirty="0" smtClean="0"/>
              <a:t>a teorie o konvergenci výtvarné výchovy s duchovním pojetím </a:t>
            </a:r>
          </a:p>
          <a:p>
            <a:r>
              <a:rPr lang="cs-CZ" dirty="0" smtClean="0"/>
              <a:t>výtvarné formy</a:t>
            </a:r>
          </a:p>
          <a:p>
            <a:r>
              <a:rPr lang="cs-CZ" dirty="0" smtClean="0"/>
              <a:t>Východiska, analogie:</a:t>
            </a:r>
          </a:p>
          <a:p>
            <a:r>
              <a:rPr lang="cs-CZ" sz="2000" b="1" dirty="0" smtClean="0"/>
              <a:t>Heinrich W</a:t>
            </a:r>
            <a:r>
              <a:rPr lang="de-DE" sz="2000" b="1" dirty="0" smtClean="0"/>
              <a:t>ö</a:t>
            </a:r>
            <a:r>
              <a:rPr lang="cs-CZ" sz="2000" b="1" dirty="0" err="1" smtClean="0"/>
              <a:t>lflin</a:t>
            </a:r>
            <a:r>
              <a:rPr lang="cs-CZ" sz="2000" dirty="0" smtClean="0"/>
              <a:t>, </a:t>
            </a:r>
            <a:r>
              <a:rPr lang="cs-CZ" sz="2000" b="1" dirty="0" smtClean="0"/>
              <a:t>Theodor </a:t>
            </a:r>
            <a:r>
              <a:rPr lang="cs-CZ" sz="2000" b="1" dirty="0" err="1" smtClean="0"/>
              <a:t>Lipps</a:t>
            </a:r>
            <a:r>
              <a:rPr lang="cs-CZ" sz="2000" b="1" dirty="0" smtClean="0"/>
              <a:t>, Max </a:t>
            </a:r>
            <a:r>
              <a:rPr lang="cs-CZ" sz="2000" b="1" dirty="0" err="1" smtClean="0"/>
              <a:t>Vervorn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b="1" dirty="0" err="1" smtClean="0"/>
              <a:t>ideoplastická</a:t>
            </a:r>
            <a:r>
              <a:rPr lang="cs-CZ" b="1" dirty="0" smtClean="0"/>
              <a:t> a </a:t>
            </a:r>
            <a:r>
              <a:rPr lang="cs-CZ" b="1" dirty="0" err="1" smtClean="0"/>
              <a:t>fyzioplastická</a:t>
            </a:r>
            <a:r>
              <a:rPr lang="cs-CZ" b="1" dirty="0" smtClean="0"/>
              <a:t> forma,</a:t>
            </a:r>
          </a:p>
          <a:p>
            <a:r>
              <a:rPr lang="cs-CZ" dirty="0" smtClean="0"/>
              <a:t>teorie vcítění se do umělecké formy, umělecké tvarosloví a psychologie vnímání</a:t>
            </a:r>
          </a:p>
          <a:p>
            <a:r>
              <a:rPr lang="cs-CZ" sz="2000" b="1" dirty="0" smtClean="0"/>
              <a:t>Otakar Hostinský, V.V.  </a:t>
            </a:r>
            <a:r>
              <a:rPr lang="cs-CZ" sz="2000" b="1" dirty="0" err="1" smtClean="0"/>
              <a:t>Štech</a:t>
            </a:r>
            <a:r>
              <a:rPr lang="cs-CZ" sz="2000" dirty="0" smtClean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umění </a:t>
            </a:r>
            <a:r>
              <a:rPr lang="cs-CZ" b="1" dirty="0" err="1" smtClean="0"/>
              <a:t>ovliňuje</a:t>
            </a:r>
            <a:r>
              <a:rPr lang="cs-CZ" b="1" dirty="0" smtClean="0"/>
              <a:t> přímo život</a:t>
            </a:r>
          </a:p>
          <a:p>
            <a:r>
              <a:rPr lang="cs-CZ" sz="2000" b="1" dirty="0" smtClean="0"/>
              <a:t>G. </a:t>
            </a:r>
            <a:r>
              <a:rPr lang="cs-CZ" sz="2000" b="1" dirty="0" err="1" smtClean="0"/>
              <a:t>Britsch</a:t>
            </a:r>
            <a:r>
              <a:rPr lang="cs-CZ" sz="2000" b="1" dirty="0" smtClean="0"/>
              <a:t> </a:t>
            </a:r>
            <a:r>
              <a:rPr lang="cs-CZ" dirty="0" smtClean="0"/>
              <a:t>– profesor mnichovské akademie umění, poukazoval na to, že právě umění</a:t>
            </a:r>
          </a:p>
          <a:p>
            <a:r>
              <a:rPr lang="cs-CZ" dirty="0" smtClean="0"/>
              <a:t>nám skýtá příležitost zakoušet jednotu a celistvost bytí, v jednotlivých etapách umění </a:t>
            </a:r>
          </a:p>
          <a:p>
            <a:r>
              <a:rPr lang="cs-CZ" dirty="0" smtClean="0"/>
              <a:t>nejde o postup od nižšího k vyššímu, ale o ucelené stejně hodnotné spirálově řazené</a:t>
            </a:r>
          </a:p>
          <a:p>
            <a:r>
              <a:rPr lang="cs-CZ" dirty="0" smtClean="0"/>
              <a:t>epochy, stejně tak je tomu i s „vývojem“ dětského umění. Mezi jeho vývojovými fázemi</a:t>
            </a:r>
          </a:p>
          <a:p>
            <a:r>
              <a:rPr lang="cs-CZ" dirty="0" smtClean="0"/>
              <a:t>a  uměleckými epochami existují jisté analogie.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/>
          </a:blip>
          <a:srcRect l="15554" t="65295" r="38889" b="11397"/>
          <a:stretch>
            <a:fillRect/>
          </a:stretch>
        </p:blipFill>
        <p:spPr>
          <a:xfrm>
            <a:off x="-285784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ovéPole 1"/>
          <p:cNvSpPr txBox="1"/>
          <p:nvPr/>
        </p:nvSpPr>
        <p:spPr>
          <a:xfrm>
            <a:off x="1071538" y="1071546"/>
            <a:ext cx="69918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Výzkumníci a psychologové (empirický výzkum)</a:t>
            </a:r>
          </a:p>
          <a:p>
            <a:r>
              <a:rPr lang="cs-CZ" dirty="0" smtClean="0"/>
              <a:t>(zabývali  se analytickým a </a:t>
            </a:r>
            <a:r>
              <a:rPr lang="cs-CZ" dirty="0" err="1" smtClean="0"/>
              <a:t>komparativím</a:t>
            </a:r>
            <a:r>
              <a:rPr lang="cs-CZ" dirty="0" smtClean="0"/>
              <a:t> zkoumáním</a:t>
            </a:r>
          </a:p>
          <a:p>
            <a:r>
              <a:rPr lang="cs-CZ" dirty="0" smtClean="0"/>
              <a:t>dětských prací převážně kreseb, sledovali pravidla vývoje DVP a </a:t>
            </a:r>
          </a:p>
          <a:p>
            <a:r>
              <a:rPr lang="cs-CZ" dirty="0" smtClean="0"/>
              <a:t>typologii DVP, diagnostika, testy a </a:t>
            </a:r>
            <a:r>
              <a:rPr lang="cs-CZ" dirty="0" err="1" smtClean="0"/>
              <a:t>kvantivativní</a:t>
            </a:r>
            <a:r>
              <a:rPr lang="cs-CZ" dirty="0" smtClean="0"/>
              <a:t>  přístup) </a:t>
            </a:r>
          </a:p>
          <a:p>
            <a:endParaRPr lang="cs-CZ" dirty="0" smtClean="0"/>
          </a:p>
          <a:p>
            <a:r>
              <a:rPr lang="cs-CZ" dirty="0" err="1" smtClean="0"/>
              <a:t>Ebenezer</a:t>
            </a:r>
            <a:r>
              <a:rPr lang="cs-CZ" dirty="0" smtClean="0"/>
              <a:t>  </a:t>
            </a:r>
            <a:r>
              <a:rPr lang="cs-CZ" dirty="0" err="1" smtClean="0"/>
              <a:t>Cooke</a:t>
            </a:r>
            <a:r>
              <a:rPr lang="cs-CZ" dirty="0" smtClean="0"/>
              <a:t> (1885)</a:t>
            </a:r>
          </a:p>
          <a:p>
            <a:r>
              <a:rPr lang="cs-CZ" dirty="0" err="1" smtClean="0"/>
              <a:t>Corrado</a:t>
            </a:r>
            <a:r>
              <a:rPr lang="cs-CZ" dirty="0" smtClean="0"/>
              <a:t> </a:t>
            </a:r>
            <a:r>
              <a:rPr lang="cs-CZ" dirty="0" err="1" smtClean="0"/>
              <a:t>Ricci</a:t>
            </a:r>
            <a:r>
              <a:rPr lang="cs-CZ" dirty="0" smtClean="0"/>
              <a:t> (1887)</a:t>
            </a:r>
          </a:p>
          <a:p>
            <a:r>
              <a:rPr lang="cs-CZ" dirty="0" smtClean="0"/>
              <a:t>Cyril </a:t>
            </a:r>
            <a:r>
              <a:rPr lang="cs-CZ" dirty="0" err="1" smtClean="0"/>
              <a:t>Burt</a:t>
            </a:r>
            <a:r>
              <a:rPr lang="cs-CZ" dirty="0" smtClean="0"/>
              <a:t> (1921)</a:t>
            </a:r>
          </a:p>
          <a:p>
            <a:r>
              <a:rPr lang="cs-CZ" dirty="0" err="1" smtClean="0"/>
              <a:t>Georg</a:t>
            </a:r>
            <a:r>
              <a:rPr lang="cs-CZ" dirty="0" smtClean="0"/>
              <a:t> </a:t>
            </a:r>
            <a:r>
              <a:rPr lang="cs-CZ" dirty="0" err="1" smtClean="0"/>
              <a:t>Kerschensteiner</a:t>
            </a:r>
            <a:r>
              <a:rPr lang="cs-CZ" dirty="0" smtClean="0"/>
              <a:t> (1905)</a:t>
            </a:r>
          </a:p>
          <a:p>
            <a:r>
              <a:rPr lang="cs-CZ" dirty="0" smtClean="0"/>
              <a:t>František </a:t>
            </a:r>
            <a:r>
              <a:rPr lang="cs-CZ" dirty="0" err="1" smtClean="0"/>
              <a:t>Čáda</a:t>
            </a:r>
            <a:r>
              <a:rPr lang="cs-CZ" dirty="0" smtClean="0"/>
              <a:t> (</a:t>
            </a:r>
            <a:r>
              <a:rPr lang="cs-CZ" dirty="0" err="1" smtClean="0"/>
              <a:t>sebeprojekce</a:t>
            </a:r>
            <a:r>
              <a:rPr lang="cs-CZ" dirty="0" smtClean="0"/>
              <a:t> dítěte prostřednictvím symbolu) </a:t>
            </a:r>
          </a:p>
          <a:p>
            <a:r>
              <a:rPr lang="cs-CZ" dirty="0" smtClean="0"/>
              <a:t>Otakar Chlup – výzkum duševních projevů u dětí méně schopných (1925)</a:t>
            </a:r>
          </a:p>
          <a:p>
            <a:r>
              <a:rPr lang="cs-CZ" dirty="0" smtClean="0"/>
              <a:t>R. Čermák a L. </a:t>
            </a:r>
            <a:r>
              <a:rPr lang="cs-CZ" dirty="0" err="1" smtClean="0"/>
              <a:t>Ondrůjová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101000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6000"/>
          </a:blip>
          <a:srcRect l="15554" t="65295" r="38889" b="11397"/>
          <a:stretch>
            <a:fillRect/>
          </a:stretch>
        </p:blipFill>
        <p:spPr>
          <a:xfrm>
            <a:off x="-500098" y="0"/>
            <a:ext cx="10054261" cy="685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ovéPole 1"/>
          <p:cNvSpPr txBox="1"/>
          <p:nvPr/>
        </p:nvSpPr>
        <p:spPr>
          <a:xfrm>
            <a:off x="1000100" y="1071546"/>
            <a:ext cx="7744236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Umělci spříznění s antropologickými kořeny </a:t>
            </a:r>
          </a:p>
          <a:p>
            <a:r>
              <a:rPr lang="cs-CZ" sz="2400" b="1" dirty="0" smtClean="0"/>
              <a:t>dětské výtvarné tvorby</a:t>
            </a:r>
          </a:p>
          <a:p>
            <a:endParaRPr lang="cs-CZ" dirty="0"/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Vasily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Kandinsky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Paul </a:t>
            </a:r>
            <a:r>
              <a:rPr lang="cs-CZ" sz="2800" b="1" dirty="0" err="1" smtClean="0">
                <a:solidFill>
                  <a:srgbClr val="C00000"/>
                </a:solidFill>
              </a:rPr>
              <a:t>Klee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František Kupka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Jean </a:t>
            </a:r>
            <a:r>
              <a:rPr lang="cs-CZ" sz="2800" b="1" dirty="0" err="1" smtClean="0">
                <a:solidFill>
                  <a:srgbClr val="C00000"/>
                </a:solidFill>
              </a:rPr>
              <a:t>Dubuffet</a:t>
            </a:r>
            <a:r>
              <a:rPr lang="cs-CZ" sz="2800" b="1" dirty="0" smtClean="0">
                <a:solidFill>
                  <a:srgbClr val="C00000"/>
                </a:solidFill>
              </a:rPr>
              <a:t>, </a:t>
            </a:r>
            <a:r>
              <a:rPr lang="cs-CZ" sz="2800" b="1" dirty="0" err="1" smtClean="0">
                <a:solidFill>
                  <a:srgbClr val="C00000"/>
                </a:solidFill>
              </a:rPr>
              <a:t>Gabrielle</a:t>
            </a:r>
            <a:r>
              <a:rPr lang="cs-CZ" sz="2800" b="1" dirty="0" smtClean="0">
                <a:solidFill>
                  <a:srgbClr val="C00000"/>
                </a:solidFill>
              </a:rPr>
              <a:t> M</a:t>
            </a:r>
            <a:r>
              <a:rPr lang="de-DE" sz="2800" b="1" dirty="0" smtClean="0">
                <a:solidFill>
                  <a:srgbClr val="C00000"/>
                </a:solidFill>
              </a:rPr>
              <a:t>ü</a:t>
            </a:r>
            <a:r>
              <a:rPr lang="cs-CZ" sz="2800" b="1" dirty="0" err="1" smtClean="0">
                <a:solidFill>
                  <a:srgbClr val="C00000"/>
                </a:solidFill>
              </a:rPr>
              <a:t>nter</a:t>
            </a:r>
            <a:r>
              <a:rPr lang="cs-CZ" sz="2800" b="1" dirty="0" smtClean="0">
                <a:solidFill>
                  <a:srgbClr val="C00000"/>
                </a:solidFill>
              </a:rPr>
              <a:t> (</a:t>
            </a:r>
            <a:r>
              <a:rPr lang="cs-CZ" sz="2800" b="1" dirty="0" err="1" smtClean="0">
                <a:solidFill>
                  <a:srgbClr val="C00000"/>
                </a:solidFill>
              </a:rPr>
              <a:t>Blaue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Reiter</a:t>
            </a:r>
            <a:r>
              <a:rPr lang="cs-CZ" sz="2800" b="1" dirty="0" smtClean="0">
                <a:solidFill>
                  <a:srgbClr val="C00000"/>
                </a:solidFill>
              </a:rPr>
              <a:t>),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Juan </a:t>
            </a:r>
            <a:r>
              <a:rPr lang="cs-CZ" sz="2800" b="1" dirty="0" err="1" smtClean="0">
                <a:solidFill>
                  <a:srgbClr val="C00000"/>
                </a:solidFill>
              </a:rPr>
              <a:t>Miró</a:t>
            </a:r>
            <a:r>
              <a:rPr lang="cs-CZ" sz="2800" b="1" dirty="0" smtClean="0">
                <a:solidFill>
                  <a:srgbClr val="C00000"/>
                </a:solidFill>
              </a:rPr>
              <a:t>, Paul Picasso, Josef Čapek, Václav </a:t>
            </a:r>
            <a:r>
              <a:rPr lang="cs-CZ" sz="2800" b="1" dirty="0" err="1" smtClean="0">
                <a:solidFill>
                  <a:srgbClr val="C00000"/>
                </a:solidFill>
              </a:rPr>
              <a:t>Špála</a:t>
            </a:r>
            <a:r>
              <a:rPr lang="cs-CZ" sz="2800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Skupina </a:t>
            </a:r>
            <a:r>
              <a:rPr lang="cs-CZ" sz="2800" b="1" dirty="0" err="1" smtClean="0">
                <a:solidFill>
                  <a:srgbClr val="C00000"/>
                </a:solidFill>
              </a:rPr>
              <a:t>CoBrA</a:t>
            </a:r>
            <a:r>
              <a:rPr lang="cs-CZ" sz="2800" b="1" dirty="0" smtClean="0">
                <a:solidFill>
                  <a:srgbClr val="C00000"/>
                </a:solidFill>
              </a:rPr>
              <a:t> a další.  </a:t>
            </a:r>
          </a:p>
          <a:p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10003.JPG"/>
          <p:cNvPicPr>
            <a:picLocks noChangeAspect="1"/>
          </p:cNvPicPr>
          <p:nvPr/>
        </p:nvPicPr>
        <p:blipFill>
          <a:blip r:embed="rId2" cstate="print"/>
          <a:srcRect l="5555" t="8333" r="5555" b="7291"/>
          <a:stretch>
            <a:fillRect/>
          </a:stretch>
        </p:blipFill>
        <p:spPr>
          <a:xfrm>
            <a:off x="2285984" y="571480"/>
            <a:ext cx="4572032" cy="5786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661</Words>
  <Application>Microsoft Office PowerPoint</Application>
  <PresentationFormat>Předvádění na obrazovce (4:3)</PresentationFormat>
  <Paragraphs>103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Arial Narrow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Babyradova Hana</dc:creator>
  <cp:lastModifiedBy>Michaela</cp:lastModifiedBy>
  <cp:revision>50</cp:revision>
  <dcterms:created xsi:type="dcterms:W3CDTF">2008-08-26T12:06:06Z</dcterms:created>
  <dcterms:modified xsi:type="dcterms:W3CDTF">2014-09-21T20:53:41Z</dcterms:modified>
</cp:coreProperties>
</file>