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2"/>
  </p:notesMasterIdLst>
  <p:sldIdLst>
    <p:sldId id="256" r:id="rId2"/>
    <p:sldId id="327" r:id="rId3"/>
    <p:sldId id="287" r:id="rId4"/>
    <p:sldId id="322" r:id="rId5"/>
    <p:sldId id="306" r:id="rId6"/>
    <p:sldId id="309" r:id="rId7"/>
    <p:sldId id="323" r:id="rId8"/>
    <p:sldId id="310" r:id="rId9"/>
    <p:sldId id="317" r:id="rId10"/>
    <p:sldId id="311" r:id="rId11"/>
    <p:sldId id="315" r:id="rId12"/>
    <p:sldId id="312" r:id="rId13"/>
    <p:sldId id="324" r:id="rId14"/>
    <p:sldId id="314" r:id="rId15"/>
    <p:sldId id="325" r:id="rId16"/>
    <p:sldId id="326" r:id="rId17"/>
    <p:sldId id="328" r:id="rId18"/>
    <p:sldId id="329" r:id="rId19"/>
    <p:sldId id="267" r:id="rId20"/>
    <p:sldId id="330" r:id="rId21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2.10.2015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2.10.2015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2.10.2015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2.10.2015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2.10.2015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2.10.2015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2.10.2015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Současný český jazyk 5 Stylistika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908720"/>
            <a:ext cx="748883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Styl hovorový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základní funkce prostě sdělná neboli komunikativní</a:t>
            </a: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mluvenost; bezprostřednost; spontánnost; volnost</a:t>
            </a: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neveřejný ráz</a:t>
            </a: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specifika konverzačního stylu</a:t>
            </a:r>
          </a:p>
          <a:p>
            <a:pPr marL="914400" lvl="1" indent="-457200">
              <a:buFontTx/>
              <a:buChar char="-"/>
            </a:pPr>
            <a:r>
              <a:rPr lang="cs-CZ" sz="2400" u="sng" dirty="0" smtClean="0">
                <a:latin typeface="Calibri" panose="020F0502020204030204" pitchFamily="34" charset="0"/>
              </a:rPr>
              <a:t>základní slohové útvary: </a:t>
            </a:r>
            <a:r>
              <a:rPr lang="cs-CZ" sz="2400" dirty="0" smtClean="0">
                <a:latin typeface="Calibri" panose="020F0502020204030204" pitchFamily="34" charset="0"/>
              </a:rPr>
              <a:t>vypravování, zpráva…</a:t>
            </a: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styl hovorový x hovorový projev</a:t>
            </a:r>
          </a:p>
          <a:p>
            <a:pPr lvl="1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>
              <a:buFontTx/>
              <a:buAutoNum type="alphaLcParenR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>
              <a:buAutoNum type="alphaLcParenR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/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93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/>
            <a:r>
              <a:rPr lang="cs-CZ" sz="2400" u="sng" dirty="0" smtClean="0">
                <a:latin typeface="Calibri" panose="020F0502020204030204" pitchFamily="34" charset="0"/>
              </a:rPr>
              <a:t>Stylová vrstva hovorová</a:t>
            </a:r>
          </a:p>
          <a:p>
            <a:pPr marL="914400" lvl="1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typické lexikální prostředky hovorové</a:t>
            </a:r>
          </a:p>
          <a:p>
            <a:pPr marL="971550" lvl="1" indent="-51435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hovorové varianty, hláskové, tvarové, slohotvorné, popř. skladební</a:t>
            </a:r>
          </a:p>
          <a:p>
            <a:pPr marL="971550" lvl="1" indent="-514350">
              <a:buFontTx/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výrazy vzniklé univerbizací</a:t>
            </a:r>
          </a:p>
          <a:p>
            <a:pPr marL="971550" lvl="1" indent="-514350">
              <a:buFontTx/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slovesná denominativa hovorová – na -</a:t>
            </a:r>
            <a:r>
              <a:rPr lang="cs-CZ" sz="2400" dirty="0" err="1" smtClean="0">
                <a:latin typeface="Calibri" panose="020F0502020204030204" pitchFamily="34" charset="0"/>
              </a:rPr>
              <a:t>ovat</a:t>
            </a:r>
            <a:r>
              <a:rPr lang="cs-CZ" sz="2400" dirty="0" smtClean="0">
                <a:latin typeface="Calibri" panose="020F0502020204030204" pitchFamily="34" charset="0"/>
              </a:rPr>
              <a:t>, -</a:t>
            </a:r>
            <a:r>
              <a:rPr lang="cs-CZ" sz="2400" dirty="0" err="1" smtClean="0">
                <a:latin typeface="Calibri" panose="020F0502020204030204" pitchFamily="34" charset="0"/>
              </a:rPr>
              <a:t>it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971550" lvl="1" indent="-514350">
              <a:buFontTx/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intenzifikující přídavné jména a příslovce</a:t>
            </a:r>
          </a:p>
          <a:p>
            <a:pPr marL="971550" lvl="1" indent="-514350">
              <a:buFontTx/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kontaktové jazykové prostředky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Styl řečnický</a:t>
            </a:r>
          </a:p>
          <a:p>
            <a:pPr lvl="1"/>
            <a:endParaRPr lang="cs-CZ" sz="2400" b="1" dirty="0">
              <a:latin typeface="Calibri" panose="020F0502020204030204" pitchFamily="34" charset="0"/>
            </a:endParaRPr>
          </a:p>
          <a:p>
            <a:pPr lvl="1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zákl. funkce </a:t>
            </a:r>
            <a:r>
              <a:rPr lang="cs-CZ" sz="2400" dirty="0" err="1" smtClean="0">
                <a:latin typeface="Calibri" pitchFamily="34" charset="0"/>
              </a:rPr>
              <a:t>persvazivní</a:t>
            </a:r>
            <a:endParaRPr lang="cs-CZ" sz="2400" dirty="0" smtClean="0">
              <a:latin typeface="Calibri" pitchFamily="34" charset="0"/>
            </a:endParaRPr>
          </a:p>
          <a:p>
            <a:pPr lvl="1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u="sng" dirty="0" smtClean="0">
                <a:latin typeface="Calibri" pitchFamily="34" charset="0"/>
              </a:rPr>
              <a:t>základní slohové útvary: </a:t>
            </a:r>
            <a:r>
              <a:rPr lang="cs-CZ" sz="2400" dirty="0" smtClean="0">
                <a:latin typeface="Calibri" pitchFamily="34" charset="0"/>
              </a:rPr>
              <a:t>proslov, projev, řeč</a:t>
            </a:r>
          </a:p>
          <a:p>
            <a:pPr lvl="1" algn="just">
              <a:buFontTx/>
              <a:buChar char="-"/>
            </a:pP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rétorika (jako 1. řečnické umění; 2. nauka o řečnictví</a:t>
            </a:r>
          </a:p>
          <a:p>
            <a:pPr lvl="1" algn="just">
              <a:buFontTx/>
              <a:buChar char="-"/>
            </a:pP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stylové normy řečnických projevů: do značné míry jsou normy volné a odpovídají specifické funkci a cíli každého konkrétního projevu</a:t>
            </a:r>
          </a:p>
          <a:p>
            <a:pPr lvl="1" algn="just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pPr lvl="1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kompozice a členění řečnického projevu: rámcové složky projevu: oslovení, přivítání, představení, stať, obsah, zakončení, poděkování za pozornost, rozloučení</a:t>
            </a: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400" b="1" u="sng" dirty="0" smtClean="0">
                <a:latin typeface="Calibri" panose="020F0502020204030204" pitchFamily="34" charset="0"/>
              </a:rPr>
              <a:t> </a:t>
            </a:r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 smtClean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76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3608" y="908720"/>
            <a:ext cx="66247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u="sng" dirty="0" smtClean="0">
                <a:latin typeface="Calibri" panose="020F0502020204030204" pitchFamily="34" charset="0"/>
              </a:rPr>
              <a:t>Různé možnosti realizace řečnického stylu:</a:t>
            </a:r>
          </a:p>
          <a:p>
            <a:pPr lvl="0"/>
            <a:endParaRPr lang="cs-CZ" sz="2400" dirty="0" smtClean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politické</a:t>
            </a:r>
            <a:r>
              <a:rPr lang="cs-CZ" sz="2400" dirty="0">
                <a:latin typeface="Calibri" panose="020F0502020204030204" pitchFamily="34" charset="0"/>
              </a:rPr>
              <a:t>, publicistické, event. </a:t>
            </a:r>
            <a:r>
              <a:rPr lang="cs-CZ" sz="2400" dirty="0" smtClean="0">
                <a:latin typeface="Calibri" panose="020F0502020204030204" pitchFamily="34" charset="0"/>
              </a:rPr>
              <a:t>propagandistické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o</a:t>
            </a:r>
            <a:r>
              <a:rPr lang="cs-CZ" sz="2400" dirty="0" smtClean="0">
                <a:latin typeface="Calibri" panose="020F0502020204030204" pitchFamily="34" charset="0"/>
              </a:rPr>
              <a:t>dborné </a:t>
            </a:r>
            <a:r>
              <a:rPr lang="cs-CZ" sz="2400" dirty="0">
                <a:latin typeface="Calibri" panose="020F0502020204030204" pitchFamily="34" charset="0"/>
              </a:rPr>
              <a:t>(</a:t>
            </a:r>
            <a:r>
              <a:rPr lang="cs-CZ" sz="2400" dirty="0" smtClean="0">
                <a:latin typeface="Calibri" panose="020F0502020204030204" pitchFamily="34" charset="0"/>
              </a:rPr>
              <a:t>naučné)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říležitostné </a:t>
            </a:r>
            <a:r>
              <a:rPr lang="cs-CZ" sz="2400" dirty="0">
                <a:latin typeface="Calibri" panose="020F0502020204030204" pitchFamily="34" charset="0"/>
              </a:rPr>
              <a:t>(</a:t>
            </a:r>
            <a:r>
              <a:rPr lang="cs-CZ" sz="2400" dirty="0" smtClean="0">
                <a:latin typeface="Calibri" panose="020F0502020204030204" pitchFamily="34" charset="0"/>
              </a:rPr>
              <a:t>ceremoniální)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tyl </a:t>
            </a:r>
            <a:r>
              <a:rPr lang="cs-CZ" sz="2400" dirty="0">
                <a:latin typeface="Calibri" panose="020F0502020204030204" pitchFamily="34" charset="0"/>
              </a:rPr>
              <a:t>odborného </a:t>
            </a:r>
            <a:r>
              <a:rPr lang="cs-CZ" sz="2400" dirty="0" smtClean="0">
                <a:latin typeface="Calibri" panose="020F0502020204030204" pitchFamily="34" charset="0"/>
              </a:rPr>
              <a:t>řečnictví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tyl </a:t>
            </a:r>
            <a:r>
              <a:rPr lang="cs-CZ" sz="2400" dirty="0">
                <a:latin typeface="Calibri" panose="020F0502020204030204" pitchFamily="34" charset="0"/>
              </a:rPr>
              <a:t>řeči </a:t>
            </a:r>
            <a:r>
              <a:rPr lang="cs-CZ" sz="2400" dirty="0" smtClean="0">
                <a:latin typeface="Calibri" panose="020F0502020204030204" pitchFamily="34" charset="0"/>
              </a:rPr>
              <a:t>soudní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tyl </a:t>
            </a:r>
            <a:r>
              <a:rPr lang="cs-CZ" sz="2400" dirty="0">
                <a:latin typeface="Calibri" panose="020F0502020204030204" pitchFamily="34" charset="0"/>
              </a:rPr>
              <a:t>řeči církevní (</a:t>
            </a:r>
            <a:r>
              <a:rPr lang="cs-CZ" sz="2400" dirty="0" smtClean="0">
                <a:latin typeface="Calibri" panose="020F0502020204030204" pitchFamily="34" charset="0"/>
              </a:rPr>
              <a:t>kázání)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tyl </a:t>
            </a:r>
            <a:r>
              <a:rPr lang="cs-CZ" sz="2400" dirty="0">
                <a:latin typeface="Calibri" panose="020F0502020204030204" pitchFamily="34" charset="0"/>
              </a:rPr>
              <a:t>řeči příležitostné</a:t>
            </a:r>
          </a:p>
        </p:txBody>
      </p:sp>
    </p:spTree>
    <p:extLst>
      <p:ext uri="{BB962C8B-B14F-4D97-AF65-F5344CB8AC3E}">
        <p14:creationId xmlns="" xmlns:p14="http://schemas.microsoft.com/office/powerpoint/2010/main" val="142095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2"/>
            <a:ext cx="69127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anose="020F0502020204030204" pitchFamily="34" charset="0"/>
              </a:rPr>
              <a:t>Stylová vrstva řečnických prostředků</a:t>
            </a:r>
          </a:p>
          <a:p>
            <a:pPr lvl="1" algn="just"/>
            <a:endParaRPr lang="cs-CZ" sz="2400" u="sng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vyjádření obrazné – tropy </a:t>
            </a:r>
          </a:p>
          <a:p>
            <a:pPr marL="914400" lvl="1" indent="-457200" algn="just">
              <a:buFontTx/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stylistické figury</a:t>
            </a:r>
          </a:p>
          <a:p>
            <a:pPr marL="914400" lvl="1" indent="-457200" algn="just">
              <a:buFontTx/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figury typicky řečnické</a:t>
            </a:r>
          </a:p>
          <a:p>
            <a:pPr marL="914400" lvl="1" indent="-457200" algn="just">
              <a:buAutoNum type="alphaLcParenR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rostředky mluvenosti a ostatní řečnické prostředky</a:t>
            </a:r>
          </a:p>
          <a:p>
            <a:pPr marL="914400" lvl="1" indent="-457200" algn="just">
              <a:buAutoNum type="alphaLcParenR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/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 publicistický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výrazně dynamický</a:t>
            </a:r>
            <a:endParaRPr lang="cs-CZ" sz="26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základní </a:t>
            </a:r>
            <a:r>
              <a:rPr lang="cs-CZ" sz="2600" dirty="0">
                <a:latin typeface="Calibri" pitchFamily="34" charset="0"/>
              </a:rPr>
              <a:t>funkce </a:t>
            </a:r>
            <a:r>
              <a:rPr lang="cs-CZ" sz="2600" dirty="0" smtClean="0">
                <a:latin typeface="Calibri" pitchFamily="34" charset="0"/>
              </a:rPr>
              <a:t>sdělná </a:t>
            </a:r>
            <a:r>
              <a:rPr lang="cs-CZ" sz="2600" dirty="0" err="1" smtClean="0">
                <a:latin typeface="Calibri" pitchFamily="34" charset="0"/>
              </a:rPr>
              <a:t>ovlivňovací</a:t>
            </a:r>
            <a:r>
              <a:rPr lang="cs-CZ" sz="2600" dirty="0" smtClean="0">
                <a:latin typeface="Calibri" pitchFamily="34" charset="0"/>
              </a:rPr>
              <a:t>, získávací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publicistika mluvená; publicistika psaná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styl novinářský, styl žurnalistický, styl denního a periodického tisku (specifické podmínky na přípravu textů)</a:t>
            </a:r>
          </a:p>
          <a:p>
            <a:pPr marL="800100" lvl="1" indent="-342900" algn="just">
              <a:buFontTx/>
              <a:buChar char="-"/>
            </a:pPr>
            <a:r>
              <a:rPr lang="cs-CZ" sz="2600" u="sng" dirty="0" smtClean="0">
                <a:latin typeface="Calibri" pitchFamily="34" charset="0"/>
              </a:rPr>
              <a:t>základní slohové útvary (žánry):</a:t>
            </a:r>
            <a:r>
              <a:rPr lang="cs-CZ" sz="2600" dirty="0" smtClean="0">
                <a:latin typeface="Calibri" pitchFamily="34" charset="0"/>
              </a:rPr>
              <a:t> zpráva, interview, glosa, komuniké, komentář, fejeton, sloupek, reportáž, úvodník…</a:t>
            </a:r>
            <a:endParaRPr lang="cs-CZ" sz="2600" dirty="0"/>
          </a:p>
        </p:txBody>
      </p:sp>
    </p:spTree>
    <p:extLst>
      <p:ext uri="{BB962C8B-B14F-4D97-AF65-F5344CB8AC3E}">
        <p14:creationId xmlns="" xmlns:p14="http://schemas.microsoft.com/office/powerpoint/2010/main" val="101343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anose="020F0502020204030204" pitchFamily="34" charset="0"/>
              </a:rPr>
              <a:t>Stylová vrstva publicistická</a:t>
            </a: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 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daleko více než u jiných stylů dochází u</a:t>
            </a:r>
            <a:r>
              <a:rPr lang="cs-CZ" sz="2800" dirty="0" smtClean="0"/>
              <a:t> </a:t>
            </a:r>
            <a:r>
              <a:rPr lang="cs-CZ" sz="2600" dirty="0" smtClean="0">
                <a:latin typeface="Calibri" pitchFamily="34" charset="0"/>
              </a:rPr>
              <a:t>publicistického k těsnému sepětí s dobou, se společenským děním, s politikou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vrstva spíše nehomogenní; mísení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1. zpravodajský styl; 2. analytický styl; 3. publicistický styl beletristický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používání prostředků automatizovaných (ustálené vazby, obraty, lexikální prostředky) i aktualizovaných</a:t>
            </a:r>
            <a:endParaRPr lang="cs-CZ" sz="2600" dirty="0"/>
          </a:p>
        </p:txBody>
      </p:sp>
    </p:spTree>
    <p:extLst>
      <p:ext uri="{BB962C8B-B14F-4D97-AF65-F5344CB8AC3E}">
        <p14:creationId xmlns="" xmlns:p14="http://schemas.microsoft.com/office/powerpoint/2010/main" val="144544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anose="020F0502020204030204" pitchFamily="34" charset="0"/>
              </a:rPr>
              <a:t>Jazykové prostředky automatizované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slovní zásoba – </a:t>
            </a:r>
            <a:r>
              <a:rPr lang="cs-CZ" sz="2800" dirty="0" err="1" smtClean="0">
                <a:latin typeface="Calibri" panose="020F0502020204030204" pitchFamily="34" charset="0"/>
              </a:rPr>
              <a:t>publicismy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frazémy – lidová frazeologie, literární frazémy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opakující se obrazná vyjádření (lexikalizují se, mohou se stávat klišé)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zobecnění sdělení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prostředky syntaktické kondenzace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některé typy nepravých vedlejších vět</a:t>
            </a:r>
          </a:p>
        </p:txBody>
      </p:sp>
    </p:spTree>
    <p:extLst>
      <p:ext uri="{BB962C8B-B14F-4D97-AF65-F5344CB8AC3E}">
        <p14:creationId xmlns="" xmlns:p14="http://schemas.microsoft.com/office/powerpoint/2010/main" val="12715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u="sng" dirty="0" smtClean="0">
                <a:latin typeface="Calibri" pitchFamily="34" charset="0"/>
              </a:rPr>
              <a:t>Jazykové prostředky aktualizované</a:t>
            </a:r>
          </a:p>
          <a:p>
            <a:pPr lvl="1" algn="just"/>
            <a:endParaRPr lang="cs-CZ" sz="2400" b="1" dirty="0">
              <a:latin typeface="Calibri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frazémy, přísloví, rčení modifikovaná dle kontextu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nově utvořená obrazná pojmenování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pronikání výrazů typických pro jinou stylovou oblast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vyjádření emocionální, expresivní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vsuvky (parenteze)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nepravé věty vedlejší 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pronikání jazykových prostředků z jiných útvarů a </a:t>
            </a:r>
            <a:r>
              <a:rPr lang="cs-CZ" sz="2400" dirty="0" err="1" smtClean="0">
                <a:latin typeface="Calibri" pitchFamily="34" charset="0"/>
              </a:rPr>
              <a:t>poloútvarů</a:t>
            </a:r>
            <a:r>
              <a:rPr lang="cs-CZ" sz="2400" dirty="0" smtClean="0">
                <a:latin typeface="Calibri" pitchFamily="34" charset="0"/>
              </a:rPr>
              <a:t> národního jazyka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metajazykový charakter vyjadřování</a:t>
            </a:r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15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 umělecký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zákl. funkce esteticky sdělná + funkce sdělná (komunikativní)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umělecký jazyk</a:t>
            </a:r>
            <a:endParaRPr lang="cs-CZ" sz="2600" dirty="0"/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vnitřní diferenciace stylové sféry umělecké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subjektivita a emocionalita</a:t>
            </a:r>
          </a:p>
        </p:txBody>
      </p:sp>
    </p:spTree>
    <p:extLst>
      <p:ext uri="{BB962C8B-B14F-4D97-AF65-F5344CB8AC3E}">
        <p14:creationId xmlns="" xmlns:p14="http://schemas.microsoft.com/office/powerpoint/2010/main" val="96914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Automatizace a aktualizace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Automatisací tedy rozumíme takové užívání jazykových prostředků, a to buď isolovaných nebo vzájemně  spojovaných, jaké je obvyklé pro určitý úkol vyjádření, totiž takové, že výraz sám nebudí pozornost, vyjádření po stránce formy jazykové se děje a je přijímán jako konvenční. … </a:t>
            </a:r>
            <a:r>
              <a:rPr lang="cs-CZ" sz="2400" dirty="0" err="1" smtClean="0">
                <a:latin typeface="Calibri" panose="020F0502020204030204" pitchFamily="34" charset="0"/>
              </a:rPr>
              <a:t>Aktualisací</a:t>
            </a:r>
            <a:r>
              <a:rPr lang="cs-CZ" sz="2400" dirty="0" smtClean="0">
                <a:latin typeface="Calibri" panose="020F0502020204030204" pitchFamily="34" charset="0"/>
              </a:rPr>
              <a:t> naopak rozumíme užití jazykových prostředků takovým způsobem, že samo budí pozornost a je přijímáno jako neobvyklé, jako zbavené automatisace, </a:t>
            </a:r>
            <a:r>
              <a:rPr lang="cs-CZ" sz="2400" dirty="0" err="1" smtClean="0">
                <a:latin typeface="Calibri" panose="020F0502020204030204" pitchFamily="34" charset="0"/>
              </a:rPr>
              <a:t>disautomatizované</a:t>
            </a:r>
            <a:r>
              <a:rPr lang="cs-CZ" sz="2400" dirty="0" smtClean="0">
                <a:latin typeface="Calibri" panose="020F0502020204030204" pitchFamily="34" charset="0"/>
              </a:rPr>
              <a:t>, např. živá básnická metafora, na rozdíl od lexikalizované, která je automatisována. (Havránek, B. 1932)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9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u="sng" dirty="0" smtClean="0">
                <a:latin typeface="Calibri" panose="020F0502020204030204" pitchFamily="34" charset="0"/>
              </a:rPr>
              <a:t>Stylová vrstva prostředků uměleckých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metaforika, tropy, figury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lexikální poetismy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aktualizace vyjádření, intenzifikace výrazů, bohatá výrazová synonymie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specifika stylu lyriky, epiky, dramatu</a:t>
            </a:r>
          </a:p>
        </p:txBody>
      </p:sp>
    </p:spTree>
    <p:extLst>
      <p:ext uri="{BB962C8B-B14F-4D97-AF65-F5344CB8AC3E}">
        <p14:creationId xmlns="" xmlns:p14="http://schemas.microsoft.com/office/powerpoint/2010/main" val="216894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Stylistická diferenciace (klasifikace) </a:t>
            </a:r>
            <a:r>
              <a:rPr lang="cs-CZ" sz="2400" dirty="0" smtClean="0">
                <a:latin typeface="Calibri" panose="020F0502020204030204" pitchFamily="34" charset="0"/>
              </a:rPr>
              <a:t>slovní zásoby vychází z těchto kritérií: 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příslušnost k funkčním stylovým vrstvám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říslušnost k útvarům národního jazyka (spisovnost, nespisovnost, prostředky polotvarů) národního jazyka (např. pronikání obecné češtiny do spisovné komunikace)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e</a:t>
            </a:r>
            <a:r>
              <a:rPr lang="cs-CZ" sz="2400" dirty="0" smtClean="0">
                <a:latin typeface="Calibri" panose="020F0502020204030204" pitchFamily="34" charset="0"/>
              </a:rPr>
              <a:t>xpresivita, popř. míra expresivity (slovo je samo o sobě expresivní; slovo se expresívní stane v přeneseném významu: </a:t>
            </a:r>
            <a:r>
              <a:rPr lang="cs-CZ" sz="2400" i="1" dirty="0" smtClean="0">
                <a:latin typeface="Calibri" panose="020F0502020204030204" pitchFamily="34" charset="0"/>
              </a:rPr>
              <a:t>letět na hodinu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  <a:endParaRPr lang="cs-CZ" sz="2400" i="1" dirty="0" smtClean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sociální omezení při užití slova v komunikaci (slang, profesionalismy, argot)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v</a:t>
            </a:r>
            <a:r>
              <a:rPr lang="cs-CZ" sz="2400" dirty="0" smtClean="0">
                <a:latin typeface="Calibri" panose="020F0502020204030204" pitchFamily="34" charset="0"/>
              </a:rPr>
              <a:t>ztah k normě současného spisovného jazyka (umístění na jazykové ose)</a:t>
            </a:r>
          </a:p>
          <a:p>
            <a:pPr marL="342900" lvl="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</a:rPr>
              <a:t>iné aspekty: frekvence, slovo domácí či přejaté</a:t>
            </a: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692696"/>
            <a:ext cx="74168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Konkurenty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- jazykové prostředky stylisticky rovnocenné x nerovnocenné 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096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692696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Základní funkční </a:t>
            </a:r>
            <a:r>
              <a:rPr lang="cs-CZ" sz="2800" b="1" dirty="0">
                <a:latin typeface="Calibri" panose="020F0502020204030204" pitchFamily="34" charset="0"/>
              </a:rPr>
              <a:t>styly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hovorový (běžně dorozumívací)</a:t>
            </a: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odborný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administrativní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publicistický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umělecký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řečnický</a:t>
            </a: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00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89844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Styl odborný</a:t>
            </a:r>
          </a:p>
          <a:p>
            <a:pPr lvl="1"/>
            <a:endParaRPr lang="cs-CZ" sz="2800" dirty="0">
              <a:latin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základní funkce odborně sdělná a vzdělávací</a:t>
            </a:r>
          </a:p>
          <a:p>
            <a:pPr lvl="1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pojmovost</a:t>
            </a:r>
          </a:p>
          <a:p>
            <a:pPr lvl="1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 převažuje oficiální ráz, knižnost, výhradně spisovný jazyk</a:t>
            </a:r>
          </a:p>
          <a:p>
            <a:pPr lvl="1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 </a:t>
            </a:r>
            <a:r>
              <a:rPr lang="cs-CZ" sz="2800" u="sng" dirty="0" smtClean="0">
                <a:latin typeface="Calibri" panose="020F0502020204030204" pitchFamily="34" charset="0"/>
              </a:rPr>
              <a:t>slohové </a:t>
            </a:r>
            <a:r>
              <a:rPr lang="cs-CZ" sz="2800" u="sng" dirty="0">
                <a:latin typeface="Calibri" panose="020F0502020204030204" pitchFamily="34" charset="0"/>
              </a:rPr>
              <a:t>útvary:</a:t>
            </a:r>
            <a:r>
              <a:rPr lang="cs-CZ" sz="2800" dirty="0">
                <a:latin typeface="Calibri" panose="020F0502020204030204" pitchFamily="34" charset="0"/>
              </a:rPr>
              <a:t> </a:t>
            </a:r>
            <a:r>
              <a:rPr lang="cs-CZ" sz="2800" dirty="0" smtClean="0">
                <a:latin typeface="Calibri" panose="020F0502020204030204" pitchFamily="34" charset="0"/>
              </a:rPr>
              <a:t>výklad</a:t>
            </a:r>
            <a:r>
              <a:rPr lang="cs-CZ" sz="2800" dirty="0">
                <a:latin typeface="Calibri" panose="020F0502020204030204" pitchFamily="34" charset="0"/>
              </a:rPr>
              <a:t>, pojednání, odborná úvaha, odborný popis, odborný referát, kritika, recenze, resumé, anotace</a:t>
            </a:r>
          </a:p>
          <a:p>
            <a:pPr lvl="1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125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692696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/>
            <a:r>
              <a:rPr lang="cs-CZ" sz="2400" u="sng" dirty="0" smtClean="0">
                <a:latin typeface="Calibri" panose="020F0502020204030204" pitchFamily="34" charset="0"/>
              </a:rPr>
              <a:t>Stylová vrstva odborná</a:t>
            </a:r>
          </a:p>
          <a:p>
            <a:pPr marL="914400" lvl="1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intelektualizace, upřednostňování neutrálnosti, objektivity</a:t>
            </a:r>
          </a:p>
          <a:p>
            <a:pPr marL="914400" lvl="1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342900" lvl="0" indent="-3429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termíny, pojmy, profesionalismy</a:t>
            </a:r>
          </a:p>
          <a:p>
            <a:pPr marL="342900" lvl="0" indent="-3429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jazykové vyjádření multiverbizované</a:t>
            </a:r>
          </a:p>
          <a:p>
            <a:pPr marL="342900" lvl="0" indent="-3429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nevlastní, nepůvodní předložky</a:t>
            </a:r>
          </a:p>
          <a:p>
            <a:pPr marL="342900" lvl="0" indent="-3429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trpný rod</a:t>
            </a:r>
          </a:p>
          <a:p>
            <a:pPr marL="342900" lvl="0" indent="-3429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sevřenost a těsnost syntaktické vazby – kondenzovanost</a:t>
            </a:r>
          </a:p>
          <a:p>
            <a:pPr marL="914400" lvl="1" indent="-4572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41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632848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Styl administrativní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základní funkce direktivní (regulativní, operativní), </a:t>
            </a:r>
            <a:r>
              <a:rPr lang="cs-CZ" sz="2800" dirty="0" err="1" smtClean="0">
                <a:latin typeface="Calibri" panose="020F0502020204030204" pitchFamily="34" charset="0"/>
              </a:rPr>
              <a:t>zpravovací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maximální přesnost; malá variabilita prostředků; menší možnost využití synonymie</a:t>
            </a:r>
          </a:p>
          <a:p>
            <a:pPr marL="914400" lvl="1" indent="-457200">
              <a:buFontTx/>
              <a:buChar char="-"/>
            </a:pPr>
            <a:r>
              <a:rPr lang="cs-CZ" sz="2800" u="sng" dirty="0" smtClean="0">
                <a:latin typeface="Calibri" panose="020F0502020204030204" pitchFamily="34" charset="0"/>
              </a:rPr>
              <a:t>slohové útvary:</a:t>
            </a:r>
            <a:r>
              <a:rPr lang="cs-CZ" sz="2800" dirty="0" smtClean="0">
                <a:latin typeface="Calibri" panose="020F0502020204030204" pitchFamily="34" charset="0"/>
              </a:rPr>
              <a:t> zpráva, oznámení, výzva, hlášení, žádost, úřední dopis, životopis, protokol, zápis jednání, zápis schůze; písemnosti formulářového typu, písemnosti se souvislým textem</a:t>
            </a:r>
          </a:p>
          <a:p>
            <a:pPr marL="914400" lvl="1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996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92696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/>
            <a:r>
              <a:rPr lang="cs-CZ" sz="2400" u="sng" dirty="0" smtClean="0">
                <a:latin typeface="Calibri" panose="020F0502020204030204" pitchFamily="34" charset="0"/>
              </a:rPr>
              <a:t>Stylová vrstva administrativní</a:t>
            </a:r>
            <a:endParaRPr lang="cs-CZ" sz="2400" u="sng" dirty="0">
              <a:latin typeface="Calibri" panose="020F0502020204030204" pitchFamily="34" charset="0"/>
            </a:endParaRPr>
          </a:p>
          <a:p>
            <a:pPr marL="914400" lvl="1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terminologie jako odraz profesionálního zaměření adresátů</a:t>
            </a: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uplatnění multiverbizovaného vyjádření</a:t>
            </a: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AutoNum type="alphaLcParenR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rostředky k vyjadřování vztahů a souvislostí</a:t>
            </a: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specifické užití instrumentálu</a:t>
            </a: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ustálení vazby nebo stereotypně se opakující fráze</a:t>
            </a: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>
              <a:buAutoNum type="alphaLcParenR"/>
            </a:pPr>
            <a:r>
              <a:rPr lang="cs-CZ" sz="2400" dirty="0" smtClean="0">
                <a:latin typeface="Calibri" panose="020F0502020204030204" pitchFamily="34" charset="0"/>
              </a:rPr>
              <a:t>ustálenost a specifičnost v užití zájmen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3255</TotalTime>
  <Words>691</Words>
  <Application>Microsoft Office PowerPoint</Application>
  <PresentationFormat>Předvádění na obrazovce (4:3)</PresentationFormat>
  <Paragraphs>143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Austin</vt:lpstr>
      <vt:lpstr>Současný český jazyk 5 Stylistika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554</cp:revision>
  <dcterms:created xsi:type="dcterms:W3CDTF">2013-04-13T14:50:58Z</dcterms:created>
  <dcterms:modified xsi:type="dcterms:W3CDTF">2015-10-02T14:54:52Z</dcterms:modified>
</cp:coreProperties>
</file>