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A70A3-5252-474B-A2A3-B6C173BFB03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CC4106-E9F1-4166-BB3E-E7E42C1217B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13A8F-1D10-47B4-98DD-326337E9F82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E6EFAB-D780-4B39-8E22-2E77C940822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D136A7-CE6C-4524-B543-6D1B2E372FC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2FB96-E85B-4E11-971C-FEE07A441E3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8ECDB-B66D-4B8B-A1A8-646402393EE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E21EE-33E6-4C09-9C69-089EF59D54B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1B3DF-E031-49E2-B4D3-D4B6A650261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18713-E51A-49A9-9B53-45B1A6144F4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3DBF2-6760-48DD-9B82-78C9005F177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39FE4DA-D22A-4E64-9EA4-A2884FFE5995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81075"/>
            <a:ext cx="7772400" cy="2303463"/>
          </a:xfrm>
        </p:spPr>
        <p:txBody>
          <a:bodyPr/>
          <a:lstStyle/>
          <a:p>
            <a:r>
              <a:rPr lang="cs-CZ" sz="6000" b="1">
                <a:solidFill>
                  <a:schemeClr val="accent2"/>
                </a:solidFill>
                <a:latin typeface="Times New Roman" pitchFamily="18" charset="0"/>
              </a:rPr>
              <a:t>SCHREIBEN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>
                <a:solidFill>
                  <a:schemeClr val="accent2"/>
                </a:solidFill>
                <a:latin typeface="Times New Roman" pitchFamily="18" charset="0"/>
              </a:rPr>
              <a:t>FUNKTIONEN DES SCHREIBENS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>
                <a:latin typeface="Times New Roman" pitchFamily="18" charset="0"/>
              </a:rPr>
              <a:t>unterstützende</a:t>
            </a:r>
            <a:r>
              <a:rPr lang="cs-CZ" dirty="0">
                <a:latin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</a:rPr>
              <a:t>Rolle</a:t>
            </a:r>
            <a:endParaRPr lang="cs-CZ" dirty="0">
              <a:latin typeface="Times New Roman" pitchFamily="18" charset="0"/>
            </a:endParaRPr>
          </a:p>
          <a:p>
            <a:r>
              <a:rPr lang="cs-CZ" dirty="0" err="1">
                <a:latin typeface="Times New Roman" pitchFamily="18" charset="0"/>
              </a:rPr>
              <a:t>die</a:t>
            </a:r>
            <a:r>
              <a:rPr lang="cs-CZ" dirty="0">
                <a:latin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</a:rPr>
              <a:t>Festigung</a:t>
            </a:r>
            <a:r>
              <a:rPr lang="cs-CZ" dirty="0">
                <a:latin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</a:rPr>
              <a:t>von</a:t>
            </a:r>
            <a:r>
              <a:rPr lang="cs-CZ" dirty="0">
                <a:latin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</a:rPr>
              <a:t>Wortschatz</a:t>
            </a:r>
            <a:r>
              <a:rPr lang="cs-CZ" dirty="0">
                <a:latin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</a:rPr>
              <a:t>und</a:t>
            </a:r>
            <a:r>
              <a:rPr lang="cs-CZ" dirty="0">
                <a:latin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</a:rPr>
              <a:t>Grammatik</a:t>
            </a:r>
            <a:endParaRPr lang="cs-CZ" dirty="0">
              <a:latin typeface="Times New Roman" pitchFamily="18" charset="0"/>
            </a:endParaRPr>
          </a:p>
          <a:p>
            <a:r>
              <a:rPr lang="cs-CZ" dirty="0" err="1">
                <a:latin typeface="Times New Roman" pitchFamily="18" charset="0"/>
              </a:rPr>
              <a:t>die</a:t>
            </a:r>
            <a:r>
              <a:rPr lang="cs-CZ" dirty="0">
                <a:latin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</a:rPr>
              <a:t>Aktivierung</a:t>
            </a:r>
            <a:r>
              <a:rPr lang="cs-CZ" dirty="0">
                <a:latin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</a:rPr>
              <a:t>mehrerer</a:t>
            </a:r>
            <a:r>
              <a:rPr lang="cs-CZ" dirty="0" smtClean="0">
                <a:latin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</a:rPr>
              <a:t>Sinneskanäle</a:t>
            </a:r>
            <a:endParaRPr lang="cs-CZ" dirty="0">
              <a:latin typeface="Times New Roman" pitchFamily="18" charset="0"/>
            </a:endParaRPr>
          </a:p>
          <a:p>
            <a:r>
              <a:rPr lang="cs-CZ" dirty="0" err="1" smtClean="0">
                <a:latin typeface="Times New Roman" pitchFamily="18" charset="0"/>
              </a:rPr>
              <a:t>authentische</a:t>
            </a:r>
            <a:r>
              <a:rPr lang="cs-CZ" dirty="0" smtClean="0">
                <a:latin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</a:rPr>
              <a:t>Kommunikation</a:t>
            </a:r>
            <a:r>
              <a:rPr lang="cs-CZ" dirty="0">
                <a:latin typeface="Times New Roman" pitchFamily="18" charset="0"/>
              </a:rPr>
              <a:t> in der </a:t>
            </a:r>
            <a:r>
              <a:rPr lang="cs-CZ" dirty="0" err="1">
                <a:latin typeface="Times New Roman" pitchFamily="18" charset="0"/>
              </a:rPr>
              <a:t>Fremdsprache</a:t>
            </a:r>
            <a:r>
              <a:rPr lang="cs-CZ" dirty="0">
                <a:latin typeface="Times New Roman" pitchFamily="18" charset="0"/>
              </a:rPr>
              <a:t> </a:t>
            </a:r>
          </a:p>
          <a:p>
            <a:endParaRPr lang="cs-CZ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>
                <a:solidFill>
                  <a:schemeClr val="accent2"/>
                </a:solidFill>
                <a:latin typeface="Times New Roman" pitchFamily="18" charset="0"/>
              </a:rPr>
              <a:t>FORMEN DES SCHREIBENS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r>
              <a:rPr lang="cs-CZ" dirty="0" err="1">
                <a:latin typeface="Times New Roman" pitchFamily="18" charset="0"/>
              </a:rPr>
              <a:t>Das</a:t>
            </a:r>
            <a:r>
              <a:rPr lang="cs-CZ" dirty="0">
                <a:latin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</a:rPr>
              <a:t>reproduktive</a:t>
            </a:r>
            <a:r>
              <a:rPr lang="cs-CZ" dirty="0">
                <a:latin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</a:rPr>
              <a:t>Schreiben</a:t>
            </a:r>
            <a:endParaRPr lang="cs-CZ" dirty="0">
              <a:latin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cs-CZ" sz="2400" i="1" dirty="0" err="1" smtClean="0">
                <a:latin typeface="Times New Roman" pitchFamily="18" charset="0"/>
              </a:rPr>
              <a:t>das</a:t>
            </a:r>
            <a:r>
              <a:rPr lang="cs-CZ" sz="2400" i="1" dirty="0" smtClean="0">
                <a:latin typeface="Times New Roman" pitchFamily="18" charset="0"/>
              </a:rPr>
              <a:t> </a:t>
            </a:r>
            <a:r>
              <a:rPr lang="cs-CZ" sz="2400" i="1" dirty="0" err="1">
                <a:latin typeface="Times New Roman" pitchFamily="18" charset="0"/>
              </a:rPr>
              <a:t>Abschreiben</a:t>
            </a:r>
            <a:r>
              <a:rPr lang="cs-CZ" sz="2400" i="1" dirty="0">
                <a:latin typeface="Times New Roman" pitchFamily="18" charset="0"/>
              </a:rPr>
              <a:t>, </a:t>
            </a:r>
            <a:r>
              <a:rPr lang="cs-CZ" sz="2400" i="1" dirty="0" err="1">
                <a:latin typeface="Times New Roman" pitchFamily="18" charset="0"/>
              </a:rPr>
              <a:t>ein</a:t>
            </a:r>
            <a:r>
              <a:rPr lang="cs-CZ" sz="2400" i="1" dirty="0">
                <a:latin typeface="Times New Roman" pitchFamily="18" charset="0"/>
              </a:rPr>
              <a:t> </a:t>
            </a:r>
            <a:r>
              <a:rPr lang="cs-CZ" sz="2400" i="1" dirty="0" err="1">
                <a:latin typeface="Times New Roman" pitchFamily="18" charset="0"/>
              </a:rPr>
              <a:t>Diktat</a:t>
            </a:r>
            <a:endParaRPr lang="cs-CZ" sz="2400" i="1" dirty="0">
              <a:latin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endParaRPr lang="cs-CZ" i="1" dirty="0">
              <a:latin typeface="Times New Roman" pitchFamily="18" charset="0"/>
            </a:endParaRPr>
          </a:p>
          <a:p>
            <a:r>
              <a:rPr lang="cs-CZ" dirty="0" err="1">
                <a:latin typeface="Times New Roman" pitchFamily="18" charset="0"/>
              </a:rPr>
              <a:t>Das</a:t>
            </a:r>
            <a:r>
              <a:rPr lang="cs-CZ" dirty="0">
                <a:latin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</a:rPr>
              <a:t>reproduktiv</a:t>
            </a:r>
            <a:r>
              <a:rPr lang="cs-CZ" dirty="0">
                <a:latin typeface="Times New Roman" pitchFamily="18" charset="0"/>
              </a:rPr>
              <a:t> – </a:t>
            </a:r>
            <a:r>
              <a:rPr lang="cs-CZ" dirty="0" err="1">
                <a:latin typeface="Times New Roman" pitchFamily="18" charset="0"/>
              </a:rPr>
              <a:t>produktive</a:t>
            </a:r>
            <a:r>
              <a:rPr lang="cs-CZ" dirty="0">
                <a:latin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</a:rPr>
              <a:t>Schreiben</a:t>
            </a:r>
            <a:endParaRPr lang="cs-CZ" dirty="0">
              <a:latin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cs-CZ" i="1" dirty="0">
                <a:latin typeface="Times New Roman" pitchFamily="18" charset="0"/>
              </a:rPr>
              <a:t> </a:t>
            </a:r>
            <a:r>
              <a:rPr lang="cs-CZ" sz="2400" i="1" dirty="0" err="1">
                <a:latin typeface="Times New Roman" pitchFamily="18" charset="0"/>
              </a:rPr>
              <a:t>Beantworten</a:t>
            </a:r>
            <a:r>
              <a:rPr lang="cs-CZ" sz="2400" i="1" dirty="0">
                <a:latin typeface="Times New Roman" pitchFamily="18" charset="0"/>
              </a:rPr>
              <a:t> </a:t>
            </a:r>
            <a:r>
              <a:rPr lang="cs-CZ" sz="2400" i="1" dirty="0" err="1">
                <a:latin typeface="Times New Roman" pitchFamily="18" charset="0"/>
              </a:rPr>
              <a:t>von</a:t>
            </a:r>
            <a:r>
              <a:rPr lang="cs-CZ" sz="2400" i="1" dirty="0">
                <a:latin typeface="Times New Roman" pitchFamily="18" charset="0"/>
              </a:rPr>
              <a:t> </a:t>
            </a:r>
            <a:r>
              <a:rPr lang="cs-CZ" sz="2400" i="1" dirty="0" err="1">
                <a:latin typeface="Times New Roman" pitchFamily="18" charset="0"/>
              </a:rPr>
              <a:t>Fragen</a:t>
            </a:r>
            <a:r>
              <a:rPr lang="cs-CZ" sz="2400" i="1" dirty="0">
                <a:latin typeface="Times New Roman" pitchFamily="18" charset="0"/>
              </a:rPr>
              <a:t> </a:t>
            </a:r>
            <a:r>
              <a:rPr lang="cs-CZ" sz="2400" i="1" dirty="0" err="1">
                <a:latin typeface="Times New Roman" pitchFamily="18" charset="0"/>
              </a:rPr>
              <a:t>zu</a:t>
            </a:r>
            <a:r>
              <a:rPr lang="cs-CZ" sz="2400" i="1" dirty="0">
                <a:latin typeface="Times New Roman" pitchFamily="18" charset="0"/>
              </a:rPr>
              <a:t> </a:t>
            </a:r>
            <a:r>
              <a:rPr lang="cs-CZ" sz="2400" i="1" dirty="0" err="1">
                <a:latin typeface="Times New Roman" pitchFamily="18" charset="0"/>
              </a:rPr>
              <a:t>einem</a:t>
            </a:r>
            <a:r>
              <a:rPr lang="cs-CZ" sz="2400" i="1" dirty="0">
                <a:latin typeface="Times New Roman" pitchFamily="18" charset="0"/>
              </a:rPr>
              <a:t> Text 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i="1" dirty="0">
                <a:latin typeface="Times New Roman" pitchFamily="18" charset="0"/>
              </a:rPr>
              <a:t> </a:t>
            </a:r>
            <a:r>
              <a:rPr lang="cs-CZ" sz="2400" i="1" dirty="0" err="1">
                <a:latin typeface="Times New Roman" pitchFamily="18" charset="0"/>
              </a:rPr>
              <a:t>Beantworten</a:t>
            </a:r>
            <a:r>
              <a:rPr lang="cs-CZ" sz="2400" i="1" dirty="0">
                <a:latin typeface="Times New Roman" pitchFamily="18" charset="0"/>
              </a:rPr>
              <a:t> </a:t>
            </a:r>
            <a:r>
              <a:rPr lang="cs-CZ" sz="2400" i="1" dirty="0" err="1">
                <a:latin typeface="Times New Roman" pitchFamily="18" charset="0"/>
              </a:rPr>
              <a:t>von</a:t>
            </a:r>
            <a:r>
              <a:rPr lang="cs-CZ" sz="2400" i="1" dirty="0">
                <a:latin typeface="Times New Roman" pitchFamily="18" charset="0"/>
              </a:rPr>
              <a:t> </a:t>
            </a:r>
            <a:r>
              <a:rPr lang="cs-CZ" sz="2400" i="1" dirty="0" err="1">
                <a:latin typeface="Times New Roman" pitchFamily="18" charset="0"/>
              </a:rPr>
              <a:t>Fragen</a:t>
            </a:r>
            <a:r>
              <a:rPr lang="cs-CZ" sz="2400" i="1" dirty="0">
                <a:latin typeface="Times New Roman" pitchFamily="18" charset="0"/>
              </a:rPr>
              <a:t> </a:t>
            </a:r>
            <a:r>
              <a:rPr lang="cs-CZ" sz="2400" i="1" dirty="0" err="1">
                <a:latin typeface="Times New Roman" pitchFamily="18" charset="0"/>
              </a:rPr>
              <a:t>zu</a:t>
            </a:r>
            <a:r>
              <a:rPr lang="cs-CZ" sz="2400" i="1" dirty="0">
                <a:latin typeface="Times New Roman" pitchFamily="18" charset="0"/>
              </a:rPr>
              <a:t> </a:t>
            </a:r>
            <a:r>
              <a:rPr lang="cs-CZ" sz="2400" i="1" dirty="0" err="1">
                <a:latin typeface="Times New Roman" pitchFamily="18" charset="0"/>
              </a:rPr>
              <a:t>einer</a:t>
            </a:r>
            <a:r>
              <a:rPr lang="cs-CZ" sz="2400" i="1" dirty="0">
                <a:latin typeface="Times New Roman" pitchFamily="18" charset="0"/>
              </a:rPr>
              <a:t> </a:t>
            </a:r>
            <a:r>
              <a:rPr lang="cs-CZ" sz="2400" i="1" dirty="0" err="1">
                <a:latin typeface="Times New Roman" pitchFamily="18" charset="0"/>
              </a:rPr>
              <a:t>Nacherzählung</a:t>
            </a:r>
            <a:endParaRPr lang="cs-CZ" sz="2400" i="1" dirty="0">
              <a:latin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endParaRPr lang="cs-CZ" i="1" dirty="0">
              <a:latin typeface="Times New Roman" pitchFamily="18" charset="0"/>
            </a:endParaRPr>
          </a:p>
          <a:p>
            <a:r>
              <a:rPr lang="cs-CZ" dirty="0" err="1">
                <a:latin typeface="Times New Roman" pitchFamily="18" charset="0"/>
              </a:rPr>
              <a:t>Das</a:t>
            </a:r>
            <a:r>
              <a:rPr lang="cs-CZ" dirty="0">
                <a:latin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</a:rPr>
              <a:t>produktive</a:t>
            </a:r>
            <a:r>
              <a:rPr lang="cs-CZ" dirty="0">
                <a:latin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</a:rPr>
              <a:t>Schreiben</a:t>
            </a:r>
            <a:endParaRPr lang="cs-CZ" dirty="0">
              <a:latin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cs-CZ" dirty="0">
                <a:latin typeface="Times New Roman" pitchFamily="18" charset="0"/>
              </a:rPr>
              <a:t> </a:t>
            </a:r>
            <a:r>
              <a:rPr lang="cs-CZ" sz="2400" i="1" dirty="0" err="1">
                <a:latin typeface="Times New Roman" pitchFamily="18" charset="0"/>
              </a:rPr>
              <a:t>ein</a:t>
            </a:r>
            <a:r>
              <a:rPr lang="cs-CZ" sz="2400" i="1" dirty="0">
                <a:latin typeface="Times New Roman" pitchFamily="18" charset="0"/>
              </a:rPr>
              <a:t> </a:t>
            </a:r>
            <a:r>
              <a:rPr lang="cs-CZ" sz="2400" i="1" dirty="0" err="1">
                <a:latin typeface="Times New Roman" pitchFamily="18" charset="0"/>
              </a:rPr>
              <a:t>Brief</a:t>
            </a:r>
            <a:r>
              <a:rPr lang="cs-CZ" sz="2400" i="1" dirty="0">
                <a:latin typeface="Times New Roman" pitchFamily="18" charset="0"/>
              </a:rPr>
              <a:t>, </a:t>
            </a:r>
            <a:r>
              <a:rPr lang="cs-CZ" sz="2400" i="1" dirty="0" err="1">
                <a:latin typeface="Times New Roman" pitchFamily="18" charset="0"/>
              </a:rPr>
              <a:t>eine</a:t>
            </a:r>
            <a:r>
              <a:rPr lang="cs-CZ" sz="2400" i="1" dirty="0">
                <a:latin typeface="Times New Roman" pitchFamily="18" charset="0"/>
              </a:rPr>
              <a:t> </a:t>
            </a:r>
            <a:r>
              <a:rPr lang="cs-CZ" sz="2400" i="1" dirty="0" err="1">
                <a:latin typeface="Times New Roman" pitchFamily="18" charset="0"/>
              </a:rPr>
              <a:t>Geschichte</a:t>
            </a:r>
            <a:r>
              <a:rPr lang="cs-CZ" sz="2400" i="1" dirty="0">
                <a:latin typeface="Times New Roman" pitchFamily="18" charset="0"/>
              </a:rPr>
              <a:t>, </a:t>
            </a:r>
            <a:r>
              <a:rPr lang="cs-CZ" sz="2400" i="1" dirty="0" err="1">
                <a:latin typeface="Times New Roman" pitchFamily="18" charset="0"/>
              </a:rPr>
              <a:t>ein</a:t>
            </a:r>
            <a:r>
              <a:rPr lang="cs-CZ" sz="2400" i="1" dirty="0">
                <a:latin typeface="Times New Roman" pitchFamily="18" charset="0"/>
              </a:rPr>
              <a:t> </a:t>
            </a:r>
            <a:r>
              <a:rPr lang="cs-CZ" sz="2400" i="1" dirty="0" err="1">
                <a:latin typeface="Times New Roman" pitchFamily="18" charset="0"/>
              </a:rPr>
              <a:t>Gedicht</a:t>
            </a:r>
            <a:endParaRPr lang="cs-CZ" sz="24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>
                <a:solidFill>
                  <a:schemeClr val="accent2"/>
                </a:solidFill>
                <a:latin typeface="Times New Roman" pitchFamily="18" charset="0"/>
              </a:rPr>
              <a:t>RECHTSCHREIBUNG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cs-CZ" sz="3600" i="1" dirty="0" err="1">
                <a:latin typeface="Times New Roman" pitchFamily="18" charset="0"/>
              </a:rPr>
              <a:t>Zwei</a:t>
            </a:r>
            <a:r>
              <a:rPr lang="cs-CZ" sz="3600" i="1" dirty="0">
                <a:latin typeface="Times New Roman" pitchFamily="18" charset="0"/>
              </a:rPr>
              <a:t> </a:t>
            </a:r>
            <a:r>
              <a:rPr lang="cs-CZ" sz="3600" i="1" dirty="0" err="1">
                <a:latin typeface="Times New Roman" pitchFamily="18" charset="0"/>
              </a:rPr>
              <a:t>Möglichkeiten</a:t>
            </a:r>
            <a:r>
              <a:rPr lang="cs-CZ" sz="3600" i="1" dirty="0">
                <a:latin typeface="Times New Roman" pitchFamily="18" charset="0"/>
              </a:rPr>
              <a:t>:</a:t>
            </a:r>
          </a:p>
          <a:p>
            <a:pPr marL="609600" indent="-609600">
              <a:buFontTx/>
              <a:buNone/>
            </a:pPr>
            <a:endParaRPr lang="cs-CZ" sz="1200" i="1" dirty="0">
              <a:latin typeface="Times New Roman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cs-CZ" sz="3000" dirty="0">
                <a:latin typeface="Times New Roman" pitchFamily="18" charset="0"/>
              </a:rPr>
              <a:t>Die </a:t>
            </a:r>
            <a:r>
              <a:rPr lang="cs-CZ" sz="3000" dirty="0" err="1">
                <a:latin typeface="Times New Roman" pitchFamily="18" charset="0"/>
              </a:rPr>
              <a:t>Wörter</a:t>
            </a:r>
            <a:r>
              <a:rPr lang="cs-CZ" sz="3000" dirty="0">
                <a:latin typeface="Times New Roman" pitchFamily="18" charset="0"/>
              </a:rPr>
              <a:t> </a:t>
            </a:r>
            <a:r>
              <a:rPr lang="cs-CZ" sz="3000" dirty="0" err="1">
                <a:latin typeface="Times New Roman" pitchFamily="18" charset="0"/>
              </a:rPr>
              <a:t>werden</a:t>
            </a:r>
            <a:r>
              <a:rPr lang="cs-CZ" sz="3000" dirty="0">
                <a:latin typeface="Times New Roman" pitchFamily="18" charset="0"/>
              </a:rPr>
              <a:t> </a:t>
            </a:r>
            <a:r>
              <a:rPr lang="cs-CZ" sz="3000" dirty="0" err="1">
                <a:latin typeface="Times New Roman" pitchFamily="18" charset="0"/>
              </a:rPr>
              <a:t>ganzheitlich</a:t>
            </a:r>
            <a:r>
              <a:rPr lang="cs-CZ" sz="3000" dirty="0">
                <a:latin typeface="Times New Roman" pitchFamily="18" charset="0"/>
              </a:rPr>
              <a:t> </a:t>
            </a:r>
            <a:r>
              <a:rPr lang="cs-CZ" sz="3000" dirty="0" err="1">
                <a:latin typeface="Times New Roman" pitchFamily="18" charset="0"/>
              </a:rPr>
              <a:t>gelernt</a:t>
            </a:r>
            <a:r>
              <a:rPr lang="cs-CZ" sz="3000" dirty="0">
                <a:latin typeface="Times New Roman" pitchFamily="18" charset="0"/>
              </a:rPr>
              <a:t> ohne </a:t>
            </a:r>
            <a:r>
              <a:rPr lang="cs-CZ" sz="3000" dirty="0" err="1">
                <a:latin typeface="Times New Roman" pitchFamily="18" charset="0"/>
              </a:rPr>
              <a:t>Rechtschreibregeln</a:t>
            </a:r>
            <a:r>
              <a:rPr lang="cs-CZ" sz="3000" dirty="0">
                <a:latin typeface="Times New Roman" pitchFamily="18" charset="0"/>
              </a:rPr>
              <a:t> </a:t>
            </a:r>
            <a:r>
              <a:rPr lang="cs-CZ" sz="3000" dirty="0" err="1" smtClean="0">
                <a:latin typeface="Times New Roman" pitchFamily="18" charset="0"/>
              </a:rPr>
              <a:t>zu</a:t>
            </a:r>
            <a:r>
              <a:rPr lang="cs-CZ" sz="3000" dirty="0" smtClean="0">
                <a:latin typeface="Times New Roman" pitchFamily="18" charset="0"/>
              </a:rPr>
              <a:t> </a:t>
            </a:r>
            <a:r>
              <a:rPr lang="cs-CZ" sz="3000" dirty="0" err="1" smtClean="0">
                <a:latin typeface="Times New Roman" pitchFamily="18" charset="0"/>
              </a:rPr>
              <a:t>üben</a:t>
            </a:r>
            <a:r>
              <a:rPr lang="cs-CZ" sz="3000" dirty="0" smtClean="0">
                <a:latin typeface="Times New Roman" pitchFamily="18" charset="0"/>
              </a:rPr>
              <a:t>. </a:t>
            </a:r>
            <a:r>
              <a:rPr lang="cs-CZ" sz="3000" dirty="0" err="1">
                <a:latin typeface="Times New Roman" pitchFamily="18" charset="0"/>
              </a:rPr>
              <a:t>Diese</a:t>
            </a:r>
            <a:r>
              <a:rPr lang="cs-CZ" sz="3000" dirty="0">
                <a:latin typeface="Times New Roman" pitchFamily="18" charset="0"/>
              </a:rPr>
              <a:t> </a:t>
            </a:r>
            <a:r>
              <a:rPr lang="cs-CZ" sz="3000" dirty="0" err="1">
                <a:latin typeface="Times New Roman" pitchFamily="18" charset="0"/>
              </a:rPr>
              <a:t>Methode</a:t>
            </a:r>
            <a:r>
              <a:rPr lang="cs-CZ" sz="3000" dirty="0">
                <a:latin typeface="Times New Roman" pitchFamily="18" charset="0"/>
              </a:rPr>
              <a:t> </a:t>
            </a:r>
            <a:r>
              <a:rPr lang="cs-CZ" sz="3000" dirty="0" err="1">
                <a:latin typeface="Times New Roman" pitchFamily="18" charset="0"/>
              </a:rPr>
              <a:t>empfielt</a:t>
            </a:r>
            <a:r>
              <a:rPr lang="cs-CZ" sz="3000" dirty="0">
                <a:latin typeface="Times New Roman" pitchFamily="18" charset="0"/>
              </a:rPr>
              <a:t> </a:t>
            </a:r>
            <a:r>
              <a:rPr lang="cs-CZ" sz="3000" dirty="0" err="1">
                <a:latin typeface="Times New Roman" pitchFamily="18" charset="0"/>
              </a:rPr>
              <a:t>sich</a:t>
            </a:r>
            <a:r>
              <a:rPr lang="cs-CZ" sz="3000" dirty="0">
                <a:latin typeface="Times New Roman" pitchFamily="18" charset="0"/>
              </a:rPr>
              <a:t> vor </a:t>
            </a:r>
            <a:r>
              <a:rPr lang="cs-CZ" sz="3000" dirty="0" err="1">
                <a:latin typeface="Times New Roman" pitchFamily="18" charset="0"/>
              </a:rPr>
              <a:t>allem</a:t>
            </a:r>
            <a:r>
              <a:rPr lang="cs-CZ" sz="3000" dirty="0">
                <a:latin typeface="Times New Roman" pitchFamily="18" charset="0"/>
              </a:rPr>
              <a:t> in der </a:t>
            </a:r>
            <a:r>
              <a:rPr lang="cs-CZ" sz="3000" dirty="0" err="1" smtClean="0">
                <a:latin typeface="Times New Roman" pitchFamily="18" charset="0"/>
              </a:rPr>
              <a:t>Anfangsphase</a:t>
            </a:r>
            <a:r>
              <a:rPr lang="cs-CZ" dirty="0">
                <a:latin typeface="Times New Roman" pitchFamily="18" charset="0"/>
              </a:rPr>
              <a:t>.</a:t>
            </a:r>
          </a:p>
          <a:p>
            <a:pPr marL="609600" indent="-609600">
              <a:buFontTx/>
              <a:buAutoNum type="arabicPeriod"/>
            </a:pPr>
            <a:endParaRPr lang="cs-CZ" dirty="0">
              <a:latin typeface="Times New Roman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cs-CZ" sz="3000" dirty="0">
                <a:latin typeface="Times New Roman" pitchFamily="18" charset="0"/>
              </a:rPr>
              <a:t>Die </a:t>
            </a:r>
            <a:r>
              <a:rPr lang="cs-CZ" sz="3000" dirty="0" err="1">
                <a:latin typeface="Times New Roman" pitchFamily="18" charset="0"/>
              </a:rPr>
              <a:t>Wörter</a:t>
            </a:r>
            <a:r>
              <a:rPr lang="cs-CZ" sz="3000" dirty="0">
                <a:latin typeface="Times New Roman" pitchFamily="18" charset="0"/>
              </a:rPr>
              <a:t> </a:t>
            </a:r>
            <a:r>
              <a:rPr lang="cs-CZ" sz="3000" dirty="0" err="1">
                <a:latin typeface="Times New Roman" pitchFamily="18" charset="0"/>
              </a:rPr>
              <a:t>werden</a:t>
            </a:r>
            <a:r>
              <a:rPr lang="cs-CZ" sz="3000" dirty="0">
                <a:latin typeface="Times New Roman" pitchFamily="18" charset="0"/>
              </a:rPr>
              <a:t> </a:t>
            </a:r>
            <a:r>
              <a:rPr lang="cs-CZ" sz="3000" dirty="0" err="1">
                <a:latin typeface="Times New Roman" pitchFamily="18" charset="0"/>
              </a:rPr>
              <a:t>anhand</a:t>
            </a:r>
            <a:r>
              <a:rPr lang="cs-CZ" sz="3000" dirty="0">
                <a:latin typeface="Times New Roman" pitchFamily="18" charset="0"/>
              </a:rPr>
              <a:t> </a:t>
            </a:r>
            <a:r>
              <a:rPr lang="cs-CZ" sz="3000" dirty="0" err="1">
                <a:latin typeface="Times New Roman" pitchFamily="18" charset="0"/>
              </a:rPr>
              <a:t>von</a:t>
            </a:r>
            <a:r>
              <a:rPr lang="cs-CZ" sz="3000" dirty="0">
                <a:latin typeface="Times New Roman" pitchFamily="18" charset="0"/>
              </a:rPr>
              <a:t> </a:t>
            </a:r>
            <a:r>
              <a:rPr lang="cs-CZ" sz="3000" dirty="0" err="1">
                <a:latin typeface="Times New Roman" pitchFamily="18" charset="0"/>
              </a:rPr>
              <a:t>Regeln</a:t>
            </a:r>
            <a:r>
              <a:rPr lang="cs-CZ" sz="3000" dirty="0">
                <a:latin typeface="Times New Roman" pitchFamily="18" charset="0"/>
              </a:rPr>
              <a:t> </a:t>
            </a:r>
            <a:r>
              <a:rPr lang="cs-CZ" sz="3000" dirty="0" err="1">
                <a:latin typeface="Times New Roman" pitchFamily="18" charset="0"/>
              </a:rPr>
              <a:t>aus</a:t>
            </a:r>
            <a:r>
              <a:rPr lang="cs-CZ" sz="3000" dirty="0">
                <a:latin typeface="Times New Roman" pitchFamily="18" charset="0"/>
              </a:rPr>
              <a:t> </a:t>
            </a:r>
            <a:r>
              <a:rPr lang="cs-CZ" sz="3000" dirty="0" err="1">
                <a:latin typeface="Times New Roman" pitchFamily="18" charset="0"/>
              </a:rPr>
              <a:t>verschiedenen</a:t>
            </a:r>
            <a:r>
              <a:rPr lang="cs-CZ" sz="3000" dirty="0">
                <a:latin typeface="Times New Roman" pitchFamily="18" charset="0"/>
              </a:rPr>
              <a:t> </a:t>
            </a:r>
            <a:r>
              <a:rPr lang="cs-CZ" sz="3000" dirty="0" err="1">
                <a:latin typeface="Times New Roman" pitchFamily="18" charset="0"/>
              </a:rPr>
              <a:t>Lauten</a:t>
            </a:r>
            <a:r>
              <a:rPr lang="cs-CZ" sz="3000" dirty="0">
                <a:latin typeface="Times New Roman" pitchFamily="18" charset="0"/>
              </a:rPr>
              <a:t> </a:t>
            </a:r>
            <a:r>
              <a:rPr lang="cs-CZ" sz="3000" dirty="0" err="1">
                <a:latin typeface="Times New Roman" pitchFamily="18" charset="0"/>
              </a:rPr>
              <a:t>zusammengesetzt</a:t>
            </a:r>
            <a:r>
              <a:rPr lang="cs-CZ" sz="3000" dirty="0">
                <a:latin typeface="Times New Roman" pitchFamily="18" charset="0"/>
              </a:rPr>
              <a:t>.</a:t>
            </a:r>
          </a:p>
          <a:p>
            <a:pPr marL="609600" indent="-609600">
              <a:buFontTx/>
              <a:buAutoNum type="arabicPeriod"/>
            </a:pPr>
            <a:endParaRPr lang="cs-CZ" sz="3000" dirty="0">
              <a:latin typeface="Times New Roman" pitchFamily="18" charset="0"/>
            </a:endParaRPr>
          </a:p>
          <a:p>
            <a:pPr marL="609600" indent="-609600">
              <a:buFontTx/>
              <a:buAutoNum type="arabicPeriod"/>
            </a:pPr>
            <a:endParaRPr lang="cs-CZ" dirty="0">
              <a:latin typeface="Times New Roman" pitchFamily="18" charset="0"/>
            </a:endParaRPr>
          </a:p>
          <a:p>
            <a:pPr marL="609600" indent="-609600">
              <a:buFontTx/>
              <a:buAutoNum type="arabicPeriod"/>
            </a:pPr>
            <a:endParaRPr lang="cs-CZ" dirty="0">
              <a:latin typeface="Times New Roman" pitchFamily="18" charset="0"/>
            </a:endParaRPr>
          </a:p>
          <a:p>
            <a:pPr marL="609600" indent="-609600">
              <a:buFontTx/>
              <a:buAutoNum type="arabicPeriod"/>
            </a:pPr>
            <a:endParaRPr lang="cs-CZ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>
                <a:solidFill>
                  <a:schemeClr val="accent2"/>
                </a:solidFill>
                <a:latin typeface="Times New Roman" pitchFamily="18" charset="0"/>
              </a:rPr>
              <a:t>ÜBUNGSFORMEN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3000" dirty="0" err="1">
                <a:latin typeface="Times New Roman" pitchFamily="18" charset="0"/>
              </a:rPr>
              <a:t>die</a:t>
            </a:r>
            <a:r>
              <a:rPr lang="cs-CZ" sz="3000" dirty="0">
                <a:latin typeface="Times New Roman" pitchFamily="18" charset="0"/>
              </a:rPr>
              <a:t> </a:t>
            </a:r>
            <a:r>
              <a:rPr lang="cs-CZ" sz="3000" dirty="0" err="1">
                <a:latin typeface="Times New Roman" pitchFamily="18" charset="0"/>
              </a:rPr>
              <a:t>Zuordnung</a:t>
            </a:r>
            <a:r>
              <a:rPr lang="cs-CZ" sz="3000" dirty="0">
                <a:latin typeface="Times New Roman" pitchFamily="18" charset="0"/>
              </a:rPr>
              <a:t> </a:t>
            </a:r>
            <a:r>
              <a:rPr lang="cs-CZ" sz="3000" dirty="0" err="1">
                <a:latin typeface="Times New Roman" pitchFamily="18" charset="0"/>
              </a:rPr>
              <a:t>Bild</a:t>
            </a:r>
            <a:r>
              <a:rPr lang="cs-CZ" sz="3000" dirty="0">
                <a:latin typeface="Times New Roman" pitchFamily="18" charset="0"/>
              </a:rPr>
              <a:t> </a:t>
            </a:r>
            <a:r>
              <a:rPr lang="cs-CZ" sz="3000" dirty="0" err="1">
                <a:latin typeface="Times New Roman" pitchFamily="18" charset="0"/>
              </a:rPr>
              <a:t>und</a:t>
            </a:r>
            <a:r>
              <a:rPr lang="cs-CZ" sz="3000" dirty="0">
                <a:latin typeface="Times New Roman" pitchFamily="18" charset="0"/>
              </a:rPr>
              <a:t> </a:t>
            </a:r>
            <a:r>
              <a:rPr lang="cs-CZ" sz="3000" dirty="0" err="1" smtClean="0">
                <a:latin typeface="Times New Roman" pitchFamily="18" charset="0"/>
              </a:rPr>
              <a:t>Buchstabenkarten</a:t>
            </a:r>
            <a:endParaRPr lang="cs-CZ" sz="3000" dirty="0">
              <a:latin typeface="Times New Roman" pitchFamily="18" charset="0"/>
            </a:endParaRPr>
          </a:p>
          <a:p>
            <a:r>
              <a:rPr lang="cs-CZ" dirty="0" err="1">
                <a:latin typeface="Times New Roman" pitchFamily="18" charset="0"/>
              </a:rPr>
              <a:t>die</a:t>
            </a:r>
            <a:r>
              <a:rPr lang="cs-CZ" dirty="0">
                <a:latin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</a:rPr>
              <a:t>Identifikation</a:t>
            </a:r>
            <a:r>
              <a:rPr lang="cs-CZ" dirty="0">
                <a:latin typeface="Times New Roman" pitchFamily="18" charset="0"/>
              </a:rPr>
              <a:t> der </a:t>
            </a:r>
            <a:r>
              <a:rPr lang="cs-CZ" dirty="0" err="1">
                <a:latin typeface="Times New Roman" pitchFamily="18" charset="0"/>
              </a:rPr>
              <a:t>gesuchten</a:t>
            </a:r>
            <a:r>
              <a:rPr lang="cs-CZ" dirty="0">
                <a:latin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</a:rPr>
              <a:t>Grapheme</a:t>
            </a:r>
            <a:r>
              <a:rPr lang="cs-CZ" dirty="0">
                <a:latin typeface="Times New Roman" pitchFamily="18" charset="0"/>
              </a:rPr>
              <a:t> durch </a:t>
            </a:r>
            <a:r>
              <a:rPr lang="cs-CZ" dirty="0" err="1">
                <a:latin typeface="Times New Roman" pitchFamily="18" charset="0"/>
              </a:rPr>
              <a:t>Einkreisen</a:t>
            </a:r>
            <a:r>
              <a:rPr lang="cs-CZ" dirty="0">
                <a:latin typeface="Times New Roman" pitchFamily="18" charset="0"/>
              </a:rPr>
              <a:t>, </a:t>
            </a:r>
            <a:r>
              <a:rPr lang="cs-CZ" dirty="0" err="1">
                <a:latin typeface="Times New Roman" pitchFamily="18" charset="0"/>
              </a:rPr>
              <a:t>farbliches</a:t>
            </a:r>
            <a:r>
              <a:rPr lang="cs-CZ" dirty="0">
                <a:latin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</a:rPr>
              <a:t>Markieren</a:t>
            </a:r>
            <a:r>
              <a:rPr lang="cs-CZ" dirty="0">
                <a:latin typeface="Times New Roman" pitchFamily="18" charset="0"/>
              </a:rPr>
              <a:t>, </a:t>
            </a:r>
            <a:r>
              <a:rPr lang="cs-CZ" dirty="0" err="1">
                <a:latin typeface="Times New Roman" pitchFamily="18" charset="0"/>
              </a:rPr>
              <a:t>Verbinden</a:t>
            </a:r>
            <a:endParaRPr lang="cs-CZ" dirty="0">
              <a:latin typeface="Times New Roman" pitchFamily="18" charset="0"/>
            </a:endParaRPr>
          </a:p>
          <a:p>
            <a:r>
              <a:rPr lang="cs-CZ" dirty="0" err="1">
                <a:latin typeface="Times New Roman" pitchFamily="18" charset="0"/>
              </a:rPr>
              <a:t>gesuchte</a:t>
            </a:r>
            <a:r>
              <a:rPr lang="cs-CZ" dirty="0">
                <a:latin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</a:rPr>
              <a:t>Grapheme</a:t>
            </a:r>
            <a:r>
              <a:rPr lang="cs-CZ" dirty="0">
                <a:latin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</a:rPr>
              <a:t>zu</a:t>
            </a:r>
            <a:r>
              <a:rPr lang="cs-CZ" dirty="0">
                <a:latin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</a:rPr>
              <a:t>einer</a:t>
            </a:r>
            <a:r>
              <a:rPr lang="cs-CZ" dirty="0">
                <a:latin typeface="Times New Roman" pitchFamily="18" charset="0"/>
              </a:rPr>
              <a:t> Figur </a:t>
            </a:r>
            <a:r>
              <a:rPr lang="cs-CZ" dirty="0" err="1">
                <a:latin typeface="Times New Roman" pitchFamily="18" charset="0"/>
              </a:rPr>
              <a:t>verbinden</a:t>
            </a:r>
            <a:endParaRPr lang="cs-CZ" dirty="0">
              <a:latin typeface="Times New Roman" pitchFamily="18" charset="0"/>
            </a:endParaRPr>
          </a:p>
          <a:p>
            <a:r>
              <a:rPr lang="cs-CZ" dirty="0" err="1">
                <a:latin typeface="Times New Roman" pitchFamily="18" charset="0"/>
              </a:rPr>
              <a:t>Verbinden</a:t>
            </a:r>
            <a:r>
              <a:rPr lang="cs-CZ" dirty="0">
                <a:latin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</a:rPr>
              <a:t>von</a:t>
            </a:r>
            <a:r>
              <a:rPr lang="cs-CZ" dirty="0">
                <a:latin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</a:rPr>
              <a:t>Reimwörtern</a:t>
            </a:r>
            <a:endParaRPr lang="cs-CZ" dirty="0">
              <a:latin typeface="Times New Roman" pitchFamily="18" charset="0"/>
            </a:endParaRPr>
          </a:p>
          <a:p>
            <a:r>
              <a:rPr lang="cs-CZ" dirty="0" err="1">
                <a:latin typeface="Times New Roman" pitchFamily="18" charset="0"/>
              </a:rPr>
              <a:t>Silben</a:t>
            </a:r>
            <a:r>
              <a:rPr lang="cs-CZ" dirty="0">
                <a:latin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</a:rPr>
              <a:t>zu</a:t>
            </a:r>
            <a:r>
              <a:rPr lang="cs-CZ" dirty="0">
                <a:latin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</a:rPr>
              <a:t>einem</a:t>
            </a:r>
            <a:r>
              <a:rPr lang="cs-CZ" dirty="0">
                <a:latin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</a:rPr>
              <a:t>Wort</a:t>
            </a:r>
            <a:r>
              <a:rPr lang="cs-CZ" dirty="0">
                <a:latin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</a:rPr>
              <a:t>verbinden</a:t>
            </a:r>
            <a:endParaRPr lang="cs-CZ" dirty="0">
              <a:latin typeface="Times New Roman" pitchFamily="18" charset="0"/>
            </a:endParaRPr>
          </a:p>
          <a:p>
            <a:r>
              <a:rPr lang="cs-CZ" dirty="0" err="1">
                <a:latin typeface="Times New Roman" pitchFamily="18" charset="0"/>
              </a:rPr>
              <a:t>Bild</a:t>
            </a:r>
            <a:r>
              <a:rPr lang="cs-CZ" dirty="0">
                <a:latin typeface="Times New Roman" pitchFamily="18" charset="0"/>
              </a:rPr>
              <a:t>- </a:t>
            </a:r>
            <a:r>
              <a:rPr lang="cs-CZ" dirty="0" err="1">
                <a:latin typeface="Times New Roman" pitchFamily="18" charset="0"/>
              </a:rPr>
              <a:t>Wort</a:t>
            </a:r>
            <a:r>
              <a:rPr lang="cs-CZ" dirty="0">
                <a:latin typeface="Times New Roman" pitchFamily="18" charset="0"/>
              </a:rPr>
              <a:t>- </a:t>
            </a:r>
            <a:r>
              <a:rPr lang="cs-CZ" dirty="0" err="1">
                <a:latin typeface="Times New Roman" pitchFamily="18" charset="0"/>
              </a:rPr>
              <a:t>Zuordnung</a:t>
            </a:r>
            <a:r>
              <a:rPr lang="cs-CZ" dirty="0">
                <a:latin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</a:rPr>
              <a:t>usw</a:t>
            </a:r>
            <a:r>
              <a:rPr lang="cs-CZ" dirty="0">
                <a:latin typeface="Times New Roman" pitchFamily="18" charset="0"/>
              </a:rPr>
              <a:t>.</a:t>
            </a:r>
          </a:p>
          <a:p>
            <a:endParaRPr lang="cs-CZ" dirty="0">
              <a:latin typeface="Times New Roman" pitchFamily="18" charset="0"/>
            </a:endParaRPr>
          </a:p>
          <a:p>
            <a:endParaRPr lang="cs-CZ" dirty="0">
              <a:latin typeface="Times New Roman" pitchFamily="18" charset="0"/>
            </a:endParaRPr>
          </a:p>
          <a:p>
            <a:endParaRPr lang="cs-CZ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>
                <a:solidFill>
                  <a:schemeClr val="accent2"/>
                </a:solidFill>
                <a:latin typeface="Times New Roman" pitchFamily="18" charset="0"/>
              </a:rPr>
              <a:t>SPIELE MIT PAPIER UND BLEISTIFT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>
                <a:latin typeface="Times New Roman" pitchFamily="18" charset="0"/>
              </a:rPr>
              <a:t>Suchrätsel</a:t>
            </a:r>
          </a:p>
          <a:p>
            <a:pPr>
              <a:lnSpc>
                <a:spcPct val="90000"/>
              </a:lnSpc>
            </a:pPr>
            <a:r>
              <a:rPr lang="cs-CZ">
                <a:latin typeface="Times New Roman" pitchFamily="18" charset="0"/>
              </a:rPr>
              <a:t>Galgenmännchen</a:t>
            </a:r>
          </a:p>
          <a:p>
            <a:pPr>
              <a:lnSpc>
                <a:spcPct val="90000"/>
              </a:lnSpc>
            </a:pPr>
            <a:r>
              <a:rPr lang="cs-CZ">
                <a:latin typeface="Times New Roman" pitchFamily="18" charset="0"/>
              </a:rPr>
              <a:t>Mastermind</a:t>
            </a:r>
          </a:p>
          <a:p>
            <a:pPr>
              <a:lnSpc>
                <a:spcPct val="90000"/>
              </a:lnSpc>
            </a:pPr>
            <a:r>
              <a:rPr lang="cs-CZ">
                <a:latin typeface="Times New Roman" pitchFamily="18" charset="0"/>
              </a:rPr>
              <a:t>Buchstabensalat</a:t>
            </a:r>
          </a:p>
          <a:p>
            <a:pPr>
              <a:lnSpc>
                <a:spcPct val="90000"/>
              </a:lnSpc>
            </a:pPr>
            <a:r>
              <a:rPr lang="cs-CZ">
                <a:latin typeface="Times New Roman" pitchFamily="18" charset="0"/>
              </a:rPr>
              <a:t>Silbenrätsel</a:t>
            </a:r>
          </a:p>
          <a:p>
            <a:pPr>
              <a:lnSpc>
                <a:spcPct val="90000"/>
              </a:lnSpc>
            </a:pPr>
            <a:r>
              <a:rPr lang="cs-CZ">
                <a:latin typeface="Times New Roman" pitchFamily="18" charset="0"/>
              </a:rPr>
              <a:t>Geheimsprachen</a:t>
            </a:r>
          </a:p>
          <a:p>
            <a:pPr>
              <a:lnSpc>
                <a:spcPct val="90000"/>
              </a:lnSpc>
            </a:pPr>
            <a:r>
              <a:rPr lang="cs-CZ">
                <a:latin typeface="Times New Roman" pitchFamily="18" charset="0"/>
              </a:rPr>
              <a:t>Kreuzworträtsel</a:t>
            </a:r>
          </a:p>
          <a:p>
            <a:pPr>
              <a:lnSpc>
                <a:spcPct val="90000"/>
              </a:lnSpc>
            </a:pPr>
            <a:r>
              <a:rPr lang="cs-CZ">
                <a:latin typeface="Times New Roman" pitchFamily="18" charset="0"/>
              </a:rPr>
              <a:t>Wortreihen</a:t>
            </a:r>
          </a:p>
          <a:p>
            <a:pPr>
              <a:lnSpc>
                <a:spcPct val="90000"/>
              </a:lnSpc>
            </a:pPr>
            <a:endParaRPr lang="cs-CZ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>
                <a:solidFill>
                  <a:schemeClr val="accent2"/>
                </a:solidFill>
                <a:latin typeface="Times New Roman" pitchFamily="18" charset="0"/>
              </a:rPr>
              <a:t>BEWEGUNGSSPIELE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latin typeface="Times New Roman" pitchFamily="18" charset="0"/>
              </a:rPr>
              <a:t>Wörterteppich</a:t>
            </a:r>
          </a:p>
          <a:p>
            <a:r>
              <a:rPr lang="cs-CZ">
                <a:latin typeface="Times New Roman" pitchFamily="18" charset="0"/>
              </a:rPr>
              <a:t>Wörterturnen</a:t>
            </a:r>
          </a:p>
          <a:p>
            <a:r>
              <a:rPr lang="cs-CZ">
                <a:latin typeface="Times New Roman" pitchFamily="18" charset="0"/>
              </a:rPr>
              <a:t>Rückenschreiben</a:t>
            </a:r>
          </a:p>
          <a:p>
            <a:r>
              <a:rPr lang="cs-CZ">
                <a:latin typeface="Times New Roman" pitchFamily="18" charset="0"/>
              </a:rPr>
              <a:t>Laufdiktat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</TotalTime>
  <Words>153</Words>
  <Application>Microsoft Office PowerPoint</Application>
  <PresentationFormat>Předvádění na obrazovce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</vt:lpstr>
      <vt:lpstr>Výchozí návrh</vt:lpstr>
      <vt:lpstr>SCHREIBEN</vt:lpstr>
      <vt:lpstr>FUNKTIONEN DES SCHREIBENS</vt:lpstr>
      <vt:lpstr>FORMEN DES SCHREIBENS</vt:lpstr>
      <vt:lpstr>RECHTSCHREIBUNG</vt:lpstr>
      <vt:lpstr>ÜBUNGSFORMEN</vt:lpstr>
      <vt:lpstr>SPIELE MIT PAPIER UND BLEISTIFT</vt:lpstr>
      <vt:lpstr>BEWEGUNGSSPIELE</vt:lpstr>
    </vt:vector>
  </TitlesOfParts>
  <Company>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SCHREIBEN</dc:title>
  <dc:creator>Bajovi</dc:creator>
  <cp:lastModifiedBy>User</cp:lastModifiedBy>
  <cp:revision>4</cp:revision>
  <dcterms:created xsi:type="dcterms:W3CDTF">2010-11-28T22:19:52Z</dcterms:created>
  <dcterms:modified xsi:type="dcterms:W3CDTF">2010-12-05T09:09:46Z</dcterms:modified>
</cp:coreProperties>
</file>