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7" r:id="rId2"/>
    <p:sldId id="258" r:id="rId3"/>
    <p:sldId id="282" r:id="rId4"/>
    <p:sldId id="259" r:id="rId5"/>
    <p:sldId id="260" r:id="rId6"/>
    <p:sldId id="261" r:id="rId7"/>
    <p:sldId id="285" r:id="rId8"/>
    <p:sldId id="262" r:id="rId9"/>
    <p:sldId id="263" r:id="rId10"/>
    <p:sldId id="264" r:id="rId11"/>
    <p:sldId id="265" r:id="rId12"/>
    <p:sldId id="266" r:id="rId13"/>
    <p:sldId id="271" r:id="rId14"/>
    <p:sldId id="278" r:id="rId15"/>
    <p:sldId id="276" r:id="rId16"/>
    <p:sldId id="275" r:id="rId17"/>
    <p:sldId id="270" r:id="rId18"/>
    <p:sldId id="300" r:id="rId19"/>
    <p:sldId id="277" r:id="rId20"/>
    <p:sldId id="269" r:id="rId21"/>
    <p:sldId id="274" r:id="rId22"/>
    <p:sldId id="272" r:id="rId23"/>
    <p:sldId id="281" r:id="rId24"/>
    <p:sldId id="283" r:id="rId25"/>
    <p:sldId id="284" r:id="rId26"/>
    <p:sldId id="287" r:id="rId27"/>
    <p:sldId id="314" r:id="rId28"/>
    <p:sldId id="286" r:id="rId29"/>
    <p:sldId id="289" r:id="rId30"/>
    <p:sldId id="290" r:id="rId31"/>
    <p:sldId id="291" r:id="rId32"/>
    <p:sldId id="292" r:id="rId33"/>
    <p:sldId id="293" r:id="rId34"/>
    <p:sldId id="297" r:id="rId35"/>
    <p:sldId id="294" r:id="rId36"/>
    <p:sldId id="295" r:id="rId37"/>
    <p:sldId id="296" r:id="rId38"/>
    <p:sldId id="298" r:id="rId39"/>
    <p:sldId id="306" r:id="rId40"/>
    <p:sldId id="299" r:id="rId41"/>
    <p:sldId id="301" r:id="rId42"/>
    <p:sldId id="302" r:id="rId43"/>
    <p:sldId id="303" r:id="rId44"/>
    <p:sldId id="304" r:id="rId45"/>
    <p:sldId id="305" r:id="rId46"/>
    <p:sldId id="307" r:id="rId47"/>
    <p:sldId id="309" r:id="rId48"/>
    <p:sldId id="308" r:id="rId49"/>
    <p:sldId id="310" r:id="rId50"/>
    <p:sldId id="311" r:id="rId51"/>
    <p:sldId id="312" r:id="rId52"/>
    <p:sldId id="313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EAA8D-4689-4A41-9D8F-C9239101C4C0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F36C3-2386-4CD3-A550-195EBEE1C23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EB5CCA-8D58-4951-90F2-78FCC6F70DAB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EB5CCA-8D58-4951-90F2-78FCC6F70DAB}" type="slidenum">
              <a:rPr lang="cs-CZ" smtClean="0"/>
              <a:pPr>
                <a:defRPr/>
              </a:pPr>
              <a:t>52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wikiskripta.eu/images/4/4f/Vazba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wikiskripta.eu/images/2/2b/Hypofyzarni_obeh_min.p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//upload.wikimedia.org/wikipedia/commons/e/eb/Cyclic-adenosine-monophosphate-2D-skeletal.p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z/url?sa=i&amp;rct=j&amp;q=osteoporoza+OBR%C3%81ZEK&amp;source=images&amp;cd=&amp;cad=rja&amp;docid=TlzWoe6Ew4209M&amp;tbnid=FltwFvvYoS89uM:&amp;ved=0CAUQjRw&amp;url=http://www.vitalplus.org/article.php?article=208&amp;ei=-zAUUbuZErGS0QX754GYBw&amp;bvm=bv.42080656,d.ZG4&amp;psig=AFQjCNEXim6VyLoJIjqHOkOz3SHpr9Hkgg&amp;ust=1360364150599471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6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640960" cy="1800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6000" dirty="0" smtClean="0">
                <a:solidFill>
                  <a:schemeClr val="bg1"/>
                </a:solidFill>
              </a:rPr>
              <a:t>Význam hormonální regulace v průběhu lidského života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63" y="4077072"/>
            <a:ext cx="8286750" cy="1656184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>
              <a:solidFill>
                <a:srgbClr val="017244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Přednáška </a:t>
            </a:r>
            <a:endParaRPr lang="cs-CZ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 bwMode="auto">
          <a:xfrm>
            <a:off x="1428750" y="464343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3200" b="1" dirty="0">
              <a:solidFill>
                <a:srgbClr val="017244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200" dirty="0">
                <a:solidFill>
                  <a:srgbClr val="017244"/>
                </a:solidFill>
                <a:latin typeface="+mn-lt"/>
                <a:cs typeface="+mn-cs"/>
              </a:rPr>
              <a:t/>
            </a:r>
            <a:br>
              <a:rPr lang="cs-CZ" sz="3200" dirty="0">
                <a:solidFill>
                  <a:srgbClr val="017244"/>
                </a:solidFill>
                <a:latin typeface="+mn-lt"/>
                <a:cs typeface="+mn-cs"/>
              </a:rPr>
            </a:br>
            <a:endParaRPr lang="cs-CZ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764704"/>
            <a:ext cx="8784976" cy="26642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d) Tkáňové hormony.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Jejich syntéza probíhá v neendokrinních tkáních a </a:t>
            </a:r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místa jejich vzniku </a:t>
            </a:r>
          </a:p>
          <a:p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působení jsou blízká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většinou ve stejné tkáni. Příkladem jsou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peptidové hormony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gastrointestinálního systému 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gastrin a sekretin,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peptidový hormon vznikající v ledvinách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erythropoetin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katecholaminy.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4077072"/>
            <a:ext cx="8865368" cy="21602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cs-CZ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Mediátory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Uvolňují se z různých buněk v různých orgánech a působí zpravidla v místě svého uvolnění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angiotensin, bradykinin,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biogenní aminy 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histamin, serotonin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40960" cy="108012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ŘÍZENÍ ČINNOSTI </a:t>
            </a:r>
            <a:b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ENDOKRINNÍCH ŽLÁZ</a:t>
            </a:r>
            <a:endParaRPr lang="cs-CZ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1368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	Základním principem endokrinní regulace je </a:t>
            </a: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zpětná vazba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Nejčastějším typem je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NEGATIVNÍ ZPĚTNÁ VAZBA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kdy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vyvolaná změna sníží aktivitu systému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3501008"/>
            <a:ext cx="8712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Nejjednodušším typem negativní zpětné vazby je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jednoduchá zpětná vazba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Produkce hormonu je v tomto případě regulována 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změnou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(v chemickém složení krve) 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vyvolanou hormonem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: glykémie řízená 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inzulínem a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glukagonem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 jiných případech může dojít ke zpětnovazebnému ovlivnění funkce nadřazené žlázy žlázou podřízenou. </a:t>
            </a:r>
            <a:endParaRPr lang="cs-C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8497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39552" y="69269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NEGATIVNÍ ZPĚTNOU VAZBOU</a:t>
            </a:r>
            <a:endParaRPr lang="cs-C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tacek\Pictures\45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7632848" cy="496855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501317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Zpětnovazební regulační mechanismy při řízení funkce endokrinních žláz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ukazuje následující obrázek. Cirkulující </a:t>
            </a:r>
            <a:r>
              <a:rPr lang="cs-C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hormon podřízené žlázy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často 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inhibuje (tlumí) sekreci </a:t>
            </a:r>
            <a:r>
              <a:rPr lang="cs-C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hormonu nadřazené žlázy.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Zvýšená sekrece hormonů </a:t>
            </a:r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zvětší vyvolané změny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 tím se dále </a:t>
            </a:r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zvětšují změny vyvolané hormonem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Tento systém však vede k nerovnováze - není možné do nekonečna zvyšovat sekreci a účinky hormonu. Pozitivní zpětná vazba tedy vede ke kvalitativní změně řízeného systému a je časově omezená. Příklad: na konci těhotenství se začne děloha stahovat a tím vyvolá sekreci oxytocinu. Oxytocin zvýší stahy dělohy a zvětšené stahy dále zvyšují sekreci oxytocinu. Tento "začarovaný kruh" vede ke kvalitativní změně - porodu. 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76470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Řízení činnosti endokrinních žláz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POZITIVNÍ ZPĚTNOU VAZBOU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7048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39552" y="69269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POZITIVNÍ ZPĚTNOU VAZBOU</a:t>
            </a:r>
            <a:endParaRPr lang="cs-C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9512" y="1124744"/>
            <a:ext cx="288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mozeček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hypotalamus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hypofýza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prodloužená mícha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mícha</a:t>
            </a:r>
            <a:endParaRPr lang="cs-CZ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5" descr="C:\Users\Ptacek\Pictures\45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60121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Hlavní řídící funkci v endokrinním systému má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hypotalamus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(část mozku), který produkuje nejen hormony </a:t>
            </a:r>
            <a:r>
              <a:rPr lang="cs-CZ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podporující či tlumící produkci dalších žláz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ale vytváří i </a:t>
            </a:r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oxytocin a </a:t>
            </a:r>
            <a:r>
              <a:rPr lang="cs-CZ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vazopresin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tj. hormony, které mají přímý vliv na periferní tkáně. </a:t>
            </a:r>
          </a:p>
          <a:p>
            <a:pPr>
              <a:buNone/>
            </a:pP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Podřazená 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hypofýza (podvěsek mozkový)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se skládá ze tří laloků, přední uvolňuje do cirkulace kromě růstového hormonu (STH) i další hormony, které mají především významnou úlohu v regulaci jiných endokrinních žláz (nadledvin, štítné žlázy a žláz pohlavních), zadní lalok uvolňuje do cirkulace hormony </a:t>
            </a:r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oxytocin a antidiuretický hormon (</a:t>
            </a:r>
            <a:r>
              <a:rPr lang="cs-CZ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vazopresin</a:t>
            </a:r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které jsou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vytvářeny v hypotalamu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 které působí přímo na cílové tkáně.</a:t>
            </a:r>
          </a:p>
          <a:p>
            <a:pPr>
              <a:buNone/>
            </a:pP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7504" y="1090129"/>
          <a:ext cx="9036496" cy="5723247"/>
        </p:xfrm>
        <a:graphic>
          <a:graphicData uri="http://schemas.openxmlformats.org/drawingml/2006/table">
            <a:tbl>
              <a:tblPr/>
              <a:tblGrid>
                <a:gridCol w="1894370"/>
                <a:gridCol w="3642196"/>
                <a:gridCol w="3499930"/>
              </a:tblGrid>
              <a:tr h="431092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Hormon(faktor)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Název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Funkce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862186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TRH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Tyreotropin</a:t>
                      </a:r>
                      <a:r>
                        <a:rPr lang="cs-CZ" sz="2000" dirty="0" smtClean="0"/>
                        <a:t> stimulující hormon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Stimuluje výdej hormonu stimulujícího štítnou žlázu (TSH)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868705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CRH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Kortikotropin stimulující hormon 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Zvyšuje sekreci adrenokortikotropního hormonu (ACTH)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579136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GHRH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Somatotropin stimulující hormon 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Zvyšuje sekreci růstového hormonu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862186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GHIH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Somatotropin inhibující hormon </a:t>
                      </a:r>
                      <a:r>
                        <a:rPr lang="en-US" sz="2000" dirty="0" smtClean="0">
                          <a:latin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</a:rPr>
                        <a:t>(</a:t>
                      </a:r>
                      <a:r>
                        <a:rPr lang="en-US" sz="2000" dirty="0" err="1">
                          <a:latin typeface="Times New Roman"/>
                        </a:rPr>
                        <a:t>somatostatin</a:t>
                      </a:r>
                      <a:r>
                        <a:rPr lang="en-US" sz="2000" dirty="0">
                          <a:latin typeface="Times New Roman"/>
                        </a:rPr>
                        <a:t>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Snižuje sekreci růstového hormonu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1293277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GnRH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Gonadotropiny stimulující hormon 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Podporuje sekreci gonadotropních hormonů (luteinizačního a folikuly stimulujícího)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750506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/>
                        </a:rPr>
                        <a:t>PIH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Prolaktin inhibující hormon </a:t>
                      </a:r>
                      <a:r>
                        <a:rPr lang="cs-CZ" sz="2000" dirty="0" smtClean="0">
                          <a:latin typeface="Times New Roman"/>
                        </a:rPr>
                        <a:t> </a:t>
                      </a:r>
                      <a:r>
                        <a:rPr lang="cs-CZ" sz="2000" dirty="0">
                          <a:latin typeface="Times New Roman"/>
                        </a:rPr>
                        <a:t>(dopamin)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Snižuje sekreci prolaktinu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47435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Hormony vylučované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hypothalamem</a:t>
            </a: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Vazb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08720"/>
            <a:ext cx="655272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256584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probíhá na třech úrovních: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na nervové úrovni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- působí rychle, po dobu trvání podnětu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cs-CZ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na úrovni imunitních pochodů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cs-CZ" sz="28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na látkové úrovni</a:t>
            </a:r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(hormonální regulace)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hormonální soustava =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soustava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žláz s vnitřní sekrecí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působení zprostředkováno biologicky aktivními látkami =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 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HORMONY</a:t>
            </a:r>
            <a:endParaRPr lang="cs-CZ" sz="2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endParaRPr lang="cs-C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6206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ŘÍZENÍ LIDSKÉHO ORGANISMU </a:t>
            </a:r>
            <a:endParaRPr lang="cs-CZ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dicina.ronnie.cz/img/data/clanky/normal/45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20891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oubor:Hypofyzarni obeh mi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23529" y="1124745"/>
          <a:ext cx="8568950" cy="5457348"/>
        </p:xfrm>
        <a:graphic>
          <a:graphicData uri="http://schemas.openxmlformats.org/drawingml/2006/table">
            <a:tbl>
              <a:tblPr/>
              <a:tblGrid>
                <a:gridCol w="2708574"/>
                <a:gridCol w="2930188"/>
                <a:gridCol w="2930188"/>
              </a:tblGrid>
              <a:tr h="387735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Hormon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Cílová tkáň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Funkce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1163206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Růstový hormon (STH – somatotropní hormon)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Játra, tuková tkáň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Růst, dělení buněk</a:t>
                      </a:r>
                    </a:p>
                    <a:p>
                      <a:r>
                        <a:rPr lang="cs-CZ" sz="2000">
                          <a:latin typeface="Times New Roman"/>
                        </a:rPr>
                        <a:t>Proteoanabolismus, lipolýza, metabolismus cukrů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775471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Prolaktin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Mléčná žláza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Produkce mléka, blokáda ovariálního cyklu během laktace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775471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Adrenokortikotropní hormon (ACTH)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Kůra nadledvin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Řízení sekrece glukokortikoidů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387735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/>
                        </a:rPr>
                        <a:t>Thyreotropní hormon (TSH)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Štítná žláza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Řízení sekrece hormonů štítné žlázy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775471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Folikuly stimulující hormon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Pohlavní žlázy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Růst folikulů ve vaječnících, spermiogeneze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775471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Luteinizační hormon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Pohlavní žlázy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Řízení sekrece pohlavních hormonů, ovulace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441536"/>
            <a:ext cx="6552728" cy="106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Hormony adenohypofýzy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medicina.ronnie.cz/img/data/clanky/normal/7320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7848872" cy="3140968"/>
          </a:xfrm>
          <a:prstGeom prst="rect">
            <a:avLst/>
          </a:prstGeom>
          <a:noFill/>
        </p:spPr>
      </p:pic>
      <p:pic>
        <p:nvPicPr>
          <p:cNvPr id="5" name="Picture 2" descr="http://medicina.ronnie.cz/img/data/clanky/normal/7320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848872" cy="3672408"/>
          </a:xfrm>
          <a:prstGeom prst="rect">
            <a:avLst/>
          </a:prstGeom>
          <a:noFill/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504056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MECHANISMUS VYLUČOVÁNÍ HORMONŮ</a:t>
            </a: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792088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MECHANISMUS PŮSOBENÍ HORMONŮ</a:t>
            </a:r>
            <a:endParaRPr lang="cs-CZ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412776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Buňky jednotlivých tkání mají </a:t>
            </a:r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 svých membránách, v cytoplazmě nebo v jádře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umístěné </a:t>
            </a:r>
            <a:r>
              <a:rPr lang="cs-C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specifické receptory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pro příslušný hormon.</a:t>
            </a:r>
          </a:p>
          <a:p>
            <a:pPr>
              <a:buBlip>
                <a:blip r:embed="rId2"/>
              </a:buBlip>
            </a:pP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dirty="0" smtClean="0"/>
              <a:t> </a:t>
            </a:r>
            <a:r>
              <a:rPr lang="cs-CZ" sz="2800" b="1" dirty="0" smtClean="0"/>
              <a:t>Každý hormon je svým způsobem </a:t>
            </a:r>
            <a:r>
              <a:rPr lang="cs-CZ" sz="2800" b="1" dirty="0" smtClean="0">
                <a:solidFill>
                  <a:srgbClr val="00B0F0"/>
                </a:solidFill>
              </a:rPr>
              <a:t>klíč do své příslušné buňky, která se chová jako zámek</a:t>
            </a:r>
            <a:r>
              <a:rPr lang="cs-CZ" sz="2800" b="1" dirty="0" smtClean="0"/>
              <a:t>. Tak jako dveře Vašeho bytu otevřete pouze jedinečným klíčem, </a:t>
            </a:r>
            <a:r>
              <a:rPr lang="cs-CZ" sz="2800" b="1" dirty="0" smtClean="0">
                <a:solidFill>
                  <a:srgbClr val="00B0F0"/>
                </a:solidFill>
              </a:rPr>
              <a:t>tak je hormon pro své buňky jedinečný a ostatní buňky mají jiný zámek</a:t>
            </a:r>
            <a:r>
              <a:rPr lang="cs-CZ" sz="2800" b="1" dirty="0" smtClean="0"/>
              <a:t>, proto se do nich nemůže dostat a pouze kolem nich „proplave“.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edicina.ronnie.cz/img/data/clanky/normal/7320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1772816"/>
            <a:ext cx="889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hormon se váže na receptor, který je součástí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buněčné membrány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změna prostorového uspořádání receptoru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vyvolá aktivaci </a:t>
            </a:r>
            <a:r>
              <a:rPr lang="cs-CZ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adenylátcyklasy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která katalyzuje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vznik 3,5´-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cykloadenosinmonofosfátu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 z ATP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působí jako druhý posel v buňce aktivace enzymů (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proteinkinas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), které aktivují nebo inhibují klíčové enzymy nitrobuněčného metabolismu.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příklad: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působení adrenalinu při uvolňování glukosy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z glykogenových zásob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54868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Hormony rozpustné ve vodě </a:t>
            </a:r>
            <a:r>
              <a:rPr lang="cs-CZ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(hormony dřeně nadledvin, peptidové hormony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Soubor:Cyclic-adenosine-monophosphate-2D-skeleta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6972300" cy="513893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95536" y="54868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tzv. druhý posel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79512" y="1772816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mají receptory uvnitř buňky (cytoplasma, jádro)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působí ovlivněním jaderné DNA s následnou tvorbou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která pak v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ribosomech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řídí tvorbu bílkovin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efekt těchto hormonů nastupuje pomaleji</a:t>
            </a: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54868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 vodě nerozpustné hormony</a:t>
            </a:r>
          </a:p>
          <a:p>
            <a:pPr algn="ctr"/>
            <a:r>
              <a:rPr lang="cs-CZ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(steroidní hormony, </a:t>
            </a:r>
            <a:r>
              <a:rPr lang="cs-CZ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hormony</a:t>
            </a:r>
            <a:r>
              <a:rPr lang="cs-CZ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štítné žlázy)</a:t>
            </a:r>
            <a:endParaRPr lang="cs-CZ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1412777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produkuje dva hormony (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28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tyroxin</a:t>
            </a:r>
            <a:endParaRPr lang="cs-CZ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 T</a:t>
            </a:r>
            <a:r>
              <a:rPr lang="cs-CZ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800" b="1" i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trijodtyronin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251520" y="2564904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jejich sekrece je řízena řídícími hormony z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hypothalamu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 hypofýzy (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thyreotropním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hormonem - TRH a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thyreoideu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stimulujícím hormonem - TSH).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6926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ŠTÍTNÁ ŽLÁZA 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3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Glandula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thyreoidea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cs-CZ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520" y="4149080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cílovou tkání těchto hormonů jsou všechny buňky organismu, kde se hormony vážou na intracelulární receptory.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1520" y="566124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/>
              <a:t> řídí </a:t>
            </a:r>
            <a:r>
              <a:rPr lang="cs-CZ" sz="2800" b="1" dirty="0" smtClean="0">
                <a:solidFill>
                  <a:srgbClr val="C00000"/>
                </a:solidFill>
              </a:rPr>
              <a:t>látkovou výměnu, ovlivňují tělesný růst, vývoj svalů a kostí, vývoj mozku</a:t>
            </a:r>
            <a:r>
              <a:rPr lang="cs-CZ" sz="2800" b="1" dirty="0" smtClean="0"/>
              <a:t>.</a:t>
            </a:r>
            <a:r>
              <a:rPr lang="cs-CZ" sz="2800" dirty="0" smtClean="0"/>
              <a:t> </a:t>
            </a:r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2592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Hormony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(z </a:t>
            </a:r>
            <a:r>
              <a:rPr lang="cs-CZ" sz="2800" b="1" i="1" dirty="0" err="1" smtClean="0">
                <a:latin typeface="Times New Roman" pitchFamily="18" charset="0"/>
                <a:cs typeface="Times New Roman" pitchFamily="18" charset="0"/>
              </a:rPr>
              <a:t>řec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b="1" i="1" dirty="0" err="1" smtClean="0">
                <a:latin typeface="Times New Roman" pitchFamily="18" charset="0"/>
                <a:cs typeface="Times New Roman" pitchFamily="18" charset="0"/>
              </a:rPr>
              <a:t>hormanein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 = pohánět) jsou látky specifického složení syntetizované </a:t>
            </a:r>
            <a:r>
              <a:rPr lang="cs-C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 endokrinních žlázách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a vylučované </a:t>
            </a:r>
            <a:r>
              <a:rPr lang="cs-C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 krevního oběhu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, který je roznáší </a:t>
            </a:r>
            <a:r>
              <a:rPr lang="cs-C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 cílovým buňkám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a orgánům, kde v závislosti na svém účinku </a:t>
            </a:r>
            <a:r>
              <a:rPr lang="cs-C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regulují a modifikují celkový metabolismus.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75928" y="3645024"/>
            <a:ext cx="8640960" cy="28083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cs-CZ" sz="2800" b="1" i="1" dirty="0" smtClean="0">
                <a:solidFill>
                  <a:srgbClr val="0070C0"/>
                </a:solidFill>
              </a:rPr>
              <a:t>Žláza </a:t>
            </a:r>
            <a:r>
              <a:rPr lang="cs-CZ" sz="2800" b="1" i="1" dirty="0" smtClean="0"/>
              <a:t>je každý orgán, jehož primární funkce je produkce látek, které jsou vylučovány na povrch kůže či sliznice (exokrinní žlázy - vnější sekrece) nebo přímo do krve (</a:t>
            </a:r>
            <a:r>
              <a:rPr lang="cs-CZ" sz="2800" b="1" i="1" dirty="0" smtClean="0">
                <a:solidFill>
                  <a:srgbClr val="7030A0"/>
                </a:solidFill>
              </a:rPr>
              <a:t>endokrinní žlázy - vnitřní sekrece</a:t>
            </a:r>
            <a:r>
              <a:rPr lang="cs-CZ" sz="2800" b="1" i="1" dirty="0" smtClean="0"/>
              <a:t>).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hormony.estranky.cz/img/original/5/obr-85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http://www.hormony.estranky.cz/img/original/10/stitna-z.-1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1196752"/>
            <a:ext cx="3888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nedostatek jodu k výrobě hormonu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cs-CZ" sz="2800" b="1" dirty="0" smtClean="0"/>
              <a:t>by mohla štítná žláza i nadále produkovat dostatečné množství hormonů zbytní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funkce může být zachována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486003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395536" y="69269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Zvětšení štítné žlázy – struma (vole)</a:t>
            </a:r>
            <a:endParaRPr lang="cs-CZ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51520" y="1412776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funkce těla se zpomalí, únava, pocity chladu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snížená schopnost soustředit se, porucha paměti, deprese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přibývání na váze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delší menstruační cyklus, silné krvácení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léčba: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dodávání hormonu pomocí tablet,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nutno hlídat hladinu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nadbytek: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osteoporóza, srdeční arytmie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nedostatek: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zvýšení krevního tlaku a cholesterolu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Hypofunkce</a:t>
            </a:r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štítné žlázy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1412777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rychlý tep, nervová podrážděnost,  pocit horka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svalová slabost,  úbytek na váze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kratší menstruační cyklus a slabší krvácení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potíže s očima, zvýšení tlak na oční nerv- vylézání očí z důlků (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Basedowa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choroba)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léčba: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podávání radioaktivního jódu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léky na zastavení zvýšené produkce hormonů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chirurgické odstranění štítné žlázy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Hyperfunkce štítné žlázy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6926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SLINIVKA BŘIŠNÍ 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(Pankreas) </a:t>
            </a:r>
            <a:endParaRPr lang="cs-CZ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1556792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cs-C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-buňky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glukagon</a:t>
            </a:r>
            <a:endParaRPr lang="cs-CZ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usnadňuje vylučování glukosy v játrech </a:t>
            </a:r>
          </a:p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z glykogenu</a:t>
            </a:r>
          </a:p>
          <a:p>
            <a:endParaRPr lang="cs-CZ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cs-C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cs-C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-buňky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insulin</a:t>
            </a:r>
          </a:p>
          <a:p>
            <a:pPr>
              <a:buBlip>
                <a:blip r:embed="rId2"/>
              </a:buBlip>
            </a:pP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snižuje tvorbu glukosy v játrech</a:t>
            </a:r>
          </a:p>
          <a:p>
            <a:pPr>
              <a:buBlip>
                <a:blip r:embed="rId2"/>
              </a:buBlip>
            </a:pP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zvyšuje vstřebávání glukosy v tkáních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hormony.estranky.cz/img/original/39/stavba-slinivky-br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hormony.estranky.cz/img/original/7/obr-88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ovlivňují metabolismus, hospodaření s vodou a minerálními látkami</a:t>
            </a:r>
          </a:p>
          <a:p>
            <a:pPr>
              <a:buClrTx/>
              <a:buFont typeface="Wingdings" pitchFamily="2" charset="2"/>
              <a:buChar char="Ø"/>
            </a:pP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zajišťují růst a rozmnožování</a:t>
            </a:r>
          </a:p>
          <a:p>
            <a:pPr>
              <a:buClrTx/>
              <a:buNone/>
            </a:pP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pomáhají udržovat </a:t>
            </a:r>
            <a:r>
              <a:rPr lang="cs-CZ" sz="3600" b="1" dirty="0" err="1" smtClean="0">
                <a:latin typeface="Times New Roman" pitchFamily="18" charset="0"/>
                <a:cs typeface="Times New Roman" pitchFamily="18" charset="0"/>
              </a:rPr>
              <a:t>homeostázu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83671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FUNKCE HORMONŮ</a:t>
            </a:r>
            <a:endParaRPr lang="cs-CZ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1340768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hospodaření těla s cukrem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doprava glukózy do svalových a tukových buněk (zdroj energie)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stimulace tvorby glykogenu, zabraňuje tvorba glukózy v játrech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všechny sacharidy a 50-60% proteinů se přemění na glykogen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zvýšení glukózy: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-buňky vylučují insulin, když není dostatek insulinu, zvyšuje se hladina glukózy v krvi =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hyperglykémie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Insulin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126876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0070C0"/>
                </a:solidFill>
              </a:rPr>
              <a:t>onemocnění ,,blahobytných států‘‘</a:t>
            </a:r>
            <a:endParaRPr lang="cs-CZ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3-5 %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populace (asi polovina je nediagnostikována)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20 %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má závažné komplikace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DIABETES MELLITUS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2780928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Komplikace: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zvýšená hl. glukózy v krvi =&gt;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glykosylaci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tělních bílkovin =&gt;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poruchy cév, sítnice oka, ledvin, vznik GANGRÉN</a:t>
            </a:r>
            <a:endParaRPr lang="cs-CZ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581128"/>
            <a:ext cx="58326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412777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10%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závislý na insulinu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defekt tvorby insulinu, vyvolaný destrukcí buněk Langerhansových ostrůvků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Příčina: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autoimunitní proces (virové onemocnění, chemická modifikace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-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buněk)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existuje předpoklad, že děti, které byly jen krátkou dobu kojeny nebo vůbec nedostávaly mateřské mléko, jsou k diabetu typu I náchylnější než jiné, předpokládá se, že mateřské mléko zřejmě poskytuje zvláštní ochranu.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DIABETES MELLITUS 1. TYPU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412777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nezávislý na insulinu po 40. letech (tzv.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stařecká cukrovka)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90% diabetiků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Příčina: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nesprávná výživa 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mnoho jídla, tučná strava, nadváha, málo pohybu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DIABETES MELLITUS 2. TYPU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4149080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souhra vícero faktorů, které vyvolají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odolnost vůči insulinu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(rezistence na insulin):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snížení počtu receptorů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postrecepční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blokádou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snížená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odpověd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b-buněk na hyperglykémii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GESTAČNÍ DIABETES MELLITUS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1520" y="1412776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projevuje se v průběhu gravidity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2-6 % těhotných žen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abnormálně vysoká hladina krevního cukru se dostane přes krevní oběh do zárodku, zárodek rychle roste nabere příliš mnoho tuku a bílkovin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kvůli insulinu matky nedokáže plod, který v 28. týdnu začíná s vlastní produkcí insulinu, udržet stabilní hladinu glukózy, takže může dojít k nebezpečnému poklesu cukru v jeho krvi: 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mrtvé dítě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onemocnění dítěte</a:t>
            </a:r>
            <a:endParaRPr lang="cs-CZ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6926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OSTEOPORÓZA A HORMONY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60" y="1412776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Příznaky onemocnění: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bolesti v kostech (páteř, stehna)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deformace a zvýšený sklon ke zlomeninám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Osteoporóza se vyskytuje téměř u každé čtvrté ženy po přechodu a ve věku od 75 let má 50 % žen nějaké příznaky osteoporózy.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Nemocí je postižena více bílá rasa. Mezi černými ženami se osteoporóza vyskytuje velmi zřídka.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Rovněž u mužů je výskyt podstatně nižší než u žen.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vitalplus.org/images/gallery/2009/pin_2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6257925" cy="479715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95536" y="54868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Srovnání zdravé kosti a kosti postižené osteoporózou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05273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Příčiny osteoporózy:</a:t>
            </a:r>
          </a:p>
          <a:p>
            <a:endParaRPr lang="cs-C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Změny v hladinách pohlavních hormonů po období přechodu (hlavně snížení hladiny estrogenů).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Špatný vývoj kostí v období růstu způsobený nedostatkem některých základních stavebních látek.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Nadměrné vylučování vápníku z těla.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Nedostatečné uplatnění vitaminu D při vstřebávání a využití vápníku.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Nedostatek aktivního pohybu.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Nevhodná strava a některé škodlivé návyky (alkoholismus, kouření)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Ptacek\Pictures\osteopor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764704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v období přechodu přestává pracovat velmi významná žláza s vnitřní sekrecí – vaječníky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následkem jsou změny v hladině pohlavních hormonů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ve vztahu k osteoporóze má význam nízká hladina estrogenu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při léčbě se proto zkoušelo tento hormon tělu dodávat. 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Bylo však zjištěno, že dlouhodobé užívání estrogenu, byť v malých dávkách, zvyšuje riziko rakoviny dělohy.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35480"/>
            <a:ext cx="8784976" cy="1781552"/>
          </a:xfrm>
        </p:spPr>
        <p:txBody>
          <a:bodyPr>
            <a:noAutofit/>
          </a:bodyPr>
          <a:lstStyle/>
          <a:p>
            <a:pPr marL="514350" indent="-514350">
              <a:buClrTx/>
              <a:buAutoNum type="arabicPeriod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Peptidy a bílkoviny.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to neurohormony obratlovců a bezobratlých, hormony adenohypofýzy, 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inzulin,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glukagon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kalcitonin,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parathyrin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hormony gastrointestinálního systému.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7584" y="69269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ROZDĚLENÍ HORMONŮ PODLE CHEMICKÉ STAVBY</a:t>
            </a:r>
            <a:endParaRPr lang="cs-CZ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31912" y="4149080"/>
            <a:ext cx="8784976" cy="18722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indent="-514350">
              <a:spcBef>
                <a:spcPct val="20000"/>
              </a:spcBef>
              <a:buSzPct val="95000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Steroidy.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to látky lipofilního charakteru a patří mezi ně hormony kůry nadledvin (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kortikoidy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 a pohlavních žláz (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pohlavní hormony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 obratlovců a svlékací hormon hmyzu 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ekdyzon.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54868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Prevence osteoporózy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528" y="134076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terapie hormonální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suplementace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není jediným ani ideálním způsobem předcházení osteoporóze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23528" y="242088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jako prevence účinné působí pravidelné cvičení po dovršení 35 let věku, alespoň třikrát týdně 30 minut.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3573016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strava obsahující zdroje vápníku a vitaminu D: tvrdé sýry a mléko, sezamová semínka, luštěniny, mandle, vejce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5536" y="5157192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pravidelné, přiměřené, přírodní opalování (15 - 30 min. před 10. hod. dopoledne nebo později odpoledne, kdy už slunce není tak ostré.  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2852936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vyvážený příjem bílkovin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omezení alkoholu,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kofeinu,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kouření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pozor na nadměrné užívání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volněprodejných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laxativ (projímadel)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jejich nahrazení stravou bohatou na vlákninu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pozor na nadměrné užívání antacid s obsahem sloučenin hliníku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98072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strava s vysokým obsahem fosforu (maso, nealkoholické nápoje, ryby) vede k poruchám využití vápníku v organismu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p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roto je potřebné potraviny bohaté na fosfor v jídelníčku omezit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6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640960" cy="19442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6000" dirty="0" smtClean="0">
                <a:solidFill>
                  <a:schemeClr val="bg1"/>
                </a:solidFill>
              </a:rPr>
              <a:t>Děkuji Vám za pozornost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63" y="3356992"/>
            <a:ext cx="8286750" cy="2376264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b="1" dirty="0" smtClean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Mgr. Petr Ptáček, </a:t>
            </a:r>
            <a:r>
              <a:rPr lang="cs-CZ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cs-C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Pedagogická fakulta MU</a:t>
            </a:r>
            <a:br>
              <a:rPr lang="cs-CZ" sz="2800" b="1" dirty="0" smtClean="0">
                <a:solidFill>
                  <a:schemeClr val="bg1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>Poříčí 7, 603 00 Brno</a:t>
            </a:r>
          </a:p>
          <a:p>
            <a:pPr algn="l">
              <a:defRPr/>
            </a:pPr>
            <a:r>
              <a:rPr lang="cs-C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23751@mail.</a:t>
            </a:r>
            <a:r>
              <a:rPr lang="cs-CZ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muni.cz</a:t>
            </a:r>
            <a:endParaRPr lang="cs-CZ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 bwMode="auto">
          <a:xfrm>
            <a:off x="1428750" y="464343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3200" b="1" dirty="0">
              <a:solidFill>
                <a:srgbClr val="017244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200" dirty="0">
                <a:solidFill>
                  <a:srgbClr val="017244"/>
                </a:solidFill>
                <a:latin typeface="+mn-lt"/>
                <a:cs typeface="+mn-cs"/>
              </a:rPr>
              <a:t/>
            </a:r>
            <a:br>
              <a:rPr lang="cs-CZ" sz="3200" dirty="0">
                <a:solidFill>
                  <a:srgbClr val="017244"/>
                </a:solidFill>
                <a:latin typeface="+mn-lt"/>
                <a:cs typeface="+mn-cs"/>
              </a:rPr>
            </a:br>
            <a:endParaRPr lang="cs-CZ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836712"/>
            <a:ext cx="8784976" cy="23762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lvl="0" indent="-514350">
              <a:spcBef>
                <a:spcPct val="20000"/>
              </a:spcBef>
              <a:buSzPct val="95000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Deriváty </a:t>
            </a:r>
            <a:r>
              <a:rPr lang="cs-CZ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tyrosinu</a:t>
            </a: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to jednak katecholaminy 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adrenalin, noradrenalin, dopamin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hormony tkáně nadledvin, fungující též jako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neurotransmitery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 dále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thyroidní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hormony (hormony štítné žlázy)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thyroxin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trijodthyronin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3645024"/>
            <a:ext cx="8784976" cy="28083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indent="-514350">
              <a:spcBef>
                <a:spcPct val="20000"/>
              </a:spcBef>
              <a:buSzPct val="95000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Oxidační produkty arachidonové kyseliny nazývané </a:t>
            </a:r>
            <a:r>
              <a:rPr lang="cs-CZ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prostanoidy</a:t>
            </a: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Patří mezi ně prostaglandiny,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thromboxany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prostacyklinya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leukotrieny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Nejedná se o hormony v pravém slova smyslu, ale spíše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modifikátory účinku hormonů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lvl="0" indent="-514350">
              <a:spcBef>
                <a:spcPct val="20000"/>
              </a:spcBef>
              <a:buSzPct val="95000"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36912"/>
            <a:ext cx="8640960" cy="3687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a) Žlázové (glandulární) hormony.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Jejich syntéza probíhá v hormonálních endokrinních žlázách a mají vzdálené místo účinku. Jsou povahy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peptidů, steroidů i derivátů </a:t>
            </a:r>
            <a:r>
              <a:rPr lang="cs-CZ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tyrosinu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Patří mezi ně např.: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melanotropin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prolaktin, tyroxin, kalcitonin,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paratyrin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insulin,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glukagon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progesteron, estradiol, testosteron,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kortisol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aldosteron, adrenalin.</a:t>
            </a:r>
          </a:p>
          <a:p>
            <a:pPr>
              <a:buNone/>
            </a:pP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692696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ROZDĚLENÍ HORMONŮ PODLE MÍSTA VZNIKU, PŮSOBENÍ A CHARAKTERU</a:t>
            </a:r>
            <a:endParaRPr lang="cs-CZ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1944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b) Neurohormony (neurosekreční) hormony.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to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peptidy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syntetizované v neurosekrečních buňkách, především v hypotalamu (</a:t>
            </a:r>
            <a:r>
              <a:rPr lang="cs-CZ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liberiny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statiny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 a v neurohypofýze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oxytocin a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vasopresin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2970660"/>
            <a:ext cx="8784976" cy="3050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cs-CZ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Adenotropní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glandotropní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hormony.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syntetizované v adenohypofýze a stimulují vylučování vlastních hormonů z jednotlivých endokrinních žláz. Jsou povahy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peptidů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 jejich příklady jsou 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ACTH, somatotropin,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thyreotropin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gonadotropní hormony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follitropin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lutropin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1547</TotalTime>
  <Words>1977</Words>
  <Application>Microsoft Office PowerPoint</Application>
  <PresentationFormat>Předvádění na obrazovce (4:3)</PresentationFormat>
  <Paragraphs>245</Paragraphs>
  <Slides>52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3" baseType="lpstr">
      <vt:lpstr>Tok</vt:lpstr>
      <vt:lpstr> Význam hormonální regulace v průběhu lidského života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ŘÍZENÍ ČINNOSTI  ENDOKRINNÍCH ŽLÁZ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MECHANISMUS VYLUČOVÁNÍ HORMONŮ</vt:lpstr>
      <vt:lpstr>MECHANISMUS PŮSOBENÍ HORMONŮ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 Děkuji Vám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Hormonální regulace v průběhu lidského života</dc:title>
  <dc:creator>Ptacek</dc:creator>
  <cp:lastModifiedBy>Ptacek</cp:lastModifiedBy>
  <cp:revision>168</cp:revision>
  <dcterms:created xsi:type="dcterms:W3CDTF">2013-02-04T14:18:44Z</dcterms:created>
  <dcterms:modified xsi:type="dcterms:W3CDTF">2014-11-27T06:48:40Z</dcterms:modified>
</cp:coreProperties>
</file>