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3" r:id="rId18"/>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90"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pPr>
              <a:defRPr/>
            </a:pPr>
            <a:fld id="{56A5CA24-E1F8-4ADD-9B63-80D27B2155B4}" type="datetimeFigureOut">
              <a:rPr lang="cs-CZ"/>
              <a:pPr>
                <a:defRPr/>
              </a:pPr>
              <a:t>29.10.2013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E745695-C56E-426F-B40F-66E76E9E4DDA}"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E89C531E-EA6F-4CDD-93C7-4B94E4FB14EB}" type="datetimeFigureOut">
              <a:rPr lang="cs-CZ"/>
              <a:pPr>
                <a:defRPr/>
              </a:pPr>
              <a:t>29.10.2013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89987B3-F32F-432B-9BE9-DB2EB4734716}"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DE731D40-2FF8-40C0-977B-5952C88CADB4}" type="datetimeFigureOut">
              <a:rPr lang="cs-CZ"/>
              <a:pPr>
                <a:defRPr/>
              </a:pPr>
              <a:t>29.10.2013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BB3786B-9FC2-48BB-BA49-1D1F89B4DA4B}"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8EF9F78B-E2E7-4E3C-B41B-3359809F2DAF}" type="datetimeFigureOut">
              <a:rPr lang="cs-CZ"/>
              <a:pPr>
                <a:defRPr/>
              </a:pPr>
              <a:t>29.10.2013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5CA68A9-BE93-4382-8F82-D609190FFC4C}"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C3079854-03BC-43E6-8CC2-0922BA5C131F}" type="datetimeFigureOut">
              <a:rPr lang="cs-CZ"/>
              <a:pPr>
                <a:defRPr/>
              </a:pPr>
              <a:t>29.10.2013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91174BD5-8D3D-4CAB-A926-E2854A8A6637}"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3ACEC48D-36AD-4CFA-8DA9-0A80A2031C6B}" type="datetimeFigureOut">
              <a:rPr lang="cs-CZ"/>
              <a:pPr>
                <a:defRPr/>
              </a:pPr>
              <a:t>29.10.2013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5EB1C97-13F2-4A1C-B4B6-9CCB08C96EFE}"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70C6C309-2980-4E93-9AF8-DDBE94174EE6}" type="datetimeFigureOut">
              <a:rPr lang="cs-CZ"/>
              <a:pPr>
                <a:defRPr/>
              </a:pPr>
              <a:t>29.10.2013</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1DE78D86-10F6-4A23-BCB2-DE3A5542DC6F}"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0F08CACC-75B5-4CC9-A60C-D25A5A189881}" type="datetimeFigureOut">
              <a:rPr lang="cs-CZ"/>
              <a:pPr>
                <a:defRPr/>
              </a:pPr>
              <a:t>29.10.2013</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42F2F65E-221E-4785-9E59-AB3E29E1391B}"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39A75D1A-2C32-4D4A-B9E9-52316B83925D}" type="datetimeFigureOut">
              <a:rPr lang="cs-CZ"/>
              <a:pPr>
                <a:defRPr/>
              </a:pPr>
              <a:t>29.10.2013</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08BF6DFC-C979-4557-BED5-0B4DB3702693}"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489C8C5-6B6B-43E2-93AE-7F4C7BFDA1BA}" type="datetimeFigureOut">
              <a:rPr lang="cs-CZ"/>
              <a:pPr>
                <a:defRPr/>
              </a:pPr>
              <a:t>29.10.2013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2DC49074-222F-49DC-B203-4F85090AB2D1}"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30525C64-C3D2-4216-BEE6-B6CE507368C1}" type="datetimeFigureOut">
              <a:rPr lang="cs-CZ"/>
              <a:pPr>
                <a:defRPr/>
              </a:pPr>
              <a:t>29.10.2013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2B1337FE-4714-488F-AB92-81F605AE2FE7}"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41627BEA-3624-48BA-AD7A-CD614A39D5A2}" type="datetimeFigureOut">
              <a:rPr lang="cs-CZ"/>
              <a:pPr>
                <a:defRPr/>
              </a:pPr>
              <a:t>29.10.2013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D46845AC-223A-41B2-A27C-01ED40C8ECCF}"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ped.muni.cz/wlib"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Nadpis 1"/>
          <p:cNvSpPr>
            <a:spLocks noGrp="1"/>
          </p:cNvSpPr>
          <p:nvPr>
            <p:ph type="ctrTitle"/>
          </p:nvPr>
        </p:nvSpPr>
        <p:spPr/>
        <p:txBody>
          <a:bodyPr/>
          <a:lstStyle/>
          <a:p>
            <a:r>
              <a:rPr lang="cs-CZ" smtClean="0"/>
              <a:t>Citace a bibliografické odkazy</a:t>
            </a:r>
          </a:p>
        </p:txBody>
      </p:sp>
      <p:sp>
        <p:nvSpPr>
          <p:cNvPr id="3" name="Podnadpis 2"/>
          <p:cNvSpPr>
            <a:spLocks noGrp="1"/>
          </p:cNvSpPr>
          <p:nvPr>
            <p:ph type="subTitle" idx="1"/>
          </p:nvPr>
        </p:nvSpPr>
        <p:spPr/>
        <p:txBody>
          <a:bodyPr rtlCol="0">
            <a:normAutofit/>
          </a:bodyPr>
          <a:lstStyle/>
          <a:p>
            <a:pPr fontAlgn="auto">
              <a:spcAft>
                <a:spcPts val="0"/>
              </a:spcAft>
              <a:buFont typeface="Arial" pitchFamily="34" charset="0"/>
              <a:buNone/>
              <a:defRPr/>
            </a:pPr>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Nadpis 1"/>
          <p:cNvSpPr>
            <a:spLocks noGrp="1"/>
          </p:cNvSpPr>
          <p:nvPr>
            <p:ph type="title"/>
          </p:nvPr>
        </p:nvSpPr>
        <p:spPr/>
        <p:txBody>
          <a:bodyPr/>
          <a:lstStyle/>
          <a:p>
            <a:r>
              <a:rPr lang="cs-CZ" smtClean="0"/>
              <a:t>ČSN ISO 690, ČSN ISO 690-2  </a:t>
            </a:r>
          </a:p>
        </p:txBody>
      </p:sp>
      <p:sp>
        <p:nvSpPr>
          <p:cNvPr id="22530" name="Zástupný symbol pro obsah 2"/>
          <p:cNvSpPr>
            <a:spLocks noGrp="1"/>
          </p:cNvSpPr>
          <p:nvPr>
            <p:ph idx="1"/>
          </p:nvPr>
        </p:nvSpPr>
        <p:spPr/>
        <p:txBody>
          <a:bodyPr/>
          <a:lstStyle/>
          <a:p>
            <a:r>
              <a:rPr lang="cs-CZ" smtClean="0"/>
              <a:t>ČSN ISO 690 : tištěné dokumenty</a:t>
            </a:r>
          </a:p>
          <a:p>
            <a:r>
              <a:rPr lang="cs-CZ" smtClean="0"/>
              <a:t>ČSN ISO 690-2 : elektronické dokumenty</a:t>
            </a:r>
          </a:p>
          <a:p>
            <a:endParaRPr lang="cs-CZ" smtClean="0"/>
          </a:p>
          <a:p>
            <a:r>
              <a:rPr lang="cs-CZ" smtClean="0"/>
              <a:t>Úprava norem duben 2011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Nadpis 1"/>
          <p:cNvSpPr>
            <a:spLocks noGrp="1"/>
          </p:cNvSpPr>
          <p:nvPr>
            <p:ph type="title"/>
          </p:nvPr>
        </p:nvSpPr>
        <p:spPr/>
        <p:txBody>
          <a:bodyPr/>
          <a:lstStyle/>
          <a:p>
            <a:r>
              <a:rPr lang="cs-CZ" smtClean="0"/>
              <a:t>Metody citování a odkazování</a:t>
            </a:r>
          </a:p>
        </p:txBody>
      </p:sp>
      <p:sp>
        <p:nvSpPr>
          <p:cNvPr id="23554" name="Zástupný symbol pro obsah 2"/>
          <p:cNvSpPr>
            <a:spLocks noGrp="1"/>
          </p:cNvSpPr>
          <p:nvPr>
            <p:ph idx="1"/>
          </p:nvPr>
        </p:nvSpPr>
        <p:spPr/>
        <p:txBody>
          <a:bodyPr/>
          <a:lstStyle/>
          <a:p>
            <a:r>
              <a:rPr lang="cs-CZ" smtClean="0"/>
              <a:t>Harvardský systém (jméno-datum)</a:t>
            </a:r>
          </a:p>
          <a:p>
            <a:r>
              <a:rPr lang="cs-CZ" smtClean="0"/>
              <a:t>Forma číselného odkazu</a:t>
            </a:r>
          </a:p>
          <a:p>
            <a:r>
              <a:rPr lang="cs-CZ" smtClean="0"/>
              <a:t>Průběžné poznámky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Nadpis 1"/>
          <p:cNvSpPr>
            <a:spLocks noGrp="1"/>
          </p:cNvSpPr>
          <p:nvPr>
            <p:ph type="title"/>
          </p:nvPr>
        </p:nvSpPr>
        <p:spPr/>
        <p:txBody>
          <a:bodyPr/>
          <a:lstStyle/>
          <a:p>
            <a:r>
              <a:rPr lang="cs-CZ" smtClean="0"/>
              <a:t>Harvardský systém</a:t>
            </a:r>
          </a:p>
        </p:txBody>
      </p:sp>
      <p:sp>
        <p:nvSpPr>
          <p:cNvPr id="24578" name="Zástupný symbol pro obsah 2"/>
          <p:cNvSpPr>
            <a:spLocks noGrp="1"/>
          </p:cNvSpPr>
          <p:nvPr>
            <p:ph idx="1"/>
          </p:nvPr>
        </p:nvSpPr>
        <p:spPr>
          <a:xfrm>
            <a:off x="468313" y="1341438"/>
            <a:ext cx="8229600" cy="4525962"/>
          </a:xfrm>
        </p:spPr>
        <p:txBody>
          <a:bodyPr/>
          <a:lstStyle/>
          <a:p>
            <a:r>
              <a:rPr lang="cs-CZ" smtClean="0"/>
              <a:t>Odkaz v textu</a:t>
            </a:r>
          </a:p>
        </p:txBody>
      </p:sp>
      <p:pic>
        <p:nvPicPr>
          <p:cNvPr id="24579" name="Picture 3"/>
          <p:cNvPicPr>
            <a:picLocks noChangeAspect="1" noChangeArrowheads="1"/>
          </p:cNvPicPr>
          <p:nvPr/>
        </p:nvPicPr>
        <p:blipFill>
          <a:blip r:embed="rId2"/>
          <a:srcRect/>
          <a:stretch>
            <a:fillRect/>
          </a:stretch>
        </p:blipFill>
        <p:spPr bwMode="auto">
          <a:xfrm>
            <a:off x="39688" y="2390775"/>
            <a:ext cx="9131300" cy="4062413"/>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Zástupný symbol pro obsah 2"/>
          <p:cNvSpPr>
            <a:spLocks noGrp="1"/>
          </p:cNvSpPr>
          <p:nvPr>
            <p:ph idx="1"/>
          </p:nvPr>
        </p:nvSpPr>
        <p:spPr>
          <a:xfrm>
            <a:off x="395288" y="188913"/>
            <a:ext cx="8229600" cy="4525962"/>
          </a:xfrm>
        </p:spPr>
        <p:txBody>
          <a:bodyPr/>
          <a:lstStyle/>
          <a:p>
            <a:r>
              <a:rPr lang="cs-CZ" smtClean="0"/>
              <a:t>Bibliografické citace</a:t>
            </a:r>
          </a:p>
        </p:txBody>
      </p:sp>
      <p:pic>
        <p:nvPicPr>
          <p:cNvPr id="25602" name="Picture 4"/>
          <p:cNvPicPr>
            <a:picLocks noChangeAspect="1" noChangeArrowheads="1"/>
          </p:cNvPicPr>
          <p:nvPr/>
        </p:nvPicPr>
        <p:blipFill>
          <a:blip r:embed="rId2"/>
          <a:srcRect/>
          <a:stretch>
            <a:fillRect/>
          </a:stretch>
        </p:blipFill>
        <p:spPr bwMode="auto">
          <a:xfrm>
            <a:off x="958850" y="692150"/>
            <a:ext cx="6565900" cy="5761038"/>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Nadpis 1"/>
          <p:cNvSpPr>
            <a:spLocks noGrp="1"/>
          </p:cNvSpPr>
          <p:nvPr>
            <p:ph type="title"/>
          </p:nvPr>
        </p:nvSpPr>
        <p:spPr/>
        <p:txBody>
          <a:bodyPr/>
          <a:lstStyle/>
          <a:p>
            <a:r>
              <a:rPr lang="cs-CZ" smtClean="0"/>
              <a:t>Forma číselného odkazu</a:t>
            </a:r>
          </a:p>
        </p:txBody>
      </p:sp>
      <p:sp>
        <p:nvSpPr>
          <p:cNvPr id="26626" name="Zástupný symbol pro obsah 2"/>
          <p:cNvSpPr>
            <a:spLocks noGrp="1"/>
          </p:cNvSpPr>
          <p:nvPr>
            <p:ph idx="1"/>
          </p:nvPr>
        </p:nvSpPr>
        <p:spPr/>
        <p:txBody>
          <a:bodyPr/>
          <a:lstStyle/>
          <a:p>
            <a:r>
              <a:rPr lang="cs-CZ" b="1" smtClean="0"/>
              <a:t>Odkaz v textu </a:t>
            </a:r>
            <a:r>
              <a:rPr lang="cs-CZ" smtClean="0"/>
              <a:t>číslem v pořadí citování. Číslo citovaného zdroje se zachová v celém textu.</a:t>
            </a:r>
          </a:p>
          <a:p>
            <a:pPr lvl="1"/>
            <a:r>
              <a:rPr lang="cs-CZ" smtClean="0"/>
              <a:t>Kulaté závorky</a:t>
            </a:r>
          </a:p>
          <a:p>
            <a:pPr lvl="1"/>
            <a:r>
              <a:rPr lang="cs-CZ" smtClean="0"/>
              <a:t>Hranaté závorky</a:t>
            </a:r>
          </a:p>
          <a:p>
            <a:pPr lvl="1"/>
            <a:r>
              <a:rPr lang="cs-CZ" smtClean="0"/>
              <a:t>Horní index</a:t>
            </a:r>
          </a:p>
          <a:p>
            <a:r>
              <a:rPr lang="cs-CZ" b="1" smtClean="0"/>
              <a:t>Bibliografické citace </a:t>
            </a:r>
            <a:r>
              <a:rPr lang="cs-CZ" smtClean="0"/>
              <a:t>řadit dle výskytu v textu.</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Nadpis 1"/>
          <p:cNvSpPr>
            <a:spLocks noGrp="1"/>
          </p:cNvSpPr>
          <p:nvPr>
            <p:ph type="title"/>
          </p:nvPr>
        </p:nvSpPr>
        <p:spPr/>
        <p:txBody>
          <a:bodyPr/>
          <a:lstStyle/>
          <a:p>
            <a:r>
              <a:rPr lang="cs-CZ" smtClean="0"/>
              <a:t>Průběžné poznámky</a:t>
            </a:r>
          </a:p>
        </p:txBody>
      </p:sp>
      <p:sp>
        <p:nvSpPr>
          <p:cNvPr id="3" name="Zástupný symbol pro obsah 2"/>
          <p:cNvSpPr>
            <a:spLocks noGrp="1"/>
          </p:cNvSpPr>
          <p:nvPr>
            <p:ph idx="1"/>
          </p:nvPr>
        </p:nvSpPr>
        <p:spPr>
          <a:xfrm>
            <a:off x="457200" y="1600200"/>
            <a:ext cx="7931150" cy="4525963"/>
          </a:xfrm>
        </p:spPr>
        <p:txBody>
          <a:bodyPr rtlCol="0">
            <a:normAutofit/>
          </a:bodyPr>
          <a:lstStyle/>
          <a:p>
            <a:pPr fontAlgn="auto">
              <a:spcAft>
                <a:spcPts val="0"/>
              </a:spcAft>
              <a:buFont typeface="Arial" pitchFamily="34" charset="0"/>
              <a:buChar char="•"/>
              <a:defRPr/>
            </a:pPr>
            <a:r>
              <a:rPr lang="cs-CZ" b="1" dirty="0" smtClean="0"/>
              <a:t>Odkaz v textu </a:t>
            </a:r>
            <a:r>
              <a:rPr lang="cs-CZ" dirty="0" smtClean="0"/>
              <a:t>číslem v pořadí výskytu. Každý odkaz má nové číslo. </a:t>
            </a:r>
          </a:p>
          <a:p>
            <a:pPr lvl="1" fontAlgn="auto">
              <a:spcAft>
                <a:spcPts val="0"/>
              </a:spcAft>
              <a:buFont typeface="Arial" pitchFamily="34" charset="0"/>
              <a:buChar char="–"/>
              <a:defRPr/>
            </a:pPr>
            <a:r>
              <a:rPr lang="cs-CZ" dirty="0" smtClean="0"/>
              <a:t>Kulaté nebo hranaté závorky, horní index</a:t>
            </a:r>
          </a:p>
          <a:p>
            <a:pPr indent="12700" fontAlgn="auto">
              <a:spcAft>
                <a:spcPts val="0"/>
              </a:spcAft>
              <a:buFont typeface="Arial" pitchFamily="34" charset="0"/>
              <a:buNone/>
              <a:defRPr/>
            </a:pPr>
            <a:r>
              <a:rPr lang="cs-CZ" dirty="0" smtClean="0"/>
              <a:t>Nelze uvést 2 odkazy za sebou, ale v 1 po-známce může být více bibliografických citací.</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Nadpis 1"/>
          <p:cNvSpPr>
            <a:spLocks noGrp="1"/>
          </p:cNvSpPr>
          <p:nvPr>
            <p:ph type="title"/>
          </p:nvPr>
        </p:nvSpPr>
        <p:spPr/>
        <p:txBody>
          <a:bodyPr/>
          <a:lstStyle/>
          <a:p>
            <a:endParaRPr lang="cs-CZ" smtClean="0"/>
          </a:p>
        </p:txBody>
      </p:sp>
      <p:sp>
        <p:nvSpPr>
          <p:cNvPr id="3" name="Zástupný symbol pro obsah 2"/>
          <p:cNvSpPr>
            <a:spLocks noGrp="1"/>
          </p:cNvSpPr>
          <p:nvPr>
            <p:ph idx="1"/>
          </p:nvPr>
        </p:nvSpPr>
        <p:spPr/>
        <p:txBody>
          <a:bodyPr>
            <a:normAutofit/>
          </a:bodyPr>
          <a:lstStyle/>
          <a:p>
            <a:r>
              <a:rPr lang="cs-CZ" b="1" smtClean="0"/>
              <a:t>Bibliografické citace</a:t>
            </a:r>
            <a:r>
              <a:rPr lang="cs-CZ" smtClean="0"/>
              <a:t> (poznámky pod čarou) řadit dle výskytu. Číslovat průběžně v celém dokumentu.</a:t>
            </a:r>
          </a:p>
          <a:p>
            <a:pPr>
              <a:buFont typeface="Arial" charset="0"/>
              <a:buNone/>
            </a:pPr>
            <a:r>
              <a:rPr lang="cs-CZ" smtClean="0"/>
              <a:t>U rozsáhlejších prací (např. diplomová) doporučeno uvést abecední seznam všech použitých zdrojů </a:t>
            </a:r>
            <a:r>
              <a:rPr lang="cs-CZ" b="1" smtClean="0"/>
              <a:t>také</a:t>
            </a:r>
            <a:r>
              <a:rPr lang="cs-CZ" smtClean="0"/>
              <a:t> na konci dokumentu </a:t>
            </a:r>
            <a:br>
              <a:rPr lang="cs-CZ" smtClean="0"/>
            </a:br>
            <a:r>
              <a:rPr lang="cs-CZ" smtClean="0"/>
              <a:t>(u nás povinnost – pokyn děkana).</a:t>
            </a:r>
          </a:p>
          <a:p>
            <a:endParaRPr lang="cs-CZ"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Zástupný symbol pro obsah 2"/>
          <p:cNvSpPr>
            <a:spLocks noGrp="1"/>
          </p:cNvSpPr>
          <p:nvPr>
            <p:ph idx="1"/>
          </p:nvPr>
        </p:nvSpPr>
        <p:spPr>
          <a:xfrm>
            <a:off x="250825" y="476250"/>
            <a:ext cx="8713788" cy="6192838"/>
          </a:xfrm>
        </p:spPr>
        <p:txBody>
          <a:bodyPr/>
          <a:lstStyle/>
          <a:p>
            <a:pPr>
              <a:buFont typeface="Arial" charset="0"/>
              <a:buNone/>
            </a:pPr>
            <a:r>
              <a:rPr lang="cs-CZ" smtClean="0"/>
              <a:t>Informační zdroje:</a:t>
            </a:r>
          </a:p>
          <a:p>
            <a:pPr>
              <a:buFont typeface="Arial" charset="0"/>
              <a:buNone/>
            </a:pPr>
            <a:endParaRPr lang="cs-CZ" smtClean="0"/>
          </a:p>
          <a:p>
            <a:r>
              <a:rPr lang="cs-CZ" sz="2800" smtClean="0"/>
              <a:t>Biernátová, Olga et. al. </a:t>
            </a:r>
            <a:r>
              <a:rPr lang="pl-PL" sz="2800" i="1" smtClean="0"/>
              <a:t>Bibliografické odkazy a citace dokumentů </a:t>
            </a:r>
            <a:r>
              <a:rPr lang="cs-CZ" sz="2800" i="1" smtClean="0"/>
              <a:t>dle ČSN ISO 690 (01 0197) platné od 1. dub-na 2011. </a:t>
            </a:r>
            <a:r>
              <a:rPr lang="cs-CZ" sz="2800" smtClean="0"/>
              <a:t>Brno: 2011. Dostupné z: http://www.citace.com/soubory/csniso690-interpretace.pdf</a:t>
            </a:r>
          </a:p>
          <a:p>
            <a:r>
              <a:rPr lang="cs-CZ" sz="2800" smtClean="0"/>
              <a:t>Kratochvíl, Jiří et. al.  </a:t>
            </a:r>
            <a:r>
              <a:rPr lang="cs-CZ" sz="2800" i="1" smtClean="0"/>
              <a:t>Metodika tvorby bibliografických citací.</a:t>
            </a:r>
            <a:r>
              <a:rPr lang="cs-CZ" sz="2800" smtClean="0"/>
              <a:t>  2. revidované vydání. </a:t>
            </a:r>
            <a:r>
              <a:rPr lang="en-US" sz="2800" smtClean="0"/>
              <a:t>[</a:t>
            </a:r>
            <a:r>
              <a:rPr lang="cs-CZ" sz="2800" smtClean="0"/>
              <a:t>Brno:</a:t>
            </a:r>
            <a:r>
              <a:rPr lang="en-US" sz="2800" smtClean="0"/>
              <a:t>]</a:t>
            </a:r>
            <a:r>
              <a:rPr lang="cs-CZ" sz="2800" smtClean="0"/>
              <a:t> Knihovna univerzitního kampusu MU a Ústřední knihovna PřF MU, 2011.  ISSN 1802-128X. Dostupné z: http://is.muni.cz/do/rect/el/estud/prif/ps11/metodika/web/ebook_citace_2011.html#titulni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Nadpis 1"/>
          <p:cNvSpPr>
            <a:spLocks noGrp="1"/>
          </p:cNvSpPr>
          <p:nvPr>
            <p:ph type="title"/>
          </p:nvPr>
        </p:nvSpPr>
        <p:spPr/>
        <p:txBody>
          <a:bodyPr/>
          <a:lstStyle/>
          <a:p>
            <a:r>
              <a:rPr lang="cs-CZ" smtClean="0"/>
              <a:t>Kde hledat informace</a:t>
            </a:r>
          </a:p>
        </p:txBody>
      </p:sp>
      <p:sp>
        <p:nvSpPr>
          <p:cNvPr id="14338" name="Zástupný symbol pro obsah 2"/>
          <p:cNvSpPr>
            <a:spLocks noGrp="1"/>
          </p:cNvSpPr>
          <p:nvPr>
            <p:ph idx="1"/>
          </p:nvPr>
        </p:nvSpPr>
        <p:spPr/>
        <p:txBody>
          <a:bodyPr/>
          <a:lstStyle/>
          <a:p>
            <a:pPr>
              <a:buFont typeface="Arial" charset="0"/>
              <a:buNone/>
            </a:pPr>
            <a:r>
              <a:rPr lang="cs-CZ" smtClean="0">
                <a:hlinkClick r:id="rId2"/>
              </a:rPr>
              <a:t>www.ped.muni.cz/wlib</a:t>
            </a:r>
            <a:endParaRPr lang="cs-CZ" smtClean="0"/>
          </a:p>
          <a:p>
            <a:endParaRPr lang="cs-CZ" smtClean="0"/>
          </a:p>
          <a:p>
            <a:r>
              <a:rPr lang="cs-CZ" smtClean="0"/>
              <a:t>Praktické informace</a:t>
            </a:r>
          </a:p>
          <a:p>
            <a:r>
              <a:rPr lang="cs-CZ" smtClean="0"/>
              <a:t>Závěrečné práce, citování</a:t>
            </a:r>
          </a:p>
          <a:p>
            <a:r>
              <a:rPr lang="cs-CZ" smtClean="0"/>
              <a:t>Vše o citování</a:t>
            </a:r>
          </a:p>
          <a:p>
            <a:r>
              <a:rPr lang="cs-CZ" smtClean="0"/>
              <a:t>Jak citovat a příbuzné normy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title"/>
          </p:nvPr>
        </p:nvSpPr>
        <p:spPr/>
        <p:txBody>
          <a:bodyPr/>
          <a:lstStyle/>
          <a:p>
            <a:r>
              <a:rPr lang="cs-CZ" smtClean="0"/>
              <a:t>Základní termíny</a:t>
            </a:r>
          </a:p>
        </p:txBody>
      </p:sp>
      <p:sp>
        <p:nvSpPr>
          <p:cNvPr id="15362" name="Zástupný symbol pro obsah 2"/>
          <p:cNvSpPr>
            <a:spLocks noGrp="1"/>
          </p:cNvSpPr>
          <p:nvPr>
            <p:ph idx="1"/>
          </p:nvPr>
        </p:nvSpPr>
        <p:spPr/>
        <p:txBody>
          <a:bodyPr/>
          <a:lstStyle/>
          <a:p>
            <a:r>
              <a:rPr lang="cs-CZ" smtClean="0"/>
              <a:t>Citace = uvedení cizího výroku ve vlastní práci</a:t>
            </a:r>
          </a:p>
          <a:p>
            <a:r>
              <a:rPr lang="cs-CZ" smtClean="0"/>
              <a:t>Bibliografická citace = údaj o dokumentu, </a:t>
            </a:r>
            <a:br>
              <a:rPr lang="cs-CZ" smtClean="0"/>
            </a:br>
            <a:r>
              <a:rPr lang="cs-CZ" smtClean="0"/>
              <a:t>z nějž byla čerpána citace</a:t>
            </a:r>
          </a:p>
          <a:p>
            <a:r>
              <a:rPr lang="cs-CZ" smtClean="0"/>
              <a:t>Odkaz v textu = označení, kde v seznamu použitých informačních zdrojů je bibliografická citace k dané citaci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Nadpis 1"/>
          <p:cNvSpPr>
            <a:spLocks noGrp="1"/>
          </p:cNvSpPr>
          <p:nvPr>
            <p:ph type="title"/>
          </p:nvPr>
        </p:nvSpPr>
        <p:spPr/>
        <p:txBody>
          <a:bodyPr/>
          <a:lstStyle/>
          <a:p>
            <a:r>
              <a:rPr lang="cs-CZ" smtClean="0"/>
              <a:t>Typy citací</a:t>
            </a:r>
          </a:p>
        </p:txBody>
      </p:sp>
      <p:sp>
        <p:nvSpPr>
          <p:cNvPr id="16386" name="Zástupný symbol pro obsah 2"/>
          <p:cNvSpPr>
            <a:spLocks noGrp="1"/>
          </p:cNvSpPr>
          <p:nvPr>
            <p:ph idx="1"/>
          </p:nvPr>
        </p:nvSpPr>
        <p:spPr/>
        <p:txBody>
          <a:bodyPr/>
          <a:lstStyle/>
          <a:p>
            <a:r>
              <a:rPr lang="cs-CZ" b="1" smtClean="0"/>
              <a:t>Přímá citace</a:t>
            </a:r>
            <a:r>
              <a:rPr lang="cs-CZ" smtClean="0"/>
              <a:t> = autor dílo četl</a:t>
            </a:r>
          </a:p>
          <a:p>
            <a:r>
              <a:rPr lang="cs-CZ" b="1" smtClean="0"/>
              <a:t>Nepřímá citace </a:t>
            </a:r>
            <a:r>
              <a:rPr lang="cs-CZ" smtClean="0"/>
              <a:t>= odkaz na dílo čtené někým jiným</a:t>
            </a:r>
          </a:p>
          <a:p>
            <a:r>
              <a:rPr lang="cs-CZ" b="1" smtClean="0"/>
              <a:t>Autocitace</a:t>
            </a:r>
            <a:r>
              <a:rPr lang="cs-CZ" smtClean="0"/>
              <a:t> = odkaz na vlastní dílo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Nadpis 1"/>
          <p:cNvSpPr>
            <a:spLocks noGrp="1"/>
          </p:cNvSpPr>
          <p:nvPr>
            <p:ph type="title"/>
          </p:nvPr>
        </p:nvSpPr>
        <p:spPr/>
        <p:txBody>
          <a:bodyPr/>
          <a:lstStyle/>
          <a:p>
            <a:r>
              <a:rPr lang="cs-CZ" smtClean="0"/>
              <a:t>Způsoby převzetí informací</a:t>
            </a:r>
          </a:p>
        </p:txBody>
      </p:sp>
      <p:sp>
        <p:nvSpPr>
          <p:cNvPr id="17410" name="Zástupný symbol pro obsah 2"/>
          <p:cNvSpPr>
            <a:spLocks noGrp="1"/>
          </p:cNvSpPr>
          <p:nvPr>
            <p:ph idx="1"/>
          </p:nvPr>
        </p:nvSpPr>
        <p:spPr/>
        <p:txBody>
          <a:bodyPr/>
          <a:lstStyle/>
          <a:p>
            <a:r>
              <a:rPr lang="cs-CZ" smtClean="0"/>
              <a:t>Korektní převzetí: </a:t>
            </a:r>
          </a:p>
          <a:p>
            <a:pPr lvl="1"/>
            <a:r>
              <a:rPr lang="cs-CZ" smtClean="0"/>
              <a:t>Citát</a:t>
            </a:r>
          </a:p>
          <a:p>
            <a:pPr lvl="1"/>
            <a:r>
              <a:rPr lang="cs-CZ" smtClean="0"/>
              <a:t>Parafráze</a:t>
            </a:r>
          </a:p>
          <a:p>
            <a:pPr lvl="1"/>
            <a:r>
              <a:rPr lang="cs-CZ" smtClean="0"/>
              <a:t>Kombinace citátu a parafráze</a:t>
            </a:r>
          </a:p>
          <a:p>
            <a:r>
              <a:rPr lang="cs-CZ" smtClean="0"/>
              <a:t>Nekorektní převzetí = plagiát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Nadpis 1"/>
          <p:cNvSpPr>
            <a:spLocks noGrp="1"/>
          </p:cNvSpPr>
          <p:nvPr>
            <p:ph type="title"/>
          </p:nvPr>
        </p:nvSpPr>
        <p:spPr/>
        <p:txBody>
          <a:bodyPr/>
          <a:lstStyle/>
          <a:p>
            <a:r>
              <a:rPr lang="cs-CZ" smtClean="0"/>
              <a:t>Citát</a:t>
            </a:r>
          </a:p>
        </p:txBody>
      </p:sp>
      <p:sp>
        <p:nvSpPr>
          <p:cNvPr id="3" name="Zástupný symbol pro obsah 2"/>
          <p:cNvSpPr>
            <a:spLocks noGrp="1"/>
          </p:cNvSpPr>
          <p:nvPr>
            <p:ph idx="1"/>
          </p:nvPr>
        </p:nvSpPr>
        <p:spPr>
          <a:xfrm>
            <a:off x="0" y="1196975"/>
            <a:ext cx="9144000" cy="4525963"/>
          </a:xfrm>
        </p:spPr>
        <p:txBody>
          <a:bodyPr rtlCol="0">
            <a:noAutofit/>
          </a:bodyPr>
          <a:lstStyle/>
          <a:p>
            <a:pPr marL="0" indent="0" fontAlgn="auto">
              <a:spcAft>
                <a:spcPts val="0"/>
              </a:spcAft>
              <a:buFont typeface="Arial" pitchFamily="34" charset="0"/>
              <a:buNone/>
              <a:defRPr/>
            </a:pPr>
            <a:r>
              <a:rPr lang="cs-CZ" sz="2800" b="1" dirty="0" smtClean="0"/>
              <a:t>„</a:t>
            </a:r>
            <a:r>
              <a:rPr lang="cs-CZ" sz="2800" b="1" i="1" dirty="0" smtClean="0"/>
              <a:t>Vědeckotechnické a hospodářské dějiny</a:t>
            </a:r>
            <a:r>
              <a:rPr lang="cs-CZ" sz="2800" i="1" dirty="0" smtClean="0"/>
              <a:t> 20. století se ocitají ve výrazném vleku politického vývoje. Překotný rozvoj </a:t>
            </a:r>
            <a:r>
              <a:rPr lang="cs-CZ" sz="2800" i="1" dirty="0" err="1" smtClean="0"/>
              <a:t>dopra</a:t>
            </a:r>
            <a:r>
              <a:rPr lang="cs-CZ" sz="2800" i="1" dirty="0" smtClean="0"/>
              <a:t>-vy, komunikace a nových technologií (rozšířené používání kovů a jejich slitin, rozvoj chemie a biologie) zavedených do výroby na sklonku 19. století odstartoval doslova závody ve zbrojení iniciované Německem (završené postupně dvěma světovými válkami), přičemž válečné konflikty rozvoj těchto strategicky důležitých disciplín ještě urychlily. Po roce 1945 jsme svědky nové (3.) fáze průmyslové revoluce, v níž věda předbíhá </a:t>
            </a:r>
            <a:r>
              <a:rPr lang="cs-CZ" sz="2800" i="1" dirty="0" err="1" smtClean="0"/>
              <a:t>tech</a:t>
            </a:r>
            <a:r>
              <a:rPr lang="cs-CZ" sz="2800" i="1" dirty="0" smtClean="0"/>
              <a:t>-nickou realizaci a výrobu. Jejím nejzřetelnějším projevem se stává využití jaderné energie, mikroelektroniky, kybernetiky </a:t>
            </a:r>
            <a:br>
              <a:rPr lang="cs-CZ" sz="2800" i="1" dirty="0" smtClean="0"/>
            </a:br>
            <a:r>
              <a:rPr lang="cs-CZ" sz="2800" i="1" dirty="0" smtClean="0"/>
              <a:t>a chemie. Ve výrobě probíhá komplexní automatizace a robo-</a:t>
            </a:r>
            <a:r>
              <a:rPr lang="cs-CZ" sz="2800" i="1" dirty="0" err="1" smtClean="0"/>
              <a:t>tizace</a:t>
            </a:r>
            <a:r>
              <a:rPr lang="cs-CZ" sz="2800" i="1" dirty="0" smtClean="0"/>
              <a:t>.</a:t>
            </a:r>
            <a:r>
              <a:rPr lang="cs-CZ" sz="2800" dirty="0" smtClean="0"/>
              <a:t>“ </a:t>
            </a:r>
            <a:r>
              <a:rPr lang="cs-CZ" sz="2800" dirty="0" smtClean="0">
                <a:solidFill>
                  <a:srgbClr val="C00000"/>
                </a:solidFill>
              </a:rPr>
              <a:t>+ odkaz v textu</a:t>
            </a:r>
          </a:p>
          <a:p>
            <a:pPr fontAlgn="auto">
              <a:spcAft>
                <a:spcPts val="0"/>
              </a:spcAft>
              <a:buFont typeface="Arial" pitchFamily="34" charset="0"/>
              <a:buChar char="•"/>
              <a:defRPr/>
            </a:pP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Nadpis 1"/>
          <p:cNvSpPr>
            <a:spLocks noGrp="1"/>
          </p:cNvSpPr>
          <p:nvPr>
            <p:ph type="title"/>
          </p:nvPr>
        </p:nvSpPr>
        <p:spPr/>
        <p:txBody>
          <a:bodyPr/>
          <a:lstStyle/>
          <a:p>
            <a:r>
              <a:rPr lang="cs-CZ" smtClean="0"/>
              <a:t>Parafráze</a:t>
            </a:r>
          </a:p>
        </p:txBody>
      </p:sp>
      <p:sp>
        <p:nvSpPr>
          <p:cNvPr id="19458" name="Zástupný symbol pro obsah 2"/>
          <p:cNvSpPr>
            <a:spLocks noGrp="1"/>
          </p:cNvSpPr>
          <p:nvPr>
            <p:ph idx="1"/>
          </p:nvPr>
        </p:nvSpPr>
        <p:spPr/>
        <p:txBody>
          <a:bodyPr/>
          <a:lstStyle/>
          <a:p>
            <a:pPr marL="0" indent="0">
              <a:buFont typeface="Arial" charset="0"/>
              <a:buNone/>
            </a:pPr>
            <a:r>
              <a:rPr lang="cs-CZ" smtClean="0"/>
              <a:t>Rozvoj vědy, techniky i hospodářství ve </a:t>
            </a:r>
            <a:br>
              <a:rPr lang="cs-CZ" smtClean="0"/>
            </a:br>
            <a:r>
              <a:rPr lang="cs-CZ" smtClean="0"/>
              <a:t>20. století byl určen politickým děním, a to zejména oběma světovými válkami a jejich následky. </a:t>
            </a:r>
            <a:br>
              <a:rPr lang="cs-CZ" smtClean="0"/>
            </a:br>
            <a:r>
              <a:rPr lang="cs-CZ" smtClean="0">
                <a:solidFill>
                  <a:srgbClr val="C00000"/>
                </a:solidFill>
              </a:rPr>
              <a:t>+ odkaz v textu</a:t>
            </a:r>
            <a:endParaRPr lang="cs-CZ"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Nadpis 1"/>
          <p:cNvSpPr>
            <a:spLocks noGrp="1"/>
          </p:cNvSpPr>
          <p:nvPr>
            <p:ph type="title"/>
          </p:nvPr>
        </p:nvSpPr>
        <p:spPr/>
        <p:txBody>
          <a:bodyPr/>
          <a:lstStyle/>
          <a:p>
            <a:r>
              <a:rPr lang="cs-CZ" smtClean="0"/>
              <a:t>Kombinace citátu a parafráze</a:t>
            </a:r>
          </a:p>
        </p:txBody>
      </p:sp>
      <p:sp>
        <p:nvSpPr>
          <p:cNvPr id="20482" name="Zástupný symbol pro obsah 2"/>
          <p:cNvSpPr>
            <a:spLocks noGrp="1"/>
          </p:cNvSpPr>
          <p:nvPr>
            <p:ph idx="1"/>
          </p:nvPr>
        </p:nvSpPr>
        <p:spPr/>
        <p:txBody>
          <a:bodyPr/>
          <a:lstStyle/>
          <a:p>
            <a:pPr marL="0" indent="0">
              <a:buFont typeface="Arial" charset="0"/>
              <a:buNone/>
            </a:pPr>
            <a:r>
              <a:rPr lang="cs-CZ" b="1" i="1" smtClean="0"/>
              <a:t>Vědeckotechnické a hospodářské dějiny</a:t>
            </a:r>
            <a:r>
              <a:rPr lang="cs-CZ" i="1" smtClean="0"/>
              <a:t> 20. sto-letí se ocitají ve výrazném vleku politického vývo-je.“ </a:t>
            </a:r>
            <a:r>
              <a:rPr lang="cs-CZ" smtClean="0"/>
              <a:t>Jedná se především o obě světové války a je-jich následky. </a:t>
            </a:r>
            <a:r>
              <a:rPr lang="cs-CZ" smtClean="0">
                <a:solidFill>
                  <a:srgbClr val="C00000"/>
                </a:solidFill>
              </a:rPr>
              <a:t>+ odkaz v textu</a:t>
            </a:r>
            <a:endParaRPr lang="cs-CZ"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Nadpis 1"/>
          <p:cNvSpPr>
            <a:spLocks noGrp="1"/>
          </p:cNvSpPr>
          <p:nvPr>
            <p:ph type="title"/>
          </p:nvPr>
        </p:nvSpPr>
        <p:spPr/>
        <p:txBody>
          <a:bodyPr/>
          <a:lstStyle/>
          <a:p>
            <a:r>
              <a:rPr lang="cs-CZ" smtClean="0"/>
              <a:t>Nejčastější citační styly</a:t>
            </a:r>
          </a:p>
        </p:txBody>
      </p:sp>
      <p:pic>
        <p:nvPicPr>
          <p:cNvPr id="21506" name="Picture 2"/>
          <p:cNvPicPr>
            <a:picLocks noGrp="1" noChangeAspect="1" noChangeArrowheads="1"/>
          </p:cNvPicPr>
          <p:nvPr>
            <p:ph idx="1"/>
          </p:nvPr>
        </p:nvPicPr>
        <p:blipFill>
          <a:blip r:embed="rId2"/>
          <a:srcRect/>
          <a:stretch>
            <a:fillRect/>
          </a:stretch>
        </p:blipFill>
        <p:spPr>
          <a:xfrm>
            <a:off x="2339975" y="1412875"/>
            <a:ext cx="3671888" cy="5032375"/>
          </a:xfrm>
        </p:spPr>
      </p:pic>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443</Words>
  <Application>Microsoft Office PowerPoint</Application>
  <PresentationFormat>Předvádění na obrazovce (4:3)</PresentationFormat>
  <Paragraphs>57</Paragraphs>
  <Slides>17</Slides>
  <Notes>0</Notes>
  <HiddenSlides>0</HiddenSlides>
  <MMClips>0</MMClips>
  <ScaleCrop>false</ScaleCrop>
  <HeadingPairs>
    <vt:vector size="6" baseType="variant">
      <vt:variant>
        <vt:lpstr>Použitá písma</vt:lpstr>
      </vt:variant>
      <vt:variant>
        <vt:i4>2</vt:i4>
      </vt:variant>
      <vt:variant>
        <vt:lpstr>Šablona návrhu</vt:lpstr>
      </vt:variant>
      <vt:variant>
        <vt:i4>1</vt:i4>
      </vt:variant>
      <vt:variant>
        <vt:lpstr>Nadpisy snímků</vt:lpstr>
      </vt:variant>
      <vt:variant>
        <vt:i4>17</vt:i4>
      </vt:variant>
    </vt:vector>
  </HeadingPairs>
  <TitlesOfParts>
    <vt:vector size="20" baseType="lpstr">
      <vt:lpstr>Calibri</vt:lpstr>
      <vt:lpstr>Arial</vt:lpstr>
      <vt:lpstr>Motiv sady Office</vt:lpstr>
      <vt:lpstr>Citace a bibliografické odkazy</vt:lpstr>
      <vt:lpstr>Kde hledat informace</vt:lpstr>
      <vt:lpstr>Základní termíny</vt:lpstr>
      <vt:lpstr>Typy citací</vt:lpstr>
      <vt:lpstr>Způsoby převzetí informací</vt:lpstr>
      <vt:lpstr>Citát</vt:lpstr>
      <vt:lpstr>Parafráze</vt:lpstr>
      <vt:lpstr>Kombinace citátu a parafráze</vt:lpstr>
      <vt:lpstr>Nejčastější citační styly</vt:lpstr>
      <vt:lpstr>ČSN ISO 690, ČSN ISO 690-2  </vt:lpstr>
      <vt:lpstr>Metody citování a odkazování</vt:lpstr>
      <vt:lpstr>Harvardský systém</vt:lpstr>
      <vt:lpstr>Snímek 13</vt:lpstr>
      <vt:lpstr>Forma číselného odkazu</vt:lpstr>
      <vt:lpstr>Průběžné poznámky</vt:lpstr>
      <vt:lpstr>Snímek 16</vt:lpstr>
      <vt:lpstr>Snímek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Citace a bibliografické odkazy</dc:title>
  <cp:lastModifiedBy>katedra chemie</cp:lastModifiedBy>
  <cp:revision>31</cp:revision>
  <dcterms:modified xsi:type="dcterms:W3CDTF">2013-10-29T08:55:04Z</dcterms:modified>
</cp:coreProperties>
</file>