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51" r:id="rId3"/>
    <p:sldId id="352" r:id="rId4"/>
    <p:sldId id="353" r:id="rId5"/>
    <p:sldId id="354" r:id="rId6"/>
    <p:sldId id="355" r:id="rId7"/>
    <p:sldId id="287" r:id="rId8"/>
    <p:sldId id="288" r:id="rId9"/>
    <p:sldId id="289" r:id="rId10"/>
    <p:sldId id="290" r:id="rId11"/>
    <p:sldId id="349" r:id="rId12"/>
    <p:sldId id="291" r:id="rId13"/>
    <p:sldId id="292" r:id="rId14"/>
    <p:sldId id="293" r:id="rId15"/>
    <p:sldId id="295" r:id="rId16"/>
    <p:sldId id="296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48" r:id="rId29"/>
    <p:sldId id="314" r:id="rId30"/>
    <p:sldId id="373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74" r:id="rId40"/>
    <p:sldId id="325" r:id="rId41"/>
    <p:sldId id="326" r:id="rId42"/>
    <p:sldId id="327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5" r:id="rId51"/>
    <p:sldId id="336" r:id="rId52"/>
    <p:sldId id="337" r:id="rId53"/>
    <p:sldId id="338" r:id="rId54"/>
    <p:sldId id="339" r:id="rId55"/>
    <p:sldId id="340" r:id="rId56"/>
    <p:sldId id="341" r:id="rId57"/>
    <p:sldId id="378" r:id="rId58"/>
    <p:sldId id="379" r:id="rId59"/>
    <p:sldId id="380" r:id="rId60"/>
    <p:sldId id="381" r:id="rId61"/>
    <p:sldId id="382" r:id="rId62"/>
    <p:sldId id="383" r:id="rId63"/>
    <p:sldId id="384" r:id="rId64"/>
    <p:sldId id="385" r:id="rId65"/>
    <p:sldId id="386" r:id="rId66"/>
    <p:sldId id="387" r:id="rId67"/>
    <p:sldId id="388" r:id="rId68"/>
    <p:sldId id="389" r:id="rId69"/>
    <p:sldId id="390" r:id="rId70"/>
    <p:sldId id="391" r:id="rId71"/>
    <p:sldId id="392" r:id="rId72"/>
    <p:sldId id="393" r:id="rId73"/>
    <p:sldId id="394" r:id="rId74"/>
    <p:sldId id="395" r:id="rId75"/>
    <p:sldId id="396" r:id="rId7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68" d="100"/>
          <a:sy n="68" d="100"/>
        </p:scale>
        <p:origin x="16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2CE5-D3DE-4028-9490-5CC9BC5DE969}" type="datetimeFigureOut">
              <a:rPr lang="cs-CZ" smtClean="0"/>
              <a:t>23.12.2016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Základní pojmy poetiky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489720"/>
          </a:xfrm>
        </p:spPr>
        <p:txBody>
          <a:bodyPr>
            <a:norm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</a:rPr>
              <a:t>Studijní materiál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Úvod do studia literatury a literární vědy, </a:t>
            </a:r>
            <a:r>
              <a:rPr lang="cs-CZ" sz="2400" dirty="0" err="1">
                <a:solidFill>
                  <a:schemeClr val="tx1"/>
                </a:solidFill>
              </a:rPr>
              <a:t>PdF</a:t>
            </a:r>
            <a:r>
              <a:rPr lang="cs-CZ" sz="2400" dirty="0">
                <a:solidFill>
                  <a:schemeClr val="tx1"/>
                </a:solidFill>
              </a:rPr>
              <a:t> MU, podzim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Asociace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Sdružování; v asociativní poezii bezděčné, volné spojení představ logicky nesouvisejících, které vytvářejí básnický obraz.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„A nazváno buď prostou chatrčí</a:t>
            </a:r>
          </a:p>
          <a:p>
            <a:pPr>
              <a:buNone/>
            </a:pPr>
            <a:r>
              <a:rPr lang="cs-CZ" dirty="0"/>
              <a:t>Ó palmy přenesete svůj rovník nad Vltavu</a:t>
            </a:r>
          </a:p>
          <a:p>
            <a:pPr>
              <a:buNone/>
            </a:pPr>
            <a:r>
              <a:rPr lang="cs-CZ" dirty="0"/>
              <a:t>Šnek má svůj prostý dům z nějž růžky vystrčí</a:t>
            </a:r>
          </a:p>
          <a:p>
            <a:pPr>
              <a:buNone/>
            </a:pPr>
            <a:r>
              <a:rPr lang="cs-CZ" dirty="0"/>
              <a:t>A člověk neví kam by složil hlavu.“</a:t>
            </a:r>
          </a:p>
          <a:p>
            <a:pPr>
              <a:buNone/>
            </a:pPr>
            <a:r>
              <a:rPr lang="cs-CZ" dirty="0"/>
              <a:t>(V. Nezval)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Leitmotiv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přítomný motiv.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Asonance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Souzvuk koncových samohlásek na konci veršů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Čí jsou to ovečky,</a:t>
            </a:r>
          </a:p>
          <a:p>
            <a:pPr>
              <a:buNone/>
            </a:pPr>
            <a:r>
              <a:rPr lang="cs-CZ" dirty="0"/>
              <a:t>co se v horách pasou?</a:t>
            </a:r>
          </a:p>
          <a:p>
            <a:pPr>
              <a:buNone/>
            </a:pPr>
            <a:r>
              <a:rPr lang="cs-CZ" dirty="0"/>
              <a:t>To jsou Janíkovy, </a:t>
            </a:r>
          </a:p>
          <a:p>
            <a:pPr>
              <a:buNone/>
            </a:pPr>
            <a:r>
              <a:rPr lang="cs-CZ" dirty="0"/>
              <a:t>co ho věšet budou.</a:t>
            </a:r>
          </a:p>
          <a:p>
            <a:pPr>
              <a:buNone/>
            </a:pPr>
            <a:r>
              <a:rPr lang="cs-CZ" dirty="0"/>
              <a:t>(lid. poezie)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Bylina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Lidová epická píseň ruská, která líčí skutky bohatýrů.</a:t>
            </a:r>
          </a:p>
          <a:p>
            <a:endParaRPr lang="cs-CZ" dirty="0"/>
          </a:p>
          <a:p>
            <a:r>
              <a:rPr lang="cs-CZ" dirty="0"/>
              <a:t>(Ilja </a:t>
            </a:r>
            <a:r>
              <a:rPr lang="cs-CZ" dirty="0" err="1"/>
              <a:t>Muromec</a:t>
            </a:r>
            <a:r>
              <a:rPr lang="cs-CZ" dirty="0"/>
              <a:t>, Vladimír Jasný Slunéčko)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Barbarismus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 převzaté z cizího jazyka nebo vytvořené podle cizího.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„Tu šel jeden </a:t>
            </a:r>
            <a:r>
              <a:rPr lang="cs-CZ" dirty="0" err="1"/>
              <a:t>aktuár</a:t>
            </a:r>
            <a:r>
              <a:rPr lang="cs-CZ" dirty="0"/>
              <a:t> a s ním mnoho špiclů,</a:t>
            </a:r>
          </a:p>
          <a:p>
            <a:pPr>
              <a:buNone/>
            </a:pPr>
            <a:r>
              <a:rPr lang="cs-CZ" dirty="0"/>
              <a:t>Prohlíželi tratuár a našli tam pikslu.“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nezn</a:t>
            </a:r>
            <a:r>
              <a:rPr lang="cs-CZ" dirty="0"/>
              <a:t>. autor)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Parenteze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Vsuvka, doplnění významového celku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Ač plakala a rty se jí chvěly (zpozdilá), připravovala se k noci</a:t>
            </a:r>
          </a:p>
          <a:p>
            <a:pPr>
              <a:buNone/>
            </a:pPr>
            <a:r>
              <a:rPr lang="cs-CZ" dirty="0"/>
              <a:t>(A. Sova)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Perifráze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Básnický opis; označení jevu nikoli přímým pojmenováním, nýbrž souborem představ, které jsou s ním konvenčně spjaty.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přinesla šachy v naši besedu.</a:t>
            </a:r>
          </a:p>
          <a:p>
            <a:pPr>
              <a:buNone/>
            </a:pPr>
            <a:r>
              <a:rPr lang="cs-CZ" dirty="0"/>
              <a:t>Byl pravý div to řezbářského </a:t>
            </a:r>
            <a:r>
              <a:rPr lang="cs-CZ" dirty="0" err="1"/>
              <a:t>dílaf</a:t>
            </a:r>
            <a:endParaRPr lang="cs-CZ" dirty="0"/>
          </a:p>
          <a:p>
            <a:pPr>
              <a:buNone/>
            </a:pPr>
            <a:r>
              <a:rPr lang="cs-CZ" dirty="0"/>
              <a:t>figurky nesla ze slonové kosti</a:t>
            </a:r>
          </a:p>
          <a:p>
            <a:pPr>
              <a:buNone/>
            </a:pPr>
            <a:r>
              <a:rPr lang="cs-CZ" dirty="0"/>
              <a:t>vonného dříví plocha černobílá.</a:t>
            </a:r>
          </a:p>
          <a:p>
            <a:pPr>
              <a:buNone/>
            </a:pPr>
            <a:r>
              <a:rPr lang="cs-CZ" dirty="0"/>
              <a:t>(S. Čech)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Epigram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Útvar didaktické a reflexní poezie; krátká, často satirická báseň.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Epištola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List, dopis; básnický list.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Epitaf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Náhrobní nápis; pohřební řeč.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Básnická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skladba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Anakolut</a:t>
            </a:r>
            <a:r>
              <a:rPr lang="cs-CZ" dirty="0"/>
              <a:t> (vyšinutí z vazby)</a:t>
            </a:r>
          </a:p>
          <a:p>
            <a:pPr lvl="2"/>
            <a:r>
              <a:rPr lang="cs-CZ" dirty="0"/>
              <a:t>Odešla  - však divný osud!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Elipsa</a:t>
            </a:r>
            <a:r>
              <a:rPr lang="cs-CZ" dirty="0"/>
              <a:t> (výpustka)</a:t>
            </a:r>
          </a:p>
          <a:p>
            <a:pPr lvl="2"/>
            <a:r>
              <a:rPr lang="cs-CZ" dirty="0"/>
              <a:t>Sliby – chyby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Inverse</a:t>
            </a:r>
          </a:p>
          <a:p>
            <a:pPr lvl="2"/>
            <a:r>
              <a:rPr lang="cs-CZ" dirty="0"/>
              <a:t>Výměna dvou slov: žil kdysi princ, je dávno tomu, co …</a:t>
            </a:r>
          </a:p>
          <a:p>
            <a:pPr lvl="2"/>
            <a:r>
              <a:rPr lang="cs-CZ" dirty="0"/>
              <a:t>Slova patřící k sobě jsou rozdělena: kláda, která </a:t>
            </a:r>
            <a:r>
              <a:rPr lang="cs-CZ" b="1" dirty="0"/>
              <a:t>okované </a:t>
            </a:r>
            <a:r>
              <a:rPr lang="cs-CZ" dirty="0"/>
              <a:t>zavírala </a:t>
            </a:r>
            <a:r>
              <a:rPr lang="cs-CZ" b="1" dirty="0"/>
              <a:t>dveře</a:t>
            </a:r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Exemplum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Filipika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Obrazné pojmenování pro bojovnou, plamennou řeč.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Alegorická básnická disputace; hádka.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Hagiografie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Středověká literatura o životě a díle světců.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Homilie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Kázání, promluva.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Počátek; počáteční písmeno, slovo, věta.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Inkunábule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Prvotisk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Intermezzo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Vložka; hudebně dramatická meziaktní vložka.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Envoi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Poslání; </a:t>
            </a:r>
            <a:r>
              <a:rPr lang="cs-CZ" dirty="0" err="1"/>
              <a:t>dozvěv</a:t>
            </a:r>
            <a:r>
              <a:rPr lang="cs-CZ" dirty="0"/>
              <a:t> vyslovující závěrečnou myšlenku básně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Zapěj tu píseň, </a:t>
            </a:r>
            <a:r>
              <a:rPr lang="cs-CZ" dirty="0" err="1"/>
              <a:t>žakéři</a:t>
            </a:r>
            <a:endParaRPr lang="cs-CZ" dirty="0"/>
          </a:p>
          <a:p>
            <a:pPr>
              <a:buNone/>
            </a:pPr>
            <a:r>
              <a:rPr lang="cs-CZ" dirty="0"/>
              <a:t>mým druhům, až se zešeří,</a:t>
            </a:r>
          </a:p>
          <a:p>
            <a:pPr>
              <a:buNone/>
            </a:pPr>
            <a:r>
              <a:rPr lang="cs-CZ" dirty="0"/>
              <a:t>slyš ji pan </a:t>
            </a:r>
            <a:r>
              <a:rPr lang="cs-CZ" dirty="0" err="1"/>
              <a:t>Raimon</a:t>
            </a:r>
            <a:r>
              <a:rPr lang="cs-CZ" dirty="0"/>
              <a:t> dobrý náš,</a:t>
            </a:r>
          </a:p>
          <a:p>
            <a:pPr>
              <a:buNone/>
            </a:pPr>
            <a:r>
              <a:rPr lang="cs-CZ" dirty="0"/>
              <a:t>Že manou skrovných štěstí živ,</a:t>
            </a:r>
          </a:p>
          <a:p>
            <a:pPr>
              <a:buNone/>
            </a:pPr>
            <a:r>
              <a:rPr lang="cs-CZ" dirty="0"/>
              <a:t>okouším sladkou trýzeň, vzkaž.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(G. de </a:t>
            </a:r>
            <a:r>
              <a:rPr lang="cs-CZ" dirty="0" err="1"/>
              <a:t>Cabestanh</a:t>
            </a:r>
            <a:r>
              <a:rPr lang="cs-CZ" dirty="0"/>
              <a:t>; přel. P. </a:t>
            </a:r>
            <a:r>
              <a:rPr lang="cs-CZ" dirty="0" err="1"/>
              <a:t>Kopta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Veršovat = řeč vázaná</a:t>
            </a:r>
          </a:p>
          <a:p>
            <a:r>
              <a:rPr lang="cs-CZ" dirty="0">
                <a:solidFill>
                  <a:srgbClr val="FF0000"/>
                </a:solidFill>
              </a:rPr>
              <a:t>Verš = základní stavební jednotka básně; je členěna nezávisle na větách, podle vlastní intonace a sémantiky.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Základní rytmická jednotka, je oddělen od ostatních rytmickými jednotkami přesnými hranicemi.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Ale vzpurný </a:t>
            </a:r>
            <a:r>
              <a:rPr lang="cs-CZ" dirty="0" err="1"/>
              <a:t>Halfar</a:t>
            </a:r>
            <a:r>
              <a:rPr lang="cs-CZ" dirty="0"/>
              <a:t> učí,</a:t>
            </a:r>
          </a:p>
          <a:p>
            <a:pPr>
              <a:buNone/>
            </a:pPr>
            <a:r>
              <a:rPr lang="cs-CZ" dirty="0"/>
              <a:t>Jak mu kázal zákon boží.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Bezruč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Figury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Řečnická otázka</a:t>
            </a:r>
          </a:p>
          <a:p>
            <a:pPr lvl="2"/>
            <a:r>
              <a:rPr lang="cs-CZ" dirty="0"/>
              <a:t>Viděls, na vysokých žerdích prapory jak městem vanou?</a:t>
            </a:r>
          </a:p>
          <a:p>
            <a:pPr lvl="2"/>
            <a:r>
              <a:rPr lang="cs-CZ" dirty="0"/>
              <a:t>Kdo tu rozlil to víno?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Řečnické zvolání</a:t>
            </a:r>
          </a:p>
          <a:p>
            <a:pPr lvl="2"/>
            <a:r>
              <a:rPr lang="cs-CZ" dirty="0"/>
              <a:t>Jak louky zbělely rosou!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Apostrofa</a:t>
            </a:r>
          </a:p>
          <a:p>
            <a:pPr lvl="2"/>
            <a:r>
              <a:rPr lang="cs-CZ" dirty="0"/>
              <a:t>Letní ty noci zářivá!</a:t>
            </a:r>
          </a:p>
          <a:p>
            <a:pPr lvl="2"/>
            <a:r>
              <a:rPr lang="cs-CZ" dirty="0"/>
              <a:t>Mario, panno přemocná!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Veršová intonace</a:t>
            </a:r>
            <a:r>
              <a:rPr lang="cs-CZ" dirty="0"/>
              <a:t>: zvukové odstínění (modulace řeči) prostřednictvím určitého tempa, členění (frázování), síly a výšky hlasu.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Větná intonace</a:t>
            </a:r>
          </a:p>
        </p:txBody>
      </p:sp>
    </p:spTree>
    <p:extLst>
      <p:ext uri="{BB962C8B-B14F-4D97-AF65-F5344CB8AC3E}">
        <p14:creationId xmlns:p14="http://schemas.microsoft.com/office/powerpoint/2010/main" val="2417987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Hlásková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Výstavba literárního díla: důraz kladen na: </a:t>
            </a:r>
          </a:p>
          <a:p>
            <a:endParaRPr lang="cs-CZ" dirty="0"/>
          </a:p>
          <a:p>
            <a:r>
              <a:rPr lang="cs-CZ" dirty="0"/>
              <a:t>Význam slov a vět</a:t>
            </a:r>
          </a:p>
          <a:p>
            <a:r>
              <a:rPr lang="cs-CZ" dirty="0"/>
              <a:t>Znění slov a vět</a:t>
            </a:r>
          </a:p>
          <a:p>
            <a:r>
              <a:rPr lang="cs-CZ" dirty="0"/>
              <a:t>== znění jednotlivých hlásek nebo slabik</a:t>
            </a:r>
          </a:p>
          <a:p>
            <a:r>
              <a:rPr lang="cs-CZ" dirty="0"/>
              <a:t>== celková melodie (intonace) věty</a:t>
            </a:r>
          </a:p>
          <a:p>
            <a:endParaRPr lang="cs-CZ" dirty="0"/>
          </a:p>
          <a:p>
            <a:r>
              <a:rPr lang="cs-CZ" dirty="0"/>
              <a:t>Využití zvukových hlásek = hlásková instrumentace</a:t>
            </a:r>
          </a:p>
          <a:p>
            <a:r>
              <a:rPr lang="cs-CZ" dirty="0"/>
              <a:t>Instrumentace /z hudby/ = způsob uspořádání zvukové složky textu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Prostředky hláskové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Eufonie = libozvuk</a:t>
            </a:r>
          </a:p>
          <a:p>
            <a:endParaRPr lang="cs-CZ" dirty="0"/>
          </a:p>
          <a:p>
            <a:pPr lvl="1">
              <a:buNone/>
            </a:pPr>
            <a:r>
              <a:rPr lang="cs-CZ" i="1" dirty="0"/>
              <a:t>Ach v zemi krásnou, zemi milovanou,</a:t>
            </a:r>
          </a:p>
          <a:p>
            <a:pPr lvl="1">
              <a:buNone/>
            </a:pPr>
            <a:r>
              <a:rPr lang="cs-CZ" i="1" dirty="0"/>
              <a:t>v kolébku svou i hrob svůj, matku svou,</a:t>
            </a:r>
          </a:p>
          <a:p>
            <a:pPr lvl="1">
              <a:buNone/>
            </a:pPr>
            <a:r>
              <a:rPr lang="cs-CZ" i="1" dirty="0"/>
              <a:t>v  </a:t>
            </a:r>
            <a:r>
              <a:rPr lang="cs-CZ" i="1" dirty="0" err="1"/>
              <a:t>vlasť</a:t>
            </a:r>
            <a:r>
              <a:rPr lang="cs-CZ" i="1" dirty="0"/>
              <a:t> jedinou i v dědictví mi danou, </a:t>
            </a:r>
          </a:p>
          <a:p>
            <a:pPr lvl="1">
              <a:buNone/>
            </a:pPr>
            <a:r>
              <a:rPr lang="cs-CZ" i="1" dirty="0"/>
              <a:t>v </a:t>
            </a:r>
            <a:r>
              <a:rPr lang="cs-CZ" i="1" dirty="0" err="1"/>
              <a:t>šírou</a:t>
            </a:r>
            <a:r>
              <a:rPr lang="cs-CZ" i="1" dirty="0"/>
              <a:t> tu zemi, </a:t>
            </a:r>
            <a:r>
              <a:rPr lang="cs-CZ" i="1" dirty="0" err="1"/>
              <a:t>zemi</a:t>
            </a:r>
            <a:r>
              <a:rPr lang="cs-CZ" i="1" dirty="0"/>
              <a:t> jedinou, </a:t>
            </a:r>
          </a:p>
          <a:p>
            <a:pPr lvl="1">
              <a:buNone/>
            </a:pPr>
            <a:r>
              <a:rPr lang="cs-CZ" i="1" dirty="0"/>
              <a:t>v matku svou, v matku svou, krev syna teče po ní.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Opakem je </a:t>
            </a:r>
            <a:r>
              <a:rPr lang="cs-CZ" dirty="0">
                <a:solidFill>
                  <a:srgbClr val="FF0000"/>
                </a:solidFill>
              </a:rPr>
              <a:t>kakofonie = nelibozvuk</a:t>
            </a:r>
          </a:p>
          <a:p>
            <a:r>
              <a:rPr lang="cs-CZ" dirty="0"/>
              <a:t>/zde ř + souhláskové skupiny/</a:t>
            </a:r>
          </a:p>
          <a:p>
            <a:pPr>
              <a:buNone/>
            </a:pPr>
            <a:endParaRPr lang="cs-CZ" dirty="0"/>
          </a:p>
          <a:p>
            <a:pPr lvl="1">
              <a:buNone/>
            </a:pPr>
            <a:r>
              <a:rPr lang="cs-CZ" i="1" dirty="0"/>
              <a:t>V ztrhaný mrtvý strážce zrak</a:t>
            </a:r>
          </a:p>
          <a:p>
            <a:pPr lvl="1">
              <a:buNone/>
            </a:pPr>
            <a:r>
              <a:rPr lang="cs-CZ" i="1" dirty="0"/>
              <a:t>i v pootevřené huby</a:t>
            </a:r>
          </a:p>
          <a:p>
            <a:pPr lvl="1">
              <a:buNone/>
            </a:pPr>
            <a:r>
              <a:rPr lang="cs-CZ" i="1" dirty="0"/>
              <a:t>přeskřípené svítí zuby.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Onomatopoie (zvukomalba)</a:t>
            </a:r>
          </a:p>
          <a:p>
            <a:endParaRPr lang="cs-CZ" dirty="0"/>
          </a:p>
          <a:p>
            <a:pPr lvl="1"/>
            <a:r>
              <a:rPr lang="cs-CZ" dirty="0"/>
              <a:t>Řetězů řinčí hřmot</a:t>
            </a:r>
          </a:p>
          <a:p>
            <a:pPr lvl="1"/>
            <a:r>
              <a:rPr lang="cs-CZ" dirty="0"/>
              <a:t>Žbluňkla žába do </a:t>
            </a:r>
            <a:r>
              <a:rPr lang="cs-CZ" dirty="0" err="1"/>
              <a:t>žabince</a:t>
            </a:r>
            <a:r>
              <a:rPr lang="cs-CZ" dirty="0"/>
              <a:t> až to žuchlo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DALŠÍ:</a:t>
            </a:r>
          </a:p>
          <a:p>
            <a:pPr lvl="1"/>
            <a:r>
              <a:rPr lang="cs-CZ" dirty="0"/>
              <a:t>Opakování skupin hlásek</a:t>
            </a:r>
          </a:p>
          <a:p>
            <a:pPr lvl="1"/>
            <a:r>
              <a:rPr lang="cs-CZ" dirty="0"/>
              <a:t>Aliterace (a slunce jasná světů jiných)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Ukázka z </a:t>
            </a:r>
            <a:r>
              <a:rPr lang="cs-CZ" i="1" dirty="0">
                <a:solidFill>
                  <a:srgbClr val="FF0000"/>
                </a:solidFill>
              </a:rPr>
              <a:t>Máje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Opakování hlásek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… tichými slovy </a:t>
            </a:r>
            <a:r>
              <a:rPr lang="cs-CZ" i="1" dirty="0" err="1"/>
              <a:t>šepce</a:t>
            </a:r>
            <a:r>
              <a:rPr lang="cs-CZ" i="1" dirty="0"/>
              <a:t> praví,</a:t>
            </a:r>
          </a:p>
          <a:p>
            <a:pPr>
              <a:buNone/>
            </a:pPr>
            <a:r>
              <a:rPr lang="cs-CZ" i="1" dirty="0"/>
              <a:t>„tam při jezeru vížka ční</a:t>
            </a:r>
          </a:p>
          <a:p>
            <a:pPr>
              <a:buNone/>
            </a:pPr>
            <a:r>
              <a:rPr lang="cs-CZ" i="1" dirty="0"/>
              <a:t>nad stromů noc; jen bílý stín</a:t>
            </a:r>
          </a:p>
          <a:p>
            <a:pPr>
              <a:buNone/>
            </a:pPr>
            <a:r>
              <a:rPr lang="cs-CZ" i="1" dirty="0" err="1"/>
              <a:t>hlubkoť</a:t>
            </a:r>
            <a:r>
              <a:rPr lang="cs-CZ" i="1" dirty="0"/>
              <a:t> stopen v jezera klín; </a:t>
            </a:r>
          </a:p>
          <a:p>
            <a:pPr>
              <a:buNone/>
            </a:pPr>
            <a:r>
              <a:rPr lang="cs-CZ" i="1" dirty="0"/>
              <a:t>však hlouběji ještě u vodu vryt</a:t>
            </a:r>
          </a:p>
          <a:p>
            <a:pPr>
              <a:buNone/>
            </a:pPr>
            <a:r>
              <a:rPr lang="cs-CZ" i="1" dirty="0"/>
              <a:t>je z mala okénka lampy svit;</a:t>
            </a:r>
          </a:p>
          <a:p>
            <a:pPr>
              <a:buNone/>
            </a:pPr>
            <a:r>
              <a:rPr lang="cs-CZ" i="1" dirty="0"/>
              <a:t>tam Vilém myšlenkou se baví,</a:t>
            </a:r>
          </a:p>
          <a:p>
            <a:pPr>
              <a:buNone/>
            </a:pPr>
            <a:r>
              <a:rPr lang="cs-CZ" i="1" dirty="0"/>
              <a:t>že příští den jej žití zbaví.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Verš a 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Verš může být rozdělen do více řádků;</a:t>
            </a:r>
          </a:p>
          <a:p>
            <a:r>
              <a:rPr lang="cs-CZ" dirty="0"/>
              <a:t>Počet řádků lze lehce spočítat; počet veršů neurčíme na první pohled.</a:t>
            </a:r>
          </a:p>
          <a:p>
            <a:endParaRPr lang="cs-CZ" dirty="0"/>
          </a:p>
          <a:p>
            <a:pPr>
              <a:buNone/>
            </a:pPr>
            <a:r>
              <a:rPr lang="cs-CZ" sz="2300" dirty="0"/>
              <a:t>Však vrátili se sami, před zámkem</a:t>
            </a:r>
          </a:p>
          <a:p>
            <a:pPr>
              <a:buNone/>
            </a:pPr>
            <a:r>
              <a:rPr lang="cs-CZ" sz="2300" dirty="0"/>
              <a:t>vše pusto bylo, prázdno, nikoho</a:t>
            </a:r>
          </a:p>
          <a:p>
            <a:pPr>
              <a:buNone/>
            </a:pPr>
            <a:r>
              <a:rPr lang="cs-CZ" sz="2300" dirty="0"/>
              <a:t>kol vidět nebylo. Snad zahoupal</a:t>
            </a:r>
          </a:p>
          <a:p>
            <a:pPr>
              <a:buNone/>
            </a:pPr>
            <a:r>
              <a:rPr lang="cs-CZ" sz="2300" dirty="0"/>
              <a:t>to vítr jenom zvonem?</a:t>
            </a:r>
          </a:p>
          <a:p>
            <a:pPr>
              <a:buNone/>
            </a:pPr>
            <a:endParaRPr lang="cs-CZ" sz="2300" dirty="0"/>
          </a:p>
          <a:p>
            <a:pPr lvl="6">
              <a:buNone/>
            </a:pPr>
            <a:r>
              <a:rPr lang="cs-CZ" sz="2300" dirty="0"/>
              <a:t>Sotva tak</a:t>
            </a:r>
          </a:p>
          <a:p>
            <a:pPr>
              <a:buNone/>
            </a:pPr>
            <a:r>
              <a:rPr lang="cs-CZ" sz="2300" dirty="0"/>
              <a:t>když domluvili, slyš tu zazněl zas</a:t>
            </a:r>
          </a:p>
          <a:p>
            <a:pPr>
              <a:buNone/>
            </a:pPr>
            <a:r>
              <a:rPr lang="cs-CZ" sz="2300" dirty="0"/>
              <a:t>zvuk zvonů mocně, smutně, příšerně, </a:t>
            </a:r>
          </a:p>
          <a:p>
            <a:pPr>
              <a:buNone/>
            </a:pPr>
            <a:r>
              <a:rPr lang="cs-CZ" sz="2300" dirty="0"/>
              <a:t>jak ve zoufalství, v strachu, v úzkostech</a:t>
            </a:r>
          </a:p>
          <a:p>
            <a:pPr>
              <a:buNone/>
            </a:pPr>
            <a:r>
              <a:rPr lang="cs-CZ" sz="2300" dirty="0"/>
              <a:t>by se kdo dovolával pomoci.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/Zeyer, </a:t>
            </a:r>
            <a:r>
              <a:rPr lang="cs-CZ" sz="2300" i="1" dirty="0"/>
              <a:t>Pohádka o Karlu Velikém</a:t>
            </a:r>
            <a:r>
              <a:rPr lang="cs-CZ" sz="2300" dirty="0"/>
              <a:t>/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Jindy může dojít k rozdělení verše do různých skupin (patří k jiné části textu)</a:t>
            </a:r>
          </a:p>
          <a:p>
            <a:r>
              <a:rPr lang="cs-CZ" sz="2000" dirty="0"/>
              <a:t>Rozlomení může patřit k obsahovému a/nebo stylovému zlomu v textu.</a:t>
            </a:r>
          </a:p>
          <a:p>
            <a:endParaRPr lang="cs-CZ" dirty="0"/>
          </a:p>
          <a:p>
            <a:pPr marL="531813" indent="192088">
              <a:buNone/>
            </a:pPr>
            <a:r>
              <a:rPr lang="cs-CZ" sz="2000" dirty="0"/>
              <a:t>On </a:t>
            </a:r>
            <a:r>
              <a:rPr lang="cs-CZ" sz="2000" dirty="0" err="1"/>
              <a:t>pad</a:t>
            </a:r>
            <a:r>
              <a:rPr lang="cs-CZ" sz="2000" dirty="0"/>
              <a:t> jí k nohám, plakal jak </a:t>
            </a:r>
            <a:r>
              <a:rPr lang="cs-CZ" sz="2000" dirty="0" err="1"/>
              <a:t>děcko</a:t>
            </a:r>
            <a:endParaRPr lang="cs-CZ" sz="2000" dirty="0"/>
          </a:p>
          <a:p>
            <a:pPr marL="531813" indent="192088">
              <a:buNone/>
            </a:pPr>
            <a:r>
              <a:rPr lang="cs-CZ" sz="2000" dirty="0"/>
              <a:t>a jásal zas </a:t>
            </a:r>
          </a:p>
          <a:p>
            <a:pPr marL="531813" lvl="6" indent="192088">
              <a:buNone/>
            </a:pPr>
            <a:r>
              <a:rPr lang="cs-CZ" sz="2000" dirty="0"/>
              <a:t>			***</a:t>
            </a:r>
          </a:p>
          <a:p>
            <a:pPr marL="531813" lvl="6" indent="192088">
              <a:buNone/>
            </a:pPr>
            <a:r>
              <a:rPr lang="cs-CZ" sz="2000" dirty="0"/>
              <a:t>			A spolu dál šli lesem,</a:t>
            </a:r>
          </a:p>
          <a:p>
            <a:pPr marL="531813" lvl="6" indent="192088">
              <a:buNone/>
            </a:pPr>
            <a:r>
              <a:rPr lang="cs-CZ" sz="2000" dirty="0"/>
              <a:t> sněť každá chvět se zdála tajným děsem</a:t>
            </a:r>
          </a:p>
          <a:p>
            <a:pPr marL="531813" lvl="6" indent="192088">
              <a:buNone/>
            </a:pPr>
            <a:endParaRPr lang="cs-CZ" sz="2000" dirty="0"/>
          </a:p>
          <a:p>
            <a:pPr marL="531813" lvl="6" indent="192088">
              <a:buNone/>
            </a:pPr>
            <a:r>
              <a:rPr lang="cs-CZ" sz="2000" dirty="0"/>
              <a:t>/Vrchlický, </a:t>
            </a:r>
            <a:r>
              <a:rPr lang="cs-CZ" sz="2000" dirty="0" err="1"/>
              <a:t>Savitri</a:t>
            </a:r>
            <a:r>
              <a:rPr lang="cs-CZ" sz="2000" dirty="0"/>
              <a:t>/</a:t>
            </a:r>
          </a:p>
          <a:p>
            <a:pPr lvl="6"/>
            <a:endParaRPr lang="cs-CZ" dirty="0"/>
          </a:p>
          <a:p>
            <a:pPr lvl="6"/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0963" indent="-627063">
              <a:buNone/>
            </a:pPr>
            <a:r>
              <a:rPr lang="cs-CZ" sz="2400" dirty="0"/>
              <a:t>Jedna hora vysoká je</a:t>
            </a:r>
          </a:p>
          <a:p>
            <a:pPr marL="1350963" lvl="5" indent="-627063">
              <a:buNone/>
            </a:pPr>
            <a:r>
              <a:rPr lang="cs-CZ" sz="2400" dirty="0"/>
              <a:t>			a druhá je nízká,</a:t>
            </a:r>
          </a:p>
          <a:p>
            <a:pPr marL="1350963" lvl="5" indent="-627063">
              <a:buNone/>
            </a:pPr>
            <a:r>
              <a:rPr lang="cs-CZ" sz="2400" dirty="0"/>
              <a:t>kdo nemá své muzikanty,</a:t>
            </a:r>
          </a:p>
          <a:p>
            <a:pPr marL="1350963" lvl="5" indent="-627063">
              <a:buNone/>
            </a:pPr>
            <a:r>
              <a:rPr lang="cs-CZ" sz="2400" dirty="0"/>
              <a:t>			na hubu si píská.</a:t>
            </a:r>
          </a:p>
          <a:p>
            <a:pPr marL="1350963" lvl="5" indent="-627063">
              <a:buNone/>
            </a:pPr>
            <a:r>
              <a:rPr lang="cs-CZ" sz="2400" dirty="0"/>
              <a:t>			</a:t>
            </a:r>
          </a:p>
          <a:p>
            <a:pPr marL="1350963" lvl="5" indent="-627063">
              <a:buNone/>
            </a:pPr>
            <a:r>
              <a:rPr lang="cs-CZ" sz="2000" dirty="0"/>
              <a:t>/Havlíček, Křest svatého Vladimíra/</a:t>
            </a:r>
          </a:p>
          <a:p>
            <a:pPr marL="1350963" lvl="5" indent="-627063">
              <a:buNone/>
            </a:pPr>
            <a:endParaRPr lang="cs-CZ" sz="2000" dirty="0"/>
          </a:p>
          <a:p>
            <a:pPr marL="1350963" lvl="5" indent="-627063">
              <a:buNone/>
            </a:pPr>
            <a:r>
              <a:rPr lang="cs-CZ" sz="2000" i="1" dirty="0"/>
              <a:t>4 řádky, 4 verše;</a:t>
            </a:r>
          </a:p>
          <a:p>
            <a:pPr marL="1350963" lvl="5" indent="-627063">
              <a:buNone/>
            </a:pPr>
            <a:r>
              <a:rPr lang="cs-CZ" sz="2000" i="1" dirty="0"/>
              <a:t>Sudé verše jsou odsazené (</a:t>
            </a:r>
            <a:r>
              <a:rPr lang="cs-CZ" sz="2000" i="1" dirty="0" err="1"/>
              <a:t>zdůr</a:t>
            </a:r>
            <a:r>
              <a:rPr lang="cs-CZ" sz="2000" i="1" dirty="0"/>
              <a:t>. jejich odlišnost); 6 slabik; rým</a:t>
            </a:r>
          </a:p>
          <a:p>
            <a:pPr marL="1350963" lvl="5" indent="-627063">
              <a:buNone/>
            </a:pPr>
            <a:r>
              <a:rPr lang="cs-CZ" sz="2000" i="1" dirty="0"/>
              <a:t>Liché verše; 8 slabik; nerýmují se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Enjambement (přesah)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konec věty nepřipadá na konec verše, se nazývá PŘESAHEM (Enjambement)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Na bílé zdě stříbrnou zář</a:t>
            </a:r>
          </a:p>
          <a:p>
            <a:pPr>
              <a:buNone/>
            </a:pPr>
            <a:r>
              <a:rPr lang="cs-CZ" dirty="0"/>
              <a:t>		rozlila bledá lůny tvář</a:t>
            </a:r>
          </a:p>
        </p:txBody>
      </p:sp>
    </p:spTree>
    <p:extLst>
      <p:ext uri="{BB962C8B-B14F-4D97-AF65-F5344CB8AC3E}">
        <p14:creationId xmlns:p14="http://schemas.microsoft.com/office/powerpoint/2010/main" val="162353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395930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Anafora</a:t>
            </a:r>
            <a:r>
              <a:rPr lang="cs-CZ" dirty="0"/>
              <a:t> = opakování slov na začátku vět, veršů</a:t>
            </a:r>
          </a:p>
          <a:p>
            <a:pPr lvl="2"/>
            <a:r>
              <a:rPr lang="cs-CZ" dirty="0"/>
              <a:t>Oni sokola obletovali</a:t>
            </a:r>
          </a:p>
          <a:p>
            <a:pPr lvl="2"/>
            <a:r>
              <a:rPr lang="cs-CZ" dirty="0"/>
              <a:t>Oni k sokolu doletovali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Epifora</a:t>
            </a:r>
            <a:r>
              <a:rPr lang="cs-CZ" dirty="0"/>
              <a:t> = opakování slov na konci vět, veršů</a:t>
            </a:r>
          </a:p>
          <a:p>
            <a:pPr lvl="2"/>
            <a:r>
              <a:rPr lang="cs-CZ" dirty="0"/>
              <a:t>V daleko se táhne zrající klas</a:t>
            </a:r>
          </a:p>
          <a:p>
            <a:pPr lvl="2"/>
            <a:r>
              <a:rPr lang="cs-CZ" dirty="0"/>
              <a:t>Po polích rozprostřen zrající klas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Epanastrofa</a:t>
            </a:r>
            <a:r>
              <a:rPr lang="cs-CZ" dirty="0"/>
              <a:t> = stejná slova na konci věty/verše a na začátku nové věty/verše</a:t>
            </a:r>
          </a:p>
          <a:p>
            <a:pPr lvl="2"/>
            <a:r>
              <a:rPr lang="cs-CZ" dirty="0"/>
              <a:t>Střela tase zaryla v bílá ňadra, </a:t>
            </a:r>
          </a:p>
          <a:p>
            <a:pPr lvl="2"/>
            <a:r>
              <a:rPr lang="cs-CZ" dirty="0"/>
              <a:t>v bílá ňadra prvního Tatařína.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2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Versifikační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Prozodické systémy</a:t>
            </a:r>
          </a:p>
          <a:p>
            <a:r>
              <a:rPr lang="cs-CZ" dirty="0"/>
              <a:t>Nauka, která se zabývá výškou tónu, délkou a přízvukem, jejich využitím ve verši.</a:t>
            </a:r>
          </a:p>
          <a:p>
            <a:endParaRPr lang="cs-CZ" dirty="0"/>
          </a:p>
          <a:p>
            <a:r>
              <a:rPr lang="cs-CZ" dirty="0"/>
              <a:t>Sylabický</a:t>
            </a:r>
          </a:p>
          <a:p>
            <a:r>
              <a:rPr lang="cs-CZ" dirty="0"/>
              <a:t>Sylabotónický</a:t>
            </a:r>
          </a:p>
          <a:p>
            <a:r>
              <a:rPr lang="cs-CZ" dirty="0"/>
              <a:t>Časoměrný</a:t>
            </a:r>
          </a:p>
          <a:p>
            <a:endParaRPr lang="cs-CZ" dirty="0"/>
          </a:p>
          <a:p>
            <a:pPr>
              <a:buNone/>
            </a:pPr>
            <a:r>
              <a:rPr lang="cs-CZ" sz="1800" dirty="0"/>
              <a:t>SLABIKY: 	přízvučné/nepřízvučné</a:t>
            </a:r>
          </a:p>
          <a:p>
            <a:pPr lvl="5">
              <a:buNone/>
            </a:pPr>
            <a:r>
              <a:rPr lang="cs-CZ" dirty="0"/>
              <a:t>		dlouhé/krátké</a:t>
            </a:r>
          </a:p>
          <a:p>
            <a:pPr lvl="5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Typy prozodických systémů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Řečtina, latina (měří se slabiky dlouhé, krátké) = </a:t>
            </a:r>
            <a:r>
              <a:rPr lang="cs-CZ" dirty="0">
                <a:solidFill>
                  <a:srgbClr val="FF0000"/>
                </a:solidFill>
              </a:rPr>
              <a:t>prozodie časoměrná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Čeština</a:t>
            </a:r>
            <a:r>
              <a:rPr lang="cs-CZ" dirty="0"/>
              <a:t> (přízvučné a nepřízvučné slabiky) = prozodie přízvučná/sylabotónický, tónický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Přízvuk v češtině VŽDY NA PRVNÍ SLABICE SLOVA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Víceslabičná</a:t>
            </a:r>
            <a:r>
              <a:rPr lang="cs-CZ" dirty="0"/>
              <a:t> slova = přízvuk na první slabice</a:t>
            </a:r>
          </a:p>
          <a:p>
            <a:pPr>
              <a:buNone/>
            </a:pPr>
            <a:r>
              <a:rPr lang="cs-CZ" b="1" dirty="0"/>
              <a:t>Jednoslabičná</a:t>
            </a:r>
            <a:r>
              <a:rPr lang="cs-CZ" dirty="0"/>
              <a:t> slova: 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plnovýznamová</a:t>
            </a:r>
            <a:r>
              <a:rPr lang="cs-CZ" dirty="0"/>
              <a:t> přízvuk mají (dům, stůl, mdlý aj.)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neplnovýznamová</a:t>
            </a:r>
            <a:r>
              <a:rPr lang="cs-CZ" dirty="0"/>
              <a:t> přízvuk nemají (</a:t>
            </a:r>
            <a:r>
              <a:rPr lang="cs-CZ" dirty="0">
                <a:solidFill>
                  <a:srgbClr val="FF0000"/>
                </a:solidFill>
              </a:rPr>
              <a:t>a, se, mi </a:t>
            </a:r>
            <a:r>
              <a:rPr lang="cs-CZ" dirty="0"/>
              <a:t>aj.); </a:t>
            </a:r>
            <a:r>
              <a:rPr lang="cs-CZ" i="1" dirty="0"/>
              <a:t>jednoslabičné předložky „přetahují“ přízvuk z následujícího slova.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Příklady: 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tá</a:t>
            </a:r>
            <a:r>
              <a:rPr lang="cs-CZ" dirty="0"/>
              <a:t>bor, </a:t>
            </a:r>
            <a:r>
              <a:rPr lang="cs-CZ" b="1" dirty="0"/>
              <a:t>ko</a:t>
            </a:r>
            <a:r>
              <a:rPr lang="cs-CZ" dirty="0"/>
              <a:t>várna, </a:t>
            </a:r>
            <a:r>
              <a:rPr lang="cs-CZ" b="1" dirty="0"/>
              <a:t>mí</a:t>
            </a:r>
            <a:r>
              <a:rPr lang="cs-CZ" dirty="0"/>
              <a:t>há, </a:t>
            </a:r>
            <a:r>
              <a:rPr lang="cs-CZ" b="1" dirty="0"/>
              <a:t>sto</a:t>
            </a:r>
            <a:r>
              <a:rPr lang="cs-CZ" dirty="0"/>
              <a:t>dola, </a:t>
            </a:r>
            <a:r>
              <a:rPr lang="cs-CZ" b="1" dirty="0"/>
              <a:t>ko</a:t>
            </a:r>
            <a:r>
              <a:rPr lang="cs-CZ" dirty="0"/>
              <a:t>loběžka = </a:t>
            </a:r>
            <a:r>
              <a:rPr lang="cs-CZ" i="1" dirty="0"/>
              <a:t>první slabika</a:t>
            </a:r>
          </a:p>
          <a:p>
            <a:endParaRPr lang="cs-CZ" dirty="0"/>
          </a:p>
          <a:p>
            <a:r>
              <a:rPr lang="cs-CZ" b="1" dirty="0"/>
              <a:t>na</a:t>
            </a:r>
            <a:r>
              <a:rPr lang="cs-CZ" dirty="0"/>
              <a:t> táboře, </a:t>
            </a:r>
            <a:r>
              <a:rPr lang="cs-CZ" b="1" dirty="0"/>
              <a:t>na</a:t>
            </a:r>
            <a:r>
              <a:rPr lang="cs-CZ" dirty="0"/>
              <a:t> kole, </a:t>
            </a:r>
            <a:r>
              <a:rPr lang="cs-CZ" b="1" dirty="0"/>
              <a:t>před</a:t>
            </a:r>
            <a:r>
              <a:rPr lang="cs-CZ" dirty="0"/>
              <a:t> oknem = </a:t>
            </a:r>
            <a:r>
              <a:rPr lang="cs-CZ" i="1" dirty="0"/>
              <a:t>přízvuk na předložce; slabičná předložka; přízvuk na předložce</a:t>
            </a:r>
          </a:p>
          <a:p>
            <a:endParaRPr lang="cs-CZ" dirty="0"/>
          </a:p>
          <a:p>
            <a:r>
              <a:rPr lang="cs-CZ" b="1" dirty="0"/>
              <a:t>v do</a:t>
            </a:r>
            <a:r>
              <a:rPr lang="cs-CZ" dirty="0"/>
              <a:t>mě = </a:t>
            </a:r>
            <a:r>
              <a:rPr lang="cs-CZ" i="1" dirty="0"/>
              <a:t>předložka v neslabičná; přízvuk na </a:t>
            </a:r>
            <a:r>
              <a:rPr lang="cs-CZ" b="1" i="1" dirty="0" err="1"/>
              <a:t>vdo</a:t>
            </a:r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Chla</a:t>
            </a:r>
            <a:r>
              <a:rPr lang="cs-CZ" i="1" dirty="0"/>
              <a:t>pec a </a:t>
            </a:r>
            <a:r>
              <a:rPr lang="cs-CZ" b="1" i="1" dirty="0"/>
              <a:t>dív</a:t>
            </a:r>
            <a:r>
              <a:rPr lang="cs-CZ" i="1" dirty="0"/>
              <a:t>ka </a:t>
            </a:r>
            <a:r>
              <a:rPr lang="cs-CZ" b="1" i="1" dirty="0"/>
              <a:t>sto</a:t>
            </a:r>
            <a:r>
              <a:rPr lang="cs-CZ" i="1" dirty="0"/>
              <a:t>jí na </a:t>
            </a:r>
            <a:r>
              <a:rPr lang="cs-CZ" b="1" i="1" dirty="0"/>
              <a:t>uli</a:t>
            </a:r>
            <a:r>
              <a:rPr lang="cs-CZ" i="1" dirty="0"/>
              <a:t>ci, </a:t>
            </a:r>
            <a:r>
              <a:rPr lang="cs-CZ" b="1" i="1" dirty="0"/>
              <a:t>při</a:t>
            </a:r>
            <a:r>
              <a:rPr lang="cs-CZ" i="1" dirty="0"/>
              <a:t>nesli mi </a:t>
            </a:r>
            <a:r>
              <a:rPr lang="cs-CZ" b="1" i="1" dirty="0"/>
              <a:t>dort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Rytmus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Podstatou poezie je rytmus</a:t>
            </a:r>
          </a:p>
          <a:p>
            <a:r>
              <a:rPr lang="cs-CZ" dirty="0"/>
              <a:t>Rytmus = pravidelné opakování stejných/podobných jednotek.</a:t>
            </a:r>
          </a:p>
          <a:p>
            <a:endParaRPr lang="cs-CZ" dirty="0"/>
          </a:p>
          <a:p>
            <a:r>
              <a:rPr lang="cs-CZ" dirty="0"/>
              <a:t>Organizace přízvučných a nepřízvučných slabik = sylabotónický systém (19. století u nás); jde o organizaci slabik i přízvuku.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Organizace dlouhých a krátkých slabik = časoměrný systém (řecká a latinská poezie, 20. léta 19. století)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Časoměrný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Vzniká střídáním dlouhých a krátkých slabik.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Dlouhé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slabiky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(-) :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přirozeně</a:t>
            </a:r>
            <a:r>
              <a:rPr lang="cs-CZ" dirty="0"/>
              <a:t> </a:t>
            </a:r>
            <a:r>
              <a:rPr lang="cs-CZ" i="1" dirty="0"/>
              <a:t>dlouhé </a:t>
            </a:r>
            <a:r>
              <a:rPr lang="cs-CZ" dirty="0"/>
              <a:t>(slabika s dlouhou samohláskou 		nebo dvojhláskou; </a:t>
            </a:r>
            <a:r>
              <a:rPr lang="cs-CZ" i="1" dirty="0">
                <a:solidFill>
                  <a:srgbClr val="FF0000"/>
                </a:solidFill>
              </a:rPr>
              <a:t>má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i="1" dirty="0">
                <a:solidFill>
                  <a:srgbClr val="FF0000"/>
                </a:solidFill>
              </a:rPr>
              <a:t>ví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kou</a:t>
            </a:r>
            <a:endParaRPr lang="cs-CZ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/>
              <a:t> 		- </a:t>
            </a:r>
            <a:r>
              <a:rPr lang="cs-CZ" b="1" i="1" dirty="0"/>
              <a:t>pozičně</a:t>
            </a:r>
            <a:r>
              <a:rPr lang="cs-CZ" dirty="0"/>
              <a:t> </a:t>
            </a:r>
            <a:r>
              <a:rPr lang="cs-CZ" i="1" dirty="0"/>
              <a:t>dlouhé</a:t>
            </a:r>
            <a:r>
              <a:rPr lang="cs-CZ" dirty="0"/>
              <a:t>: obsahuje krátkou samohlásku, </a:t>
            </a:r>
            <a:r>
              <a:rPr lang="cs-CZ" dirty="0" err="1"/>
              <a:t>evetn</a:t>
            </a:r>
            <a:r>
              <a:rPr lang="cs-CZ" dirty="0"/>
              <a:t>. 		slabikotvornou souhlásku </a:t>
            </a:r>
            <a:r>
              <a:rPr lang="cs-CZ" dirty="0">
                <a:solidFill>
                  <a:srgbClr val="FF0000"/>
                </a:solidFill>
              </a:rPr>
              <a:t>l, r </a:t>
            </a:r>
            <a:r>
              <a:rPr lang="cs-CZ" dirty="0"/>
              <a:t>(vlk, krk), po níž následují dvě a 	více souhlásek (i přes hranici slova).</a:t>
            </a:r>
          </a:p>
          <a:p>
            <a:pPr>
              <a:buNone/>
            </a:pPr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Krátké slabiky </a:t>
            </a:r>
            <a:r>
              <a:rPr lang="cs-CZ" dirty="0"/>
              <a:t>(označ. U) /jádro tvořeno krátkou samohláskou nebo slabikotvornou souhláskou, po níž následuje jen jedna souhláska/.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následovaly dvě souhlásky (jedna z nich </a:t>
            </a:r>
            <a:r>
              <a:rPr lang="cs-CZ" dirty="0">
                <a:solidFill>
                  <a:srgbClr val="FF0000"/>
                </a:solidFill>
              </a:rPr>
              <a:t>l, r, ř, m, n</a:t>
            </a:r>
            <a:r>
              <a:rPr lang="cs-CZ" dirty="0"/>
              <a:t>) = </a:t>
            </a:r>
            <a:r>
              <a:rPr lang="cs-CZ" b="1" dirty="0"/>
              <a:t>obojetná slabika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Např. slovo: 	</a:t>
            </a:r>
            <a:r>
              <a:rPr lang="cs-CZ" dirty="0">
                <a:solidFill>
                  <a:schemeClr val="accent1"/>
                </a:solidFill>
              </a:rPr>
              <a:t>vystoupají</a:t>
            </a:r>
          </a:p>
          <a:p>
            <a:pPr marL="2743200" lvl="6" indent="0">
              <a:buNone/>
            </a:pPr>
            <a:r>
              <a:rPr lang="cs-CZ" dirty="0"/>
              <a:t>  -      -     U   -</a:t>
            </a:r>
          </a:p>
          <a:p>
            <a:endParaRPr lang="cs-CZ" dirty="0"/>
          </a:p>
          <a:p>
            <a:r>
              <a:rPr lang="cs-CZ" dirty="0"/>
              <a:t>Pospíchat do školy</a:t>
            </a:r>
          </a:p>
          <a:p>
            <a:endParaRPr lang="cs-CZ" dirty="0"/>
          </a:p>
          <a:p>
            <a:r>
              <a:rPr lang="cs-CZ" i="1" dirty="0"/>
              <a:t>po = pozičně dlouhá</a:t>
            </a:r>
          </a:p>
          <a:p>
            <a:r>
              <a:rPr lang="cs-CZ" i="1" dirty="0"/>
              <a:t>spí = přirozeně dlouhá</a:t>
            </a:r>
          </a:p>
          <a:p>
            <a:r>
              <a:rPr lang="cs-CZ" i="1" dirty="0"/>
              <a:t>chat = pozičně dlouhá</a:t>
            </a:r>
          </a:p>
          <a:p>
            <a:r>
              <a:rPr lang="cs-CZ" i="1" dirty="0"/>
              <a:t>do = pozičně dlouhá</a:t>
            </a:r>
          </a:p>
          <a:p>
            <a:r>
              <a:rPr lang="cs-CZ" i="1" dirty="0" err="1"/>
              <a:t>ško</a:t>
            </a:r>
            <a:r>
              <a:rPr lang="cs-CZ" i="1" dirty="0"/>
              <a:t> = krátká</a:t>
            </a:r>
          </a:p>
          <a:p>
            <a:r>
              <a:rPr lang="cs-CZ" i="1" dirty="0" err="1"/>
              <a:t>ly</a:t>
            </a:r>
            <a:r>
              <a:rPr lang="cs-CZ" i="1" dirty="0"/>
              <a:t> = krátká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strů</a:t>
            </a:r>
            <a:r>
              <a:rPr lang="cs-CZ" dirty="0"/>
              <a:t>mek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== </a:t>
            </a:r>
            <a:r>
              <a:rPr lang="cs-CZ" b="1" i="1" dirty="0">
                <a:solidFill>
                  <a:srgbClr val="FF0000"/>
                </a:solidFill>
              </a:rPr>
              <a:t>pravidelnost stálého počtu slabik a </a:t>
            </a:r>
            <a:r>
              <a:rPr lang="cs-CZ" b="1" i="1" dirty="0" err="1">
                <a:solidFill>
                  <a:srgbClr val="FF0000"/>
                </a:solidFill>
              </a:rPr>
              <a:t>rozmísněteného</a:t>
            </a:r>
            <a:r>
              <a:rPr lang="cs-CZ" b="1" i="1" dirty="0">
                <a:solidFill>
                  <a:srgbClr val="FF0000"/>
                </a:solidFill>
              </a:rPr>
              <a:t> přízvuku </a:t>
            </a:r>
            <a:r>
              <a:rPr lang="cs-CZ" i="1" dirty="0">
                <a:solidFill>
                  <a:srgbClr val="FF0000"/>
                </a:solidFill>
              </a:rPr>
              <a:t>== </a:t>
            </a:r>
            <a:r>
              <a:rPr lang="cs-CZ" b="1" i="1" dirty="0">
                <a:solidFill>
                  <a:srgbClr val="FF0000"/>
                </a:solidFill>
              </a:rPr>
              <a:t>sylabotónický verš. systém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Sylabický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jednotka: slabika</a:t>
            </a:r>
          </a:p>
          <a:p>
            <a:r>
              <a:rPr lang="cs-CZ" dirty="0"/>
              <a:t>Pravidelný počet slabik; přízvučné/nepřízvučné slabiky či krátké/dlouhé slabiky nejsou organizovány.</a:t>
            </a:r>
          </a:p>
          <a:p>
            <a:r>
              <a:rPr lang="cs-CZ" dirty="0"/>
              <a:t>Užití: do konce 18. století.</a:t>
            </a:r>
          </a:p>
          <a:p>
            <a:endParaRPr lang="cs-CZ" dirty="0"/>
          </a:p>
          <a:p>
            <a:r>
              <a:rPr lang="cs-CZ" dirty="0"/>
              <a:t>Po určitém počtu slabik následuje mezislovní předěl /</a:t>
            </a:r>
            <a:r>
              <a:rPr lang="cs-CZ" b="1" dirty="0" err="1"/>
              <a:t>diareze</a:t>
            </a:r>
            <a:r>
              <a:rPr lang="cs-CZ" dirty="0"/>
              <a:t>/</a:t>
            </a:r>
          </a:p>
          <a:p>
            <a:r>
              <a:rPr lang="cs-CZ" dirty="0"/>
              <a:t>Např. osmislabičný verš, desetislabičný verš atd.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Klauzule</a:t>
            </a:r>
            <a:r>
              <a:rPr lang="cs-CZ" dirty="0"/>
              <a:t> = koncový úsek verše = bývá vyznačena syntaktickým předělem, organizací přízvučných/nepřízvučných slabik nebo rýmem.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Stopa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Základní jednotka časoměrného verše.</a:t>
            </a:r>
          </a:p>
          <a:p>
            <a:r>
              <a:rPr lang="cs-CZ" dirty="0"/>
              <a:t>Stopa = skupina nejméně dvou slabik, pravidelně se opakující.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Trochej		- U</a:t>
            </a:r>
          </a:p>
          <a:p>
            <a:r>
              <a:rPr lang="cs-CZ" dirty="0">
                <a:solidFill>
                  <a:srgbClr val="0070C0"/>
                </a:solidFill>
              </a:rPr>
              <a:t>Jamb		U -</a:t>
            </a:r>
          </a:p>
          <a:p>
            <a:r>
              <a:rPr lang="cs-CZ" dirty="0">
                <a:solidFill>
                  <a:srgbClr val="0070C0"/>
                </a:solidFill>
              </a:rPr>
              <a:t>Daktyl		- UU</a:t>
            </a:r>
          </a:p>
          <a:p>
            <a:r>
              <a:rPr lang="cs-CZ" dirty="0">
                <a:solidFill>
                  <a:srgbClr val="0070C0"/>
                </a:solidFill>
              </a:rPr>
              <a:t>Spondej		-  -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Epizeuxis</a:t>
            </a:r>
            <a:r>
              <a:rPr lang="cs-CZ" dirty="0"/>
              <a:t> = opakování slov; oddělené čárkou</a:t>
            </a:r>
          </a:p>
          <a:p>
            <a:pPr lvl="2"/>
            <a:r>
              <a:rPr lang="cs-CZ" dirty="0"/>
              <a:t>Nevím, </a:t>
            </a:r>
            <a:r>
              <a:rPr lang="cs-CZ" dirty="0" err="1"/>
              <a:t>nevím</a:t>
            </a:r>
            <a:r>
              <a:rPr lang="cs-CZ" dirty="0"/>
              <a:t>…</a:t>
            </a:r>
          </a:p>
          <a:p>
            <a:r>
              <a:rPr lang="cs-CZ" dirty="0">
                <a:solidFill>
                  <a:srgbClr val="FF0000"/>
                </a:solidFill>
              </a:rPr>
              <a:t>Polysyndeton</a:t>
            </a:r>
            <a:r>
              <a:rPr lang="cs-CZ" dirty="0"/>
              <a:t> = hromadění slov; spojené spojkou</a:t>
            </a:r>
          </a:p>
          <a:p>
            <a:pPr lvl="2"/>
            <a:r>
              <a:rPr lang="cs-CZ" dirty="0"/>
              <a:t>A ten shon a hluk a vřava a křik</a:t>
            </a:r>
          </a:p>
          <a:p>
            <a:pPr lvl="2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Asyndeton</a:t>
            </a:r>
            <a:r>
              <a:rPr lang="cs-CZ" dirty="0"/>
              <a:t> = hromadění slov; oddělené čárkou</a:t>
            </a:r>
          </a:p>
          <a:p>
            <a:pPr lvl="2"/>
            <a:r>
              <a:rPr lang="cs-CZ" dirty="0"/>
              <a:t>A ten shon, hluk, vřava, křik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Klimax</a:t>
            </a:r>
            <a:r>
              <a:rPr lang="cs-CZ" dirty="0"/>
              <a:t> (stupňování)</a:t>
            </a:r>
          </a:p>
          <a:p>
            <a:pPr lvl="2"/>
            <a:r>
              <a:rPr lang="cs-CZ" dirty="0"/>
              <a:t>Dobře! Skvěle! Výborně!</a:t>
            </a:r>
          </a:p>
          <a:p>
            <a:r>
              <a:rPr lang="cs-CZ" dirty="0">
                <a:solidFill>
                  <a:srgbClr val="FF0000"/>
                </a:solidFill>
              </a:rPr>
              <a:t>Paralelismus</a:t>
            </a:r>
            <a:r>
              <a:rPr lang="cs-CZ" dirty="0"/>
              <a:t> = souběžnost syntaktických konstrukcí při rozdílnosti motivů</a:t>
            </a:r>
          </a:p>
          <a:p>
            <a:pPr lvl="2"/>
            <a:r>
              <a:rPr lang="cs-CZ" dirty="0"/>
              <a:t>Letí oblaka přes lesy pusté/ a luzní snové přes hlavy lidské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Stopa a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Stopa = může být slovo, část slova, více slov</a:t>
            </a:r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dirty="0"/>
              <a:t>KRYJE S </a:t>
            </a:r>
            <a:r>
              <a:rPr lang="cs-CZ" b="1" dirty="0"/>
              <a:t>KONCEM STOPY </a:t>
            </a:r>
            <a:r>
              <a:rPr lang="cs-CZ" dirty="0"/>
              <a:t>= </a:t>
            </a:r>
            <a:r>
              <a:rPr lang="cs-CZ" u="sng" dirty="0"/>
              <a:t>DIAREZE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i="1" dirty="0"/>
              <a:t>NEKRYJE</a:t>
            </a:r>
            <a:r>
              <a:rPr lang="cs-CZ" dirty="0"/>
              <a:t> S </a:t>
            </a:r>
            <a:r>
              <a:rPr lang="cs-CZ" b="1" dirty="0"/>
              <a:t>KONCEM STOPY</a:t>
            </a:r>
            <a:r>
              <a:rPr lang="cs-CZ" dirty="0"/>
              <a:t>, jde o </a:t>
            </a:r>
            <a:r>
              <a:rPr lang="cs-CZ" u="sng" dirty="0"/>
              <a:t>CÉZURU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u="sng" dirty="0"/>
              <a:t>sylabotónickém systému </a:t>
            </a:r>
            <a:r>
              <a:rPr lang="cs-CZ" dirty="0"/>
              <a:t>se obvykle nerozlišuje mezi cézurou a </a:t>
            </a:r>
            <a:r>
              <a:rPr lang="cs-CZ" dirty="0" err="1"/>
              <a:t>diarezí</a:t>
            </a:r>
            <a:r>
              <a:rPr lang="cs-CZ" dirty="0"/>
              <a:t>; jednotně se užívá pojem </a:t>
            </a:r>
            <a:r>
              <a:rPr lang="cs-CZ" b="1" u="sng" dirty="0"/>
              <a:t>CÉZURA</a:t>
            </a:r>
          </a:p>
          <a:p>
            <a:r>
              <a:rPr lang="cs-CZ" dirty="0"/>
              <a:t>/cézura po šesté slabice v alexandrinu/.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Příklad: třístopý časoměrný jamb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cs-CZ" dirty="0"/>
              <a:t>Tma jest a </a:t>
            </a:r>
            <a:r>
              <a:rPr lang="cs-CZ" dirty="0" err="1"/>
              <a:t>hrozno</a:t>
            </a:r>
            <a:r>
              <a:rPr lang="cs-CZ" dirty="0"/>
              <a:t> vůkol,</a:t>
            </a:r>
          </a:p>
          <a:p>
            <a:pPr lvl="1">
              <a:buNone/>
            </a:pPr>
            <a:r>
              <a:rPr lang="cs-CZ" sz="2000" dirty="0"/>
              <a:t>   U	  - /   U   -  / U   - / U</a:t>
            </a:r>
          </a:p>
          <a:p>
            <a:pPr lvl="1">
              <a:buNone/>
            </a:pPr>
            <a:endParaRPr lang="cs-CZ" sz="1600" dirty="0"/>
          </a:p>
          <a:p>
            <a:pPr lvl="1">
              <a:buNone/>
            </a:pPr>
            <a:r>
              <a:rPr lang="cs-CZ" dirty="0"/>
              <a:t>Vidět není sledů; </a:t>
            </a:r>
          </a:p>
          <a:p>
            <a:pPr lvl="1">
              <a:buNone/>
            </a:pPr>
            <a:r>
              <a:rPr lang="cs-CZ" dirty="0"/>
              <a:t>U	 -/  U -/ U -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Která asi stezička</a:t>
            </a:r>
          </a:p>
          <a:p>
            <a:pPr lvl="1">
              <a:buNone/>
            </a:pPr>
            <a:r>
              <a:rPr lang="cs-CZ" dirty="0"/>
              <a:t> U-/ U  - / U -/ U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Vede k milence mé?</a:t>
            </a:r>
          </a:p>
          <a:p>
            <a:pPr lvl="1">
              <a:buNone/>
            </a:pPr>
            <a:r>
              <a:rPr lang="cs-CZ" dirty="0"/>
              <a:t>U	 -/  U -/ U -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/Trnka, Noc/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Sylabický</a:t>
            </a:r>
            <a:r>
              <a:rPr lang="cs-CZ" dirty="0"/>
              <a:t> verš se na stopy nečlení.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Sylabotónický verš</a:t>
            </a:r>
            <a:r>
              <a:rPr lang="cs-CZ" dirty="0">
                <a:solidFill>
                  <a:srgbClr val="FF0000"/>
                </a:solidFill>
              </a:rPr>
              <a:t>. systém: </a:t>
            </a:r>
            <a:r>
              <a:rPr lang="cs-CZ" dirty="0">
                <a:solidFill>
                  <a:srgbClr val="0070C0"/>
                </a:solidFill>
              </a:rPr>
              <a:t>stejné členění jako u časomíry</a:t>
            </a:r>
            <a:r>
              <a:rPr lang="cs-CZ" dirty="0">
                <a:solidFill>
                  <a:srgbClr val="FF0000"/>
                </a:solidFill>
              </a:rPr>
              <a:t>; ale jen s tím rozdílem, že určujeme přízvučnost / nepřízvučnost slabik (čtyřstopý jamb, pětistopý trochej atd./</a:t>
            </a:r>
          </a:p>
          <a:p>
            <a:endParaRPr lang="cs-CZ" dirty="0"/>
          </a:p>
          <a:p>
            <a:r>
              <a:rPr lang="cs-CZ" dirty="0"/>
              <a:t>= odlišnost počtu přízvuků; není to tak pravidelné; např. ve čtyřstopém sylabotónickém verši nemusejí být čtyři stopy a čtyři přízvuky ==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Vhodnější je verš rozčlenit na pozice: </a:t>
            </a:r>
          </a:p>
          <a:p>
            <a:r>
              <a:rPr lang="cs-CZ" dirty="0"/>
              <a:t>Jedna pozice = jedna  slabika</a:t>
            </a:r>
          </a:p>
          <a:p>
            <a:r>
              <a:rPr lang="cs-CZ" dirty="0"/>
              <a:t>Lze rozlišit: </a:t>
            </a:r>
            <a:r>
              <a:rPr lang="cs-CZ" b="1" dirty="0"/>
              <a:t>slabé  /U/ a silné pozice /</a:t>
            </a:r>
            <a:r>
              <a:rPr lang="cs-CZ" dirty="0"/>
              <a:t> – </a:t>
            </a:r>
            <a:r>
              <a:rPr lang="cs-CZ" b="1" dirty="0"/>
              <a:t>/</a:t>
            </a:r>
          </a:p>
          <a:p>
            <a:endParaRPr lang="cs-CZ" b="1" dirty="0"/>
          </a:p>
          <a:p>
            <a:r>
              <a:rPr lang="cs-CZ" b="1" dirty="0"/>
              <a:t>Ukázka </a:t>
            </a:r>
            <a:r>
              <a:rPr lang="cs-CZ" b="1" dirty="0">
                <a:solidFill>
                  <a:srgbClr val="0070C0"/>
                </a:solidFill>
              </a:rPr>
              <a:t>METRA</a:t>
            </a:r>
            <a:r>
              <a:rPr lang="cs-CZ" b="1" dirty="0"/>
              <a:t> /abstraktní schéma, tj. norma, osnova/ v sylabotónických verších.</a:t>
            </a:r>
          </a:p>
          <a:p>
            <a:r>
              <a:rPr lang="cs-CZ" b="1" dirty="0"/>
              <a:t>Rytmus = konkrétní realizace tohoto schématu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Metrika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verše i jeho částí.</a:t>
            </a:r>
          </a:p>
          <a:p>
            <a:r>
              <a:rPr lang="cs-CZ" dirty="0"/>
              <a:t>Pravidla (soustava pravidel) tohoto uspořádání (vnitřní měřítko).</a:t>
            </a:r>
          </a:p>
          <a:p>
            <a:r>
              <a:rPr lang="cs-CZ" dirty="0"/>
              <a:t>== závislost na vlastnostech každého jazyka, tradici národa.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Typy sylabotónického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Šestistopý sylabotónický trochej</a:t>
            </a:r>
          </a:p>
          <a:p>
            <a:pPr lvl="1"/>
            <a:r>
              <a:rPr lang="cs-CZ" dirty="0"/>
              <a:t>– U – U – U – U – U – /U/</a:t>
            </a:r>
          </a:p>
          <a:p>
            <a:endParaRPr lang="cs-CZ" dirty="0"/>
          </a:p>
          <a:p>
            <a:r>
              <a:rPr lang="cs-CZ" dirty="0"/>
              <a:t>Čtyřstopý sylabotónický jamb</a:t>
            </a:r>
          </a:p>
          <a:p>
            <a:pPr lvl="1"/>
            <a:r>
              <a:rPr lang="cs-CZ" dirty="0"/>
              <a:t>U –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–U /U/</a:t>
            </a:r>
          </a:p>
          <a:p>
            <a:endParaRPr lang="cs-CZ" dirty="0"/>
          </a:p>
          <a:p>
            <a:r>
              <a:rPr lang="cs-CZ" dirty="0"/>
              <a:t>Třístopý sylabotónický daktyl</a:t>
            </a:r>
          </a:p>
          <a:p>
            <a:r>
              <a:rPr lang="cs-CZ" dirty="0"/>
              <a:t>– UU – UU – //U/ U/</a:t>
            </a:r>
          </a:p>
          <a:p>
            <a:endParaRPr lang="cs-CZ" dirty="0"/>
          </a:p>
          <a:p>
            <a:r>
              <a:rPr lang="cs-CZ" dirty="0"/>
              <a:t>Poslední pozice vyznačeno /U/ neovlivní, kolik má verš stop. </a:t>
            </a:r>
            <a:r>
              <a:rPr lang="cs-CZ" dirty="0">
                <a:solidFill>
                  <a:srgbClr val="FF0000"/>
                </a:solidFill>
              </a:rPr>
              <a:t>O tom, kolik má verš stop ROZHOUJÍ SILNÉ POZICE.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Další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Trochej, jamb </a:t>
            </a:r>
            <a:r>
              <a:rPr lang="cs-CZ" dirty="0"/>
              <a:t>= dvoudobá metra (dvouslabičné stopy)</a:t>
            </a:r>
          </a:p>
          <a:p>
            <a:r>
              <a:rPr lang="cs-CZ" dirty="0">
                <a:solidFill>
                  <a:srgbClr val="FF0000"/>
                </a:solidFill>
              </a:rPr>
              <a:t>Daktyl, </a:t>
            </a:r>
            <a:r>
              <a:rPr lang="cs-CZ" dirty="0" err="1">
                <a:solidFill>
                  <a:srgbClr val="FF0000"/>
                </a:solidFill>
              </a:rPr>
              <a:t>daktyl</a:t>
            </a:r>
            <a:r>
              <a:rPr lang="cs-CZ" dirty="0">
                <a:solidFill>
                  <a:srgbClr val="FF0000"/>
                </a:solidFill>
              </a:rPr>
              <a:t> s předrážkou  </a:t>
            </a:r>
            <a:r>
              <a:rPr lang="cs-CZ" dirty="0"/>
              <a:t>(předrážka = první slabika verše) = třídobá metra; jejich stopy jsou tříslabičné.</a:t>
            </a:r>
          </a:p>
          <a:p>
            <a:r>
              <a:rPr lang="cs-CZ" dirty="0">
                <a:solidFill>
                  <a:srgbClr val="FF0000"/>
                </a:solidFill>
              </a:rPr>
              <a:t>Smíšená metra </a:t>
            </a:r>
            <a:r>
              <a:rPr lang="cs-CZ" dirty="0"/>
              <a:t>= </a:t>
            </a:r>
            <a:r>
              <a:rPr lang="cs-CZ" dirty="0" err="1"/>
              <a:t>logaedická</a:t>
            </a:r>
            <a:r>
              <a:rPr lang="cs-CZ" dirty="0"/>
              <a:t> metra</a:t>
            </a:r>
          </a:p>
          <a:p>
            <a:endParaRPr lang="cs-CZ" dirty="0"/>
          </a:p>
          <a:p>
            <a:r>
              <a:rPr lang="cs-CZ" dirty="0"/>
              <a:t>Třístopý sylabotónický daktyl s předrážkou (p)</a:t>
            </a:r>
          </a:p>
          <a:p>
            <a:pPr>
              <a:buNone/>
            </a:pPr>
            <a:r>
              <a:rPr lang="cs-CZ" dirty="0"/>
              <a:t>		Již ku zemi  </a:t>
            </a:r>
            <a:r>
              <a:rPr lang="cs-CZ" dirty="0" err="1"/>
              <a:t>sežloutlé</a:t>
            </a:r>
            <a:r>
              <a:rPr lang="cs-CZ" dirty="0"/>
              <a:t> listí to</a:t>
            </a:r>
          </a:p>
          <a:p>
            <a:pPr>
              <a:buNone/>
            </a:pPr>
            <a:r>
              <a:rPr lang="cs-CZ" dirty="0"/>
              <a:t>		p – U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verše</a:t>
            </a:r>
          </a:p>
          <a:p>
            <a:r>
              <a:rPr lang="cs-CZ" dirty="0"/>
              <a:t>Zvláštnost češtiny  vs. incipit jambického verše</a:t>
            </a:r>
          </a:p>
          <a:p>
            <a:r>
              <a:rPr lang="cs-CZ" dirty="0"/>
              <a:t>Stopa: u –</a:t>
            </a:r>
          </a:p>
          <a:p>
            <a:r>
              <a:rPr lang="cs-CZ" dirty="0"/>
              <a:t> žádné české slovo nemůže mít jambickou stopu</a:t>
            </a:r>
          </a:p>
          <a:p>
            <a:r>
              <a:rPr lang="cs-CZ" dirty="0"/>
              <a:t>Přesto je jamb velmi rozšířený /zvl. od 2. </a:t>
            </a:r>
            <a:r>
              <a:rPr lang="cs-CZ" dirty="0" err="1"/>
              <a:t>pol</a:t>
            </a:r>
            <a:r>
              <a:rPr lang="cs-CZ" dirty="0"/>
              <a:t>. 19. stol./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29199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Jambický 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28800"/>
            <a:ext cx="8229600" cy="4525963"/>
          </a:xfrm>
        </p:spPr>
        <p:txBody>
          <a:bodyPr>
            <a:noAutofit/>
          </a:bodyPr>
          <a:lstStyle/>
          <a:p>
            <a:r>
              <a:rPr lang="cs-CZ" sz="2000" dirty="0"/>
              <a:t>?? Vytvořit jamb:  na počátku bude </a:t>
            </a:r>
            <a:r>
              <a:rPr lang="cs-CZ" sz="2000" dirty="0">
                <a:solidFill>
                  <a:srgbClr val="FF0000"/>
                </a:solidFill>
              </a:rPr>
              <a:t>jednoslabičné slovo</a:t>
            </a:r>
            <a:r>
              <a:rPr lang="cs-CZ" sz="2000" dirty="0"/>
              <a:t>, které bude přízvučné, nebo nepřízvučné;</a:t>
            </a:r>
          </a:p>
          <a:p>
            <a:r>
              <a:rPr lang="cs-CZ" sz="2000" dirty="0">
                <a:solidFill>
                  <a:srgbClr val="FF0000"/>
                </a:solidFill>
              </a:rPr>
              <a:t>Popisuje výlučně rytmickou rovinu verše</a:t>
            </a:r>
          </a:p>
          <a:p>
            <a:endParaRPr lang="cs-CZ" sz="2000" dirty="0"/>
          </a:p>
          <a:p>
            <a:r>
              <a:rPr lang="cs-CZ" sz="2000" b="1" dirty="0"/>
              <a:t>Nepřízvučný jambický  incipit:</a:t>
            </a:r>
          </a:p>
          <a:p>
            <a:pPr marL="457200" lvl="1" indent="0">
              <a:buNone/>
            </a:pPr>
            <a:r>
              <a:rPr lang="cs-CZ" sz="2000" dirty="0"/>
              <a:t>a slunce jasná světů jiných</a:t>
            </a:r>
          </a:p>
          <a:p>
            <a:pPr marL="457200" lvl="1" indent="0">
              <a:buNone/>
            </a:pPr>
            <a:r>
              <a:rPr lang="cs-CZ" sz="2000" dirty="0"/>
              <a:t>U –/ </a:t>
            </a:r>
            <a:r>
              <a:rPr lang="cs-CZ" sz="2000" dirty="0" err="1"/>
              <a:t>U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Na první pozici je jednoslabičné slovo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000" dirty="0"/>
              <a:t>Kromě toho se ale často také využívali trojslabičné incipity:</a:t>
            </a:r>
          </a:p>
          <a:p>
            <a:pPr marL="457200" lvl="1" indent="0">
              <a:buNone/>
            </a:pPr>
            <a:r>
              <a:rPr lang="cs-CZ" sz="2000" dirty="0"/>
              <a:t>Večerní máj  byl – </a:t>
            </a:r>
            <a:r>
              <a:rPr lang="cs-CZ" sz="2000" dirty="0" err="1"/>
              <a:t>byl</a:t>
            </a:r>
            <a:r>
              <a:rPr lang="cs-CZ" sz="2000" dirty="0"/>
              <a:t> lásky čas</a:t>
            </a:r>
          </a:p>
          <a:p>
            <a:pPr marL="457200" lvl="1" indent="0">
              <a:buNone/>
            </a:pPr>
            <a:r>
              <a:rPr lang="cs-CZ" sz="2000" dirty="0"/>
              <a:t>Od černým mračnem přelétá </a:t>
            </a:r>
          </a:p>
          <a:p>
            <a:pPr marL="457200" lvl="1" indent="0">
              <a:buNone/>
            </a:pPr>
            <a:r>
              <a:rPr lang="cs-CZ" sz="2000" dirty="0"/>
              <a:t>U – U -- U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442012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r>
              <a:rPr lang="cs-CZ" sz="2400" b="1" dirty="0"/>
              <a:t>Přízvučný jambický incipit:</a:t>
            </a:r>
          </a:p>
          <a:p>
            <a:pPr lvl="1"/>
            <a:r>
              <a:rPr lang="cs-CZ" sz="2400" dirty="0"/>
              <a:t>Jevil se krásný jelen, boží tvor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081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Antiteze</a:t>
            </a:r>
            <a:r>
              <a:rPr lang="cs-CZ" dirty="0"/>
              <a:t>:</a:t>
            </a:r>
          </a:p>
          <a:p>
            <a:pPr lvl="2"/>
            <a:r>
              <a:rPr lang="cs-CZ" dirty="0"/>
              <a:t>Nebyl to můj milý, byl to holub sivý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Paradoxon</a:t>
            </a:r>
            <a:r>
              <a:rPr lang="cs-CZ" dirty="0"/>
              <a:t> (protimluv)</a:t>
            </a:r>
          </a:p>
          <a:p>
            <a:pPr lvl="2"/>
            <a:r>
              <a:rPr lang="cs-CZ" dirty="0"/>
              <a:t>Nízkost je vznešená!</a:t>
            </a:r>
          </a:p>
          <a:p>
            <a:pPr lvl="2">
              <a:buNone/>
            </a:pP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Apoziopeze</a:t>
            </a:r>
            <a:r>
              <a:rPr lang="cs-CZ" dirty="0"/>
              <a:t> = nedokončená věta</a:t>
            </a:r>
          </a:p>
          <a:p>
            <a:pPr lvl="2"/>
            <a:r>
              <a:rPr lang="cs-CZ" dirty="0"/>
              <a:t>Podíval se na něj…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Konec verše</a:t>
            </a:r>
          </a:p>
          <a:p>
            <a:r>
              <a:rPr lang="cs-CZ" dirty="0"/>
              <a:t>Končí-li verš silnou pozici = </a:t>
            </a:r>
            <a:r>
              <a:rPr lang="cs-CZ" dirty="0">
                <a:solidFill>
                  <a:srgbClr val="FF0000"/>
                </a:solidFill>
              </a:rPr>
              <a:t>mužská klauzule</a:t>
            </a:r>
          </a:p>
          <a:p>
            <a:r>
              <a:rPr lang="cs-CZ" dirty="0"/>
              <a:t>Končí-li verš slabou pozicí = </a:t>
            </a:r>
            <a:r>
              <a:rPr lang="cs-CZ" dirty="0">
                <a:solidFill>
                  <a:srgbClr val="FF0000"/>
                </a:solidFill>
              </a:rPr>
              <a:t>ženská klauzule</a:t>
            </a:r>
          </a:p>
          <a:p>
            <a:r>
              <a:rPr lang="cs-CZ" dirty="0"/>
              <a:t>/jde o silnou a slabou pozici, nikoli o přízvučnou či nepřízvučnou slabiku/</a:t>
            </a:r>
          </a:p>
          <a:p>
            <a:r>
              <a:rPr lang="cs-CZ" dirty="0">
                <a:solidFill>
                  <a:srgbClr val="FF0000"/>
                </a:solidFill>
              </a:rPr>
              <a:t>O typu klauzule se rozhoduje na rovině metra, nikoli na rovině rytmu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0072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klauzulí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Mužská klauzule </a:t>
            </a:r>
            <a:r>
              <a:rPr lang="cs-CZ" dirty="0"/>
              <a:t>s přízvučnou slabikou na poslední silné pozici (čtyřstopý trochej)</a:t>
            </a:r>
          </a:p>
          <a:p>
            <a:pPr>
              <a:buNone/>
            </a:pPr>
            <a:r>
              <a:rPr lang="cs-CZ" dirty="0"/>
              <a:t>		</a:t>
            </a:r>
            <a:r>
              <a:rPr lang="cs-CZ" i="1" dirty="0"/>
              <a:t>mrtvá hvězda, siný svit</a:t>
            </a:r>
          </a:p>
          <a:p>
            <a:pPr>
              <a:buNone/>
            </a:pPr>
            <a:r>
              <a:rPr lang="cs-CZ" i="1" dirty="0"/>
              <a:t>		- U	- U	- U 	-</a:t>
            </a:r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dirty="0"/>
              <a:t>Mužská klauzule s nepřízvučnou slabikou na poslední silné pozici (pětistopý trochej)</a:t>
            </a:r>
          </a:p>
          <a:p>
            <a:pPr>
              <a:buNone/>
            </a:pPr>
            <a:r>
              <a:rPr lang="cs-CZ" i="1" dirty="0"/>
              <a:t>		svatý plápol tento </a:t>
            </a:r>
            <a:r>
              <a:rPr lang="cs-CZ" i="1" dirty="0" err="1"/>
              <a:t>neshasí</a:t>
            </a:r>
            <a:endParaRPr lang="cs-CZ" i="1" dirty="0"/>
          </a:p>
          <a:p>
            <a:pPr>
              <a:buNone/>
            </a:pPr>
            <a:r>
              <a:rPr lang="cs-CZ" dirty="0"/>
              <a:t>		- U     – U 	- U   – U -</a:t>
            </a:r>
          </a:p>
        </p:txBody>
      </p:sp>
    </p:spTree>
    <p:extLst>
      <p:ext uri="{BB962C8B-B14F-4D97-AF65-F5344CB8AC3E}">
        <p14:creationId xmlns:p14="http://schemas.microsoft.com/office/powerpoint/2010/main" val="17722094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Ženská 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čtyřstopý trochej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	Klesla hvězda s nebes výše,</a:t>
            </a:r>
          </a:p>
          <a:p>
            <a:pPr>
              <a:buNone/>
            </a:pPr>
            <a:r>
              <a:rPr lang="cs-CZ" dirty="0"/>
              <a:t>	 – U – U  – U  – U</a:t>
            </a:r>
          </a:p>
          <a:p>
            <a:endParaRPr lang="cs-CZ" dirty="0"/>
          </a:p>
          <a:p>
            <a:r>
              <a:rPr lang="cs-CZ" dirty="0"/>
              <a:t>Ženská klauzule v daktylu (pětistopý daktyl)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Potopa horoucí záhubou hrozí i světu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dirty="0"/>
              <a:t> – U </a:t>
            </a:r>
            <a:r>
              <a:rPr lang="cs-CZ" dirty="0" err="1"/>
              <a:t>U</a:t>
            </a:r>
            <a:r>
              <a:rPr lang="cs-CZ" dirty="0"/>
              <a:t> – U </a:t>
            </a:r>
            <a:r>
              <a:rPr lang="cs-CZ" dirty="0" err="1"/>
              <a:t>U</a:t>
            </a:r>
            <a:r>
              <a:rPr lang="cs-CZ" i="1" dirty="0"/>
              <a:t> </a:t>
            </a:r>
            <a:r>
              <a:rPr lang="cs-CZ" dirty="0"/>
              <a:t>– U </a:t>
            </a:r>
            <a:r>
              <a:rPr lang="cs-CZ" dirty="0" err="1"/>
              <a:t>U</a:t>
            </a:r>
            <a:r>
              <a:rPr lang="cs-CZ" i="1" dirty="0"/>
              <a:t> </a:t>
            </a:r>
            <a:r>
              <a:rPr lang="cs-CZ" dirty="0"/>
              <a:t>– U </a:t>
            </a:r>
            <a:r>
              <a:rPr lang="cs-CZ" dirty="0" err="1"/>
              <a:t>U</a:t>
            </a:r>
            <a:r>
              <a:rPr lang="cs-CZ" i="1" dirty="0"/>
              <a:t> </a:t>
            </a:r>
            <a:r>
              <a:rPr lang="cs-CZ" dirty="0"/>
              <a:t>– U </a:t>
            </a:r>
          </a:p>
        </p:txBody>
      </p:sp>
    </p:spTree>
    <p:extLst>
      <p:ext uri="{BB962C8B-B14F-4D97-AF65-F5344CB8AC3E}">
        <p14:creationId xmlns:p14="http://schemas.microsoft.com/office/powerpoint/2010/main" val="34857880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Akatalektická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klauzule</a:t>
            </a:r>
            <a:r>
              <a:rPr lang="cs-CZ" dirty="0">
                <a:solidFill>
                  <a:srgbClr val="FF0000"/>
                </a:solidFill>
              </a:rPr>
              <a:t> = úplná klauzule</a:t>
            </a:r>
          </a:p>
          <a:p>
            <a:endParaRPr lang="cs-CZ" dirty="0"/>
          </a:p>
          <a:p>
            <a:r>
              <a:rPr lang="cs-CZ" dirty="0"/>
              <a:t>V daktylu (třístopý daktyl)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i="1" dirty="0"/>
              <a:t>Slavozpěv radostný zpívejte</a:t>
            </a:r>
          </a:p>
          <a:p>
            <a:pPr marL="457200" lvl="1" indent="0">
              <a:buNone/>
            </a:pPr>
            <a:r>
              <a:rPr lang="cs-CZ" dirty="0"/>
              <a:t>– U </a:t>
            </a:r>
            <a:r>
              <a:rPr lang="cs-CZ" dirty="0" err="1"/>
              <a:t>U</a:t>
            </a:r>
            <a:r>
              <a:rPr lang="cs-CZ" dirty="0"/>
              <a:t>  – U </a:t>
            </a:r>
            <a:r>
              <a:rPr lang="cs-CZ" dirty="0" err="1"/>
              <a:t>U</a:t>
            </a:r>
            <a:r>
              <a:rPr lang="cs-CZ" i="1" dirty="0"/>
              <a:t>  </a:t>
            </a:r>
            <a:r>
              <a:rPr lang="cs-CZ" dirty="0"/>
              <a:t>– U </a:t>
            </a:r>
            <a:r>
              <a:rPr lang="cs-CZ" dirty="0" err="1"/>
              <a:t>U</a:t>
            </a:r>
            <a:r>
              <a:rPr lang="cs-CZ" i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3838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Metrum vs. rytmus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Úplná realizace metrické normy není samozřejmá</a:t>
            </a:r>
          </a:p>
          <a:p>
            <a:endParaRPr lang="cs-CZ" dirty="0"/>
          </a:p>
          <a:p>
            <a:pPr lvl="3">
              <a:buNone/>
            </a:pPr>
            <a:r>
              <a:rPr lang="cs-CZ" i="1" dirty="0"/>
              <a:t>1. 	Duch šlechetný předrahé po vlasti,</a:t>
            </a:r>
          </a:p>
          <a:p>
            <a:pPr lvl="3">
              <a:buNone/>
            </a:pPr>
            <a:r>
              <a:rPr lang="cs-CZ" i="1" dirty="0"/>
              <a:t>2. 	buď kde buď s touhou zápasí;</a:t>
            </a:r>
          </a:p>
          <a:p>
            <a:pPr lvl="3">
              <a:buNone/>
            </a:pPr>
            <a:r>
              <a:rPr lang="cs-CZ" i="1" dirty="0"/>
              <a:t>3. 	žádná rozkoš a vnada </a:t>
            </a:r>
            <a:r>
              <a:rPr lang="cs-CZ" i="1" dirty="0" err="1"/>
              <a:t>cizinská</a:t>
            </a:r>
            <a:endParaRPr lang="cs-CZ" i="1" dirty="0"/>
          </a:p>
          <a:p>
            <a:pPr lvl="3">
              <a:buNone/>
            </a:pPr>
            <a:r>
              <a:rPr lang="cs-CZ" i="1" dirty="0"/>
              <a:t>4. 	svatý plápol tento </a:t>
            </a:r>
            <a:r>
              <a:rPr lang="cs-CZ" i="1" dirty="0" err="1"/>
              <a:t>neshasí</a:t>
            </a:r>
            <a:r>
              <a:rPr lang="cs-CZ" i="1" dirty="0"/>
              <a:t>; </a:t>
            </a:r>
          </a:p>
          <a:p>
            <a:pPr lvl="3">
              <a:buNone/>
            </a:pPr>
            <a:r>
              <a:rPr lang="cs-CZ" i="1" dirty="0"/>
              <a:t>5. 	byť osud mu všecku </a:t>
            </a:r>
            <a:r>
              <a:rPr lang="cs-CZ" i="1" dirty="0" err="1"/>
              <a:t>bláhu</a:t>
            </a:r>
            <a:r>
              <a:rPr lang="cs-CZ" i="1" dirty="0"/>
              <a:t> přál,</a:t>
            </a:r>
          </a:p>
          <a:p>
            <a:pPr lvl="3">
              <a:buNone/>
            </a:pPr>
            <a:r>
              <a:rPr lang="cs-CZ" i="1" dirty="0"/>
              <a:t>6. 	k heslu jeho každý volně stál,</a:t>
            </a:r>
          </a:p>
          <a:p>
            <a:pPr lvl="3">
              <a:buNone/>
            </a:pPr>
            <a:r>
              <a:rPr lang="cs-CZ" i="1" dirty="0"/>
              <a:t>7. 	tajná moc ho </a:t>
            </a:r>
            <a:r>
              <a:rPr lang="cs-CZ" i="1" dirty="0" err="1"/>
              <a:t>předce</a:t>
            </a:r>
            <a:r>
              <a:rPr lang="cs-CZ" i="1" dirty="0"/>
              <a:t> tam pudí,</a:t>
            </a:r>
          </a:p>
          <a:p>
            <a:pPr lvl="3">
              <a:buNone/>
            </a:pPr>
            <a:r>
              <a:rPr lang="cs-CZ" i="1" dirty="0"/>
              <a:t>8. 	</a:t>
            </a:r>
            <a:r>
              <a:rPr lang="cs-CZ" i="1" dirty="0" err="1"/>
              <a:t>rozmilý</a:t>
            </a:r>
            <a:r>
              <a:rPr lang="cs-CZ" i="1" dirty="0"/>
              <a:t> kde národ jeho dlí.</a:t>
            </a:r>
          </a:p>
          <a:p>
            <a:pPr lvl="3">
              <a:buNone/>
            </a:pPr>
            <a:endParaRPr lang="cs-CZ" i="1" dirty="0"/>
          </a:p>
          <a:p>
            <a:pPr lvl="3">
              <a:buNone/>
            </a:pPr>
            <a:r>
              <a:rPr lang="cs-CZ" i="1" dirty="0"/>
              <a:t>/F. L. </a:t>
            </a:r>
            <a:r>
              <a:rPr lang="cs-CZ" i="1" dirty="0" err="1"/>
              <a:t>Čelakovský</a:t>
            </a:r>
            <a:r>
              <a:rPr lang="cs-CZ" i="1" dirty="0"/>
              <a:t>, Touha po vlast/</a:t>
            </a:r>
          </a:p>
        </p:txBody>
      </p:sp>
    </p:spTree>
    <p:extLst>
      <p:ext uri="{BB962C8B-B14F-4D97-AF65-F5344CB8AC3E}">
        <p14:creationId xmlns:p14="http://schemas.microsoft.com/office/powerpoint/2010/main" val="36833024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DRUHY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HEXAMETR</a:t>
            </a:r>
          </a:p>
          <a:p>
            <a:r>
              <a:rPr lang="cs-CZ" dirty="0"/>
              <a:t>Klasický verš řecké a římské poezie</a:t>
            </a:r>
          </a:p>
          <a:p>
            <a:r>
              <a:rPr lang="cs-CZ" dirty="0"/>
              <a:t>Eposy</a:t>
            </a:r>
          </a:p>
          <a:p>
            <a:r>
              <a:rPr lang="cs-CZ" dirty="0"/>
              <a:t>== časoměrný nerýmovaný </a:t>
            </a:r>
            <a:r>
              <a:rPr lang="cs-CZ" b="1" dirty="0"/>
              <a:t>šestistopý daktyl</a:t>
            </a:r>
          </a:p>
          <a:p>
            <a:endParaRPr lang="cs-CZ" b="1" dirty="0"/>
          </a:p>
          <a:p>
            <a:r>
              <a:rPr lang="cs-CZ" b="1" dirty="0"/>
              <a:t>Metrické schéma:</a:t>
            </a:r>
          </a:p>
          <a:p>
            <a:r>
              <a:rPr lang="cs-CZ" dirty="0"/>
              <a:t>- </a:t>
            </a:r>
            <a:r>
              <a:rPr lang="cs-CZ" u="sng" dirty="0"/>
              <a:t>UU</a:t>
            </a:r>
            <a:r>
              <a:rPr lang="cs-CZ" dirty="0"/>
              <a:t> / - </a:t>
            </a:r>
            <a:r>
              <a:rPr lang="cs-CZ" u="sng" dirty="0"/>
              <a:t>UU</a:t>
            </a:r>
            <a:r>
              <a:rPr lang="cs-CZ" dirty="0"/>
              <a:t> / - </a:t>
            </a:r>
            <a:r>
              <a:rPr lang="cs-CZ" u="sng" dirty="0"/>
              <a:t>UU</a:t>
            </a:r>
            <a:r>
              <a:rPr lang="cs-CZ" dirty="0"/>
              <a:t> / - </a:t>
            </a:r>
            <a:r>
              <a:rPr lang="cs-CZ" u="sng" dirty="0"/>
              <a:t>U</a:t>
            </a:r>
            <a:r>
              <a:rPr lang="cs-CZ" dirty="0"/>
              <a:t>U / </a:t>
            </a:r>
            <a:r>
              <a:rPr lang="cs-CZ" dirty="0">
                <a:solidFill>
                  <a:srgbClr val="FF0000"/>
                </a:solidFill>
              </a:rPr>
              <a:t>- UU /- -</a:t>
            </a:r>
          </a:p>
          <a:p>
            <a:r>
              <a:rPr lang="cs-CZ" dirty="0"/>
              <a:t>Všechny daktylské stopy, kromě páté, mohla být nahrazeny spondeji</a:t>
            </a:r>
          </a:p>
          <a:p>
            <a:r>
              <a:rPr lang="cs-CZ" dirty="0"/>
              <a:t>Závazně ale </a:t>
            </a:r>
            <a:r>
              <a:rPr lang="cs-CZ" dirty="0">
                <a:solidFill>
                  <a:srgbClr val="FF0000"/>
                </a:solidFill>
              </a:rPr>
              <a:t>5. je daktyl; 6. spondej == tvoří tzv. herojskou klauzuli.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		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0557925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Příklad: </a:t>
            </a:r>
            <a:r>
              <a:rPr lang="cs-CZ" i="1" dirty="0">
                <a:solidFill>
                  <a:srgbClr val="FF0000"/>
                </a:solidFill>
              </a:rPr>
              <a:t>časoměrný hexametr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rgbClr val="FF0000"/>
                </a:solidFill>
              </a:rPr>
              <a:t>ČASOMÍRA</a:t>
            </a:r>
          </a:p>
          <a:p>
            <a:pPr lvl="2">
              <a:buNone/>
            </a:pPr>
            <a:endParaRPr lang="cs-CZ" dirty="0"/>
          </a:p>
          <a:p>
            <a:pPr lvl="2">
              <a:buNone/>
            </a:pPr>
            <a:r>
              <a:rPr lang="cs-CZ" dirty="0"/>
              <a:t>Mhou klenutý strope, odvážným ve blankytu </a:t>
            </a:r>
            <a:r>
              <a:rPr lang="cs-CZ" dirty="0" err="1"/>
              <a:t>rozpjat</a:t>
            </a:r>
            <a:endParaRPr lang="cs-CZ" dirty="0"/>
          </a:p>
          <a:p>
            <a:pPr lvl="2">
              <a:buNone/>
            </a:pPr>
            <a:r>
              <a:rPr lang="cs-CZ" dirty="0"/>
              <a:t> -	U </a:t>
            </a:r>
            <a:r>
              <a:rPr lang="cs-CZ" dirty="0" err="1"/>
              <a:t>U</a:t>
            </a:r>
            <a:r>
              <a:rPr lang="cs-CZ" dirty="0"/>
              <a:t> -   U </a:t>
            </a:r>
            <a:r>
              <a:rPr lang="cs-CZ" dirty="0" err="1"/>
              <a:t>U</a:t>
            </a:r>
            <a:r>
              <a:rPr lang="cs-CZ" dirty="0"/>
              <a:t>	-  -  -      -  - U </a:t>
            </a:r>
            <a:r>
              <a:rPr lang="cs-CZ" dirty="0" err="1"/>
              <a:t>U</a:t>
            </a:r>
            <a:r>
              <a:rPr lang="cs-CZ" dirty="0"/>
              <a:t>	   - U		</a:t>
            </a:r>
          </a:p>
          <a:p>
            <a:pPr lvl="2">
              <a:buNone/>
            </a:pPr>
            <a:r>
              <a:rPr lang="cs-CZ" dirty="0"/>
              <a:t>obloukem! tobě pozdravení a radosti přináším</a:t>
            </a:r>
          </a:p>
          <a:p>
            <a:pPr lvl="2">
              <a:buNone/>
            </a:pPr>
            <a:r>
              <a:rPr lang="cs-CZ" dirty="0"/>
              <a:t>-    -    -	 U </a:t>
            </a:r>
            <a:r>
              <a:rPr lang="cs-CZ" dirty="0" err="1"/>
              <a:t>U</a:t>
            </a:r>
            <a:r>
              <a:rPr lang="cs-CZ" dirty="0"/>
              <a:t>  -  U  </a:t>
            </a:r>
            <a:r>
              <a:rPr lang="cs-CZ" dirty="0" err="1"/>
              <a:t>U</a:t>
            </a:r>
            <a:r>
              <a:rPr lang="cs-CZ" dirty="0"/>
              <a:t> -  U </a:t>
            </a:r>
            <a:r>
              <a:rPr lang="cs-CZ" dirty="0" err="1"/>
              <a:t>U</a:t>
            </a:r>
            <a:r>
              <a:rPr lang="cs-CZ" dirty="0"/>
              <a:t> -  U </a:t>
            </a:r>
            <a:r>
              <a:rPr lang="cs-CZ" dirty="0" err="1"/>
              <a:t>U</a:t>
            </a:r>
            <a:r>
              <a:rPr lang="cs-CZ" dirty="0"/>
              <a:t>   - -</a:t>
            </a:r>
          </a:p>
          <a:p>
            <a:pPr lvl="2">
              <a:buNone/>
            </a:pPr>
            <a:endParaRPr lang="cs-CZ" dirty="0"/>
          </a:p>
          <a:p>
            <a:pPr lvl="2">
              <a:buNone/>
            </a:pPr>
            <a:r>
              <a:rPr lang="cs-CZ" dirty="0"/>
              <a:t>/M. Z. Polák, </a:t>
            </a:r>
            <a:r>
              <a:rPr lang="cs-CZ" i="1" dirty="0"/>
              <a:t>Vznešenost</a:t>
            </a:r>
            <a:r>
              <a:rPr lang="cs-CZ" dirty="0"/>
              <a:t> </a:t>
            </a:r>
            <a:r>
              <a:rPr lang="cs-CZ" i="1" dirty="0"/>
              <a:t>přírody</a:t>
            </a:r>
          </a:p>
          <a:p>
            <a:pPr>
              <a:buNone/>
            </a:pPr>
            <a:endParaRPr lang="cs-CZ" sz="1800" i="1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3175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Příklad: sylabotónický </a:t>
            </a:r>
            <a:r>
              <a:rPr lang="cs-CZ" i="1" dirty="0">
                <a:solidFill>
                  <a:srgbClr val="FF0000"/>
                </a:solidFill>
              </a:rPr>
              <a:t>hexametr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FF0000"/>
                </a:solidFill>
              </a:rPr>
              <a:t>SYLABOTÓNIKA</a:t>
            </a:r>
          </a:p>
          <a:p>
            <a:r>
              <a:rPr lang="cs-CZ" sz="2000" dirty="0"/>
              <a:t>Vznikl jako nápodoba časoměrného</a:t>
            </a:r>
          </a:p>
          <a:p>
            <a:r>
              <a:rPr lang="cs-CZ" sz="2000" dirty="0"/>
              <a:t>U nás „vznešený“ verš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Zlaté poklady tvé kde jsou a stříbrné skrejše,</a:t>
            </a:r>
          </a:p>
          <a:p>
            <a:r>
              <a:rPr lang="cs-CZ" sz="2000" dirty="0"/>
              <a:t>-  U   - UU    -   U    -   U -  U </a:t>
            </a:r>
            <a:r>
              <a:rPr lang="cs-CZ" sz="2000" dirty="0" err="1"/>
              <a:t>U</a:t>
            </a:r>
            <a:r>
              <a:rPr lang="cs-CZ" sz="2000" dirty="0"/>
              <a:t>  - U    	</a:t>
            </a:r>
          </a:p>
          <a:p>
            <a:endParaRPr lang="cs-CZ" sz="2000" dirty="0"/>
          </a:p>
          <a:p>
            <a:r>
              <a:rPr lang="cs-CZ" sz="2000" dirty="0"/>
              <a:t>Kteréž </a:t>
            </a:r>
            <a:r>
              <a:rPr lang="cs-CZ" sz="2000" dirty="0" err="1"/>
              <a:t>veškeren</a:t>
            </a:r>
            <a:r>
              <a:rPr lang="cs-CZ" sz="2000" dirty="0"/>
              <a:t> svět tvým vítězným odváděl sborům ? –</a:t>
            </a:r>
          </a:p>
          <a:p>
            <a:r>
              <a:rPr lang="cs-CZ" sz="2000" dirty="0"/>
              <a:t> - U     - U </a:t>
            </a:r>
            <a:r>
              <a:rPr lang="cs-CZ" sz="2000" dirty="0" err="1"/>
              <a:t>U</a:t>
            </a:r>
            <a:r>
              <a:rPr lang="cs-CZ" sz="2000" dirty="0"/>
              <a:t>     -     U       -  U </a:t>
            </a:r>
            <a:r>
              <a:rPr lang="cs-CZ" sz="2000" dirty="0" err="1"/>
              <a:t>U</a:t>
            </a:r>
            <a:r>
              <a:rPr lang="cs-CZ" sz="2000" dirty="0"/>
              <a:t>    - U  </a:t>
            </a:r>
            <a:r>
              <a:rPr lang="cs-CZ" sz="2000" dirty="0" err="1"/>
              <a:t>U</a:t>
            </a:r>
            <a:r>
              <a:rPr lang="cs-CZ" sz="2000" dirty="0"/>
              <a:t>  - U</a:t>
            </a:r>
          </a:p>
          <a:p>
            <a:endParaRPr lang="cs-CZ" sz="2000" dirty="0"/>
          </a:p>
          <a:p>
            <a:pPr>
              <a:buNone/>
            </a:pPr>
            <a:r>
              <a:rPr lang="cs-CZ" sz="2000" dirty="0"/>
              <a:t>/M. Z. Polák: </a:t>
            </a:r>
            <a:r>
              <a:rPr lang="cs-CZ" sz="2000" i="1" dirty="0"/>
              <a:t>Benátky</a:t>
            </a:r>
            <a:r>
              <a:rPr lang="cs-CZ" sz="2000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65515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Pentametr</a:t>
            </a:r>
            <a:br>
              <a:rPr lang="cs-CZ" sz="4000" dirty="0">
                <a:solidFill>
                  <a:srgbClr val="FF0000"/>
                </a:solidFill>
              </a:rPr>
            </a:b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Pětistopý verš</a:t>
            </a:r>
          </a:p>
          <a:p>
            <a:r>
              <a:rPr lang="cs-CZ" dirty="0"/>
              <a:t>/nikoli pět stop, nýbrž šest/</a:t>
            </a:r>
          </a:p>
          <a:p>
            <a:endParaRPr lang="cs-CZ" dirty="0"/>
          </a:p>
          <a:p>
            <a:r>
              <a:rPr lang="cs-CZ" dirty="0"/>
              <a:t>Grafické znázornění:</a:t>
            </a:r>
          </a:p>
          <a:p>
            <a:r>
              <a:rPr lang="cs-CZ" dirty="0"/>
              <a:t>- </a:t>
            </a:r>
            <a:r>
              <a:rPr lang="cs-CZ" u="sng" dirty="0"/>
              <a:t>UU</a:t>
            </a:r>
            <a:r>
              <a:rPr lang="cs-CZ" dirty="0"/>
              <a:t> / - </a:t>
            </a:r>
            <a:r>
              <a:rPr lang="cs-CZ" u="sng" dirty="0"/>
              <a:t>UU</a:t>
            </a:r>
            <a:r>
              <a:rPr lang="cs-CZ" dirty="0"/>
              <a:t> / - /- UU / - UU / -</a:t>
            </a:r>
          </a:p>
          <a:p>
            <a:endParaRPr lang="cs-CZ" dirty="0"/>
          </a:p>
          <a:p>
            <a:r>
              <a:rPr lang="cs-CZ" dirty="0"/>
              <a:t>Samostatně se prakticky neužíval; spojoval se s hexametrem, se kterým tvořil tzv. </a:t>
            </a:r>
          </a:p>
          <a:p>
            <a:r>
              <a:rPr lang="cs-CZ" b="1" dirty="0">
                <a:solidFill>
                  <a:srgbClr val="FF0000"/>
                </a:solidFill>
              </a:rPr>
              <a:t>ELEGICKÉ DISTICHON /ELEGICKÉ DVOJVERŠÍ/</a:t>
            </a:r>
          </a:p>
        </p:txBody>
      </p:sp>
    </p:spTree>
    <p:extLst>
      <p:ext uri="{BB962C8B-B14F-4D97-AF65-F5344CB8AC3E}">
        <p14:creationId xmlns:p14="http://schemas.microsoft.com/office/powerpoint/2010/main" val="283048709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ALEXANDRIN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Klasický verš francouzské literatury</a:t>
            </a:r>
          </a:p>
          <a:p>
            <a:r>
              <a:rPr lang="cs-CZ" dirty="0"/>
              <a:t>Fr. </a:t>
            </a:r>
            <a:r>
              <a:rPr lang="cs-CZ" b="1" dirty="0"/>
              <a:t>Dvanácti – až třináctislabičný verš s cézurou po 6 slabice </a:t>
            </a:r>
            <a:r>
              <a:rPr lang="cs-CZ" dirty="0"/>
              <a:t>(původně tedy sylabický verš)</a:t>
            </a:r>
          </a:p>
          <a:p>
            <a:endParaRPr lang="cs-CZ" dirty="0"/>
          </a:p>
          <a:p>
            <a:r>
              <a:rPr lang="cs-CZ" dirty="0"/>
              <a:t>Z toho se vyvinul </a:t>
            </a:r>
            <a:r>
              <a:rPr lang="cs-CZ" b="1" dirty="0"/>
              <a:t>šestistopý jamb s cézurou po třetí stopě.</a:t>
            </a:r>
          </a:p>
          <a:p>
            <a:r>
              <a:rPr lang="cs-CZ" b="1" dirty="0"/>
              <a:t>Dělení: 6+6; </a:t>
            </a:r>
            <a:r>
              <a:rPr lang="cs-CZ" b="1" dirty="0" err="1"/>
              <a:t>6</a:t>
            </a:r>
            <a:r>
              <a:rPr lang="cs-CZ" b="1" dirty="0"/>
              <a:t>+7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4186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00066"/>
          </a:xfrm>
        </p:spPr>
        <p:txBody>
          <a:bodyPr>
            <a:normAutofit fontScale="90000"/>
          </a:bodyPr>
          <a:lstStyle/>
          <a:p>
            <a:br>
              <a:rPr lang="cs-CZ" sz="5400" dirty="0"/>
            </a:br>
            <a:br>
              <a:rPr lang="cs-CZ" sz="5400" dirty="0"/>
            </a:br>
            <a:r>
              <a:rPr lang="cs-CZ" sz="5400" dirty="0">
                <a:solidFill>
                  <a:srgbClr val="FF0000"/>
                </a:solidFill>
              </a:rPr>
              <a:t>Alegorie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cs-CZ" dirty="0"/>
              <a:t>Jinotaj; obrazné vyjádření dějů, abstraktních pojmů a lidských vlastností, založené na utajené paralelnosti jevů.</a:t>
            </a:r>
          </a:p>
          <a:p>
            <a:pPr>
              <a:buFontTx/>
              <a:buChar char="-"/>
            </a:pPr>
            <a:r>
              <a:rPr lang="cs-CZ" dirty="0"/>
              <a:t>náboženské, politické, společenské.</a:t>
            </a:r>
          </a:p>
          <a:p>
            <a:pPr>
              <a:buFontTx/>
              <a:buChar char="-"/>
            </a:pPr>
            <a:r>
              <a:rPr lang="cs-CZ" dirty="0"/>
              <a:t>- bajky, povídky</a:t>
            </a:r>
          </a:p>
          <a:p>
            <a:pPr>
              <a:buFontTx/>
              <a:buChar char="-"/>
            </a:pPr>
            <a:r>
              <a:rPr lang="cs-CZ" dirty="0"/>
              <a:t>- rozvinutá metafora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Příklad </a:t>
            </a:r>
            <a:r>
              <a:rPr lang="cs-CZ" dirty="0" err="1">
                <a:solidFill>
                  <a:srgbClr val="FF0000"/>
                </a:solidFill>
              </a:rPr>
              <a:t>sylabotónckého</a:t>
            </a:r>
            <a:r>
              <a:rPr lang="cs-CZ" dirty="0">
                <a:solidFill>
                  <a:srgbClr val="FF0000"/>
                </a:solidFill>
              </a:rPr>
              <a:t> alexandrinu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Exkluzivní verš, slavnostní</a:t>
            </a:r>
          </a:p>
          <a:p>
            <a:r>
              <a:rPr lang="cs-CZ" sz="2400" dirty="0"/>
              <a:t>Oblíbený v symbolismu, dekadenci.</a:t>
            </a:r>
          </a:p>
          <a:p>
            <a:endParaRPr lang="cs-CZ" sz="2400" dirty="0"/>
          </a:p>
          <a:p>
            <a:r>
              <a:rPr lang="cs-CZ" sz="2400" dirty="0"/>
              <a:t>O. Březina: </a:t>
            </a:r>
            <a:r>
              <a:rPr lang="cs-CZ" sz="2400" i="1" dirty="0"/>
              <a:t>Moje matka</a:t>
            </a:r>
          </a:p>
          <a:p>
            <a:endParaRPr lang="cs-CZ" sz="2400" dirty="0"/>
          </a:p>
          <a:p>
            <a:r>
              <a:rPr lang="cs-CZ" sz="2400" dirty="0"/>
              <a:t>Prach ostrý chudoby    ji v tváři krás šlehal</a:t>
            </a:r>
          </a:p>
          <a:p>
            <a:pPr>
              <a:buNone/>
            </a:pPr>
            <a:r>
              <a:rPr lang="cs-CZ" sz="2400" dirty="0"/>
              <a:t>	U        - U   - U -       U   - U   - Z   - U</a:t>
            </a:r>
          </a:p>
          <a:p>
            <a:r>
              <a:rPr lang="cs-CZ" sz="2400" dirty="0"/>
              <a:t>a řezal do očí 	a v slzách zánět hasil</a:t>
            </a:r>
          </a:p>
          <a:p>
            <a:r>
              <a:rPr lang="cs-CZ" sz="2400" dirty="0"/>
              <a:t>U – U   -  U-      U – U        - U    -U 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8850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BLANKVERS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Klasický verš anglické literatury (epika, drama)</a:t>
            </a:r>
          </a:p>
          <a:p>
            <a:r>
              <a:rPr lang="cs-CZ" dirty="0"/>
              <a:t>Nerýmovaný verš (</a:t>
            </a:r>
            <a:r>
              <a:rPr lang="cs-CZ" i="1" dirty="0" err="1"/>
              <a:t>blanc</a:t>
            </a:r>
            <a:r>
              <a:rPr lang="cs-CZ" i="1" dirty="0"/>
              <a:t> = bílý == nerýmovaný)</a:t>
            </a:r>
          </a:p>
          <a:p>
            <a:r>
              <a:rPr lang="cs-CZ" i="1" dirty="0"/>
              <a:t>Pětistopý jambický verš (deseti nebo jedenáctislabičný)</a:t>
            </a:r>
          </a:p>
          <a:p>
            <a:endParaRPr lang="cs-CZ" i="1" dirty="0"/>
          </a:p>
          <a:p>
            <a:pPr lvl="1">
              <a:buNone/>
            </a:pPr>
            <a:r>
              <a:rPr lang="cs-CZ" b="1" dirty="0"/>
              <a:t>Český sylabotónický blankvers</a:t>
            </a:r>
          </a:p>
          <a:p>
            <a:pPr lvl="1">
              <a:buNone/>
            </a:pPr>
            <a:r>
              <a:rPr lang="cs-CZ" i="1" dirty="0"/>
              <a:t>Noc každou totiž, v sen když upadal,</a:t>
            </a:r>
          </a:p>
          <a:p>
            <a:pPr lvl="1">
              <a:buNone/>
            </a:pPr>
            <a:r>
              <a:rPr lang="cs-CZ" dirty="0"/>
              <a:t>-     - U      - U      -      U    - U -</a:t>
            </a:r>
          </a:p>
          <a:p>
            <a:pPr lvl="1">
              <a:buNone/>
            </a:pPr>
            <a:r>
              <a:rPr lang="cs-CZ" i="1" dirty="0"/>
              <a:t>se Gabriel mu zjevil archanděl</a:t>
            </a:r>
          </a:p>
          <a:p>
            <a:pPr>
              <a:buNone/>
            </a:pPr>
            <a:r>
              <a:rPr lang="cs-CZ" dirty="0"/>
              <a:t>      U – U  -   U  - U  - U -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/J. Zeyer: </a:t>
            </a:r>
            <a:r>
              <a:rPr lang="cs-CZ" i="1" dirty="0"/>
              <a:t>Pohádka o Karlu Velikém</a:t>
            </a:r>
            <a:r>
              <a:rPr lang="cs-CZ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562529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Volný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Neřídí se metrickou normou</a:t>
            </a:r>
          </a:p>
          <a:p>
            <a:r>
              <a:rPr lang="cs-CZ" dirty="0"/>
              <a:t>Bývá nerýmovaný a nestrofický (není rozdělen do strof)</a:t>
            </a:r>
          </a:p>
        </p:txBody>
      </p:sp>
    </p:spTree>
    <p:extLst>
      <p:ext uri="{BB962C8B-B14F-4D97-AF65-F5344CB8AC3E}">
        <p14:creationId xmlns:p14="http://schemas.microsoft.com/office/powerpoint/2010/main" val="265790766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Rým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Zvuková shoda na konci verše (</a:t>
            </a:r>
            <a:r>
              <a:rPr lang="cs-CZ" dirty="0" err="1"/>
              <a:t>event</a:t>
            </a:r>
            <a:r>
              <a:rPr lang="cs-CZ" dirty="0"/>
              <a:t>. </a:t>
            </a:r>
            <a:r>
              <a:rPr lang="cs-CZ" dirty="0" err="1"/>
              <a:t>půlverše</a:t>
            </a:r>
            <a:r>
              <a:rPr lang="cs-CZ" dirty="0"/>
              <a:t>)</a:t>
            </a:r>
          </a:p>
          <a:p>
            <a:r>
              <a:rPr lang="cs-CZ" dirty="0"/>
              <a:t>Rým koncový, rým vnitřní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solidFill>
                  <a:srgbClr val="00B0F0"/>
                </a:solidFill>
              </a:rPr>
              <a:t>Sudoslabičné slovní celky </a:t>
            </a:r>
            <a:r>
              <a:rPr lang="cs-CZ" dirty="0"/>
              <a:t>== </a:t>
            </a:r>
            <a:r>
              <a:rPr lang="cs-CZ" b="1" dirty="0">
                <a:solidFill>
                  <a:srgbClr val="FF0000"/>
                </a:solidFill>
              </a:rPr>
              <a:t>ženský rým</a:t>
            </a:r>
          </a:p>
          <a:p>
            <a:pPr lvl="2"/>
            <a:endParaRPr lang="cs-CZ" sz="1500" dirty="0"/>
          </a:p>
          <a:p>
            <a:pPr lvl="2">
              <a:buNone/>
            </a:pPr>
            <a:r>
              <a:rPr lang="cs-CZ" sz="2600" dirty="0" err="1"/>
              <a:t>Bbloudila</a:t>
            </a:r>
            <a:r>
              <a:rPr lang="cs-CZ" sz="2600" dirty="0"/>
              <a:t> </a:t>
            </a:r>
            <a:r>
              <a:rPr lang="cs-CZ" sz="2600" dirty="0" err="1"/>
              <a:t>blanktytnými</a:t>
            </a:r>
            <a:r>
              <a:rPr lang="cs-CZ" sz="2600" dirty="0"/>
              <a:t> p</a:t>
            </a:r>
            <a:r>
              <a:rPr lang="cs-CZ" sz="2600" b="1" dirty="0"/>
              <a:t>ásky,</a:t>
            </a:r>
          </a:p>
          <a:p>
            <a:pPr lvl="2">
              <a:buNone/>
            </a:pPr>
            <a:r>
              <a:rPr lang="cs-CZ" sz="2600" dirty="0" err="1"/>
              <a:t>Lanoucí</a:t>
            </a:r>
            <a:r>
              <a:rPr lang="cs-CZ" sz="2600" dirty="0"/>
              <a:t> tam co slzy l</a:t>
            </a:r>
            <a:r>
              <a:rPr lang="cs-CZ" sz="2600" b="1" dirty="0"/>
              <a:t>ásky.</a:t>
            </a:r>
          </a:p>
          <a:p>
            <a:endParaRPr lang="cs-CZ" dirty="0"/>
          </a:p>
          <a:p>
            <a:pPr>
              <a:buNone/>
            </a:pPr>
            <a:r>
              <a:rPr lang="cs-CZ" dirty="0">
                <a:solidFill>
                  <a:srgbClr val="00B0F0"/>
                </a:solidFill>
              </a:rPr>
              <a:t>Lichoslabičné celky </a:t>
            </a:r>
            <a:r>
              <a:rPr lang="cs-CZ" dirty="0"/>
              <a:t>== </a:t>
            </a:r>
            <a:r>
              <a:rPr lang="cs-CZ" b="1" dirty="0">
                <a:solidFill>
                  <a:srgbClr val="FF0000"/>
                </a:solidFill>
              </a:rPr>
              <a:t>mužský rým.</a:t>
            </a:r>
          </a:p>
          <a:p>
            <a:pPr>
              <a:buNone/>
            </a:pPr>
            <a:r>
              <a:rPr lang="cs-CZ" dirty="0"/>
              <a:t>Já hanebně jsem odprav</a:t>
            </a:r>
            <a:r>
              <a:rPr lang="cs-CZ" b="1" dirty="0"/>
              <a:t>en,</a:t>
            </a:r>
          </a:p>
          <a:p>
            <a:pPr>
              <a:buNone/>
            </a:pPr>
            <a:r>
              <a:rPr lang="cs-CZ" dirty="0"/>
              <a:t>A ona – jak v můj první d</a:t>
            </a:r>
            <a:r>
              <a:rPr lang="cs-CZ" b="1" dirty="0"/>
              <a:t>en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293312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Rýmová schémata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Rým sdružený /</a:t>
            </a:r>
            <a:r>
              <a:rPr lang="cs-CZ" b="1" dirty="0" err="1">
                <a:solidFill>
                  <a:srgbClr val="FF0000"/>
                </a:solidFill>
              </a:rPr>
              <a:t>aabb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střídavý  /</a:t>
            </a:r>
            <a:r>
              <a:rPr lang="cs-CZ" b="1" dirty="0" err="1">
                <a:solidFill>
                  <a:srgbClr val="FF0000"/>
                </a:solidFill>
              </a:rPr>
              <a:t>abab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obkročný /</a:t>
            </a:r>
            <a:r>
              <a:rPr lang="cs-CZ" b="1" dirty="0" err="1">
                <a:solidFill>
                  <a:srgbClr val="FF0000"/>
                </a:solidFill>
              </a:rPr>
              <a:t>abba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přerývaný </a:t>
            </a:r>
            <a:r>
              <a:rPr lang="cs-CZ" b="1" dirty="0">
                <a:solidFill>
                  <a:srgbClr val="FF0000"/>
                </a:solidFill>
              </a:rPr>
              <a:t>(-a –a</a:t>
            </a:r>
            <a:r>
              <a:rPr lang="cs-CZ" b="1" dirty="0"/>
              <a:t>) nebo (</a:t>
            </a:r>
            <a:r>
              <a:rPr lang="cs-CZ" b="1" dirty="0">
                <a:solidFill>
                  <a:srgbClr val="FF0000"/>
                </a:solidFill>
              </a:rPr>
              <a:t>a-a-</a:t>
            </a:r>
            <a:r>
              <a:rPr lang="cs-CZ" b="1" dirty="0"/>
              <a:t>)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</a:t>
            </a:r>
            <a:r>
              <a:rPr lang="cs-CZ" b="1" dirty="0" err="1"/>
              <a:t>rirádový</a:t>
            </a:r>
            <a:r>
              <a:rPr lang="cs-CZ" b="1" dirty="0"/>
              <a:t>  (</a:t>
            </a:r>
            <a:r>
              <a:rPr lang="cs-CZ" b="1" dirty="0" err="1">
                <a:solidFill>
                  <a:srgbClr val="FF0000"/>
                </a:solidFill>
              </a:rPr>
              <a:t>aaaa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447431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***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90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Parabola (podobenství)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Znázornění obecné pravdy nebo mravní zásady rozvinutým obrazem nebo příběhem.</a:t>
            </a:r>
          </a:p>
          <a:p>
            <a:endParaRPr lang="cs-CZ" dirty="0"/>
          </a:p>
          <a:p>
            <a:r>
              <a:rPr lang="cs-CZ" dirty="0"/>
              <a:t>„Každý zajisté strom po svém vlastním ovoci bývá poznán; nebo nesbírají z trní fíků,  aniž z hloží sbírají hroznů. Dobrý člověk z dobrého pokladu srdce svého vynáší dobré, a zlý člověk ze zlého pokladu srdce svého vynáší zlé. Nebo z hojnosti srdce mluví ústa jeho.“</a:t>
            </a:r>
          </a:p>
          <a:p>
            <a:r>
              <a:rPr lang="cs-CZ" dirty="0" err="1"/>
              <a:t>Evang</a:t>
            </a:r>
            <a:r>
              <a:rPr lang="cs-CZ" dirty="0"/>
              <a:t>. sv. Lukáše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Amfibolie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Dvojsmysl; významová záměna slov a sousloví stejného znění.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„Kohoutek kapal místo kuropění</a:t>
            </a:r>
          </a:p>
          <a:p>
            <a:pPr>
              <a:buNone/>
            </a:pPr>
            <a:r>
              <a:rPr lang="cs-CZ" dirty="0"/>
              <a:t>stisknout ho a pálit jsem zatoužil</a:t>
            </a:r>
          </a:p>
          <a:p>
            <a:pPr>
              <a:buNone/>
            </a:pPr>
            <a:r>
              <a:rPr lang="cs-CZ" dirty="0"/>
              <a:t>pálit někam pryč nebo jako plát rozpálený</a:t>
            </a:r>
          </a:p>
          <a:p>
            <a:pPr>
              <a:buNone/>
            </a:pPr>
            <a:r>
              <a:rPr lang="cs-CZ" dirty="0"/>
              <a:t>či staré dopisy anebo v živý cíl.“</a:t>
            </a:r>
          </a:p>
          <a:p>
            <a:pPr>
              <a:buNone/>
            </a:pPr>
            <a:r>
              <a:rPr lang="cs-CZ" dirty="0"/>
              <a:t>(V. Lacina)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2527</Words>
  <Application>Microsoft Office PowerPoint</Application>
  <PresentationFormat>Předvádění na obrazovce (4:3)</PresentationFormat>
  <Paragraphs>574</Paragraphs>
  <Slides>75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75</vt:i4>
      </vt:variant>
    </vt:vector>
  </HeadingPairs>
  <TitlesOfParts>
    <vt:vector size="78" baseType="lpstr">
      <vt:lpstr>Arial</vt:lpstr>
      <vt:lpstr>Calibri</vt:lpstr>
      <vt:lpstr>Motiv sady Office</vt:lpstr>
      <vt:lpstr>Základní pojmy poetiky</vt:lpstr>
      <vt:lpstr>Básnická skladba </vt:lpstr>
      <vt:lpstr>Figury</vt:lpstr>
      <vt:lpstr>Prezentace aplikace PowerPoint</vt:lpstr>
      <vt:lpstr>Prezentace aplikace PowerPoint</vt:lpstr>
      <vt:lpstr>Prezentace aplikace PowerPoint</vt:lpstr>
      <vt:lpstr>  Alegorie </vt:lpstr>
      <vt:lpstr>Parabola (podobenství)</vt:lpstr>
      <vt:lpstr>Amfibolie</vt:lpstr>
      <vt:lpstr>Asociace</vt:lpstr>
      <vt:lpstr>Leitmotiv</vt:lpstr>
      <vt:lpstr>Asonance</vt:lpstr>
      <vt:lpstr>Bylina</vt:lpstr>
      <vt:lpstr>Barbarismus</vt:lpstr>
      <vt:lpstr>Parenteze</vt:lpstr>
      <vt:lpstr>Perifráze</vt:lpstr>
      <vt:lpstr>Epigram</vt:lpstr>
      <vt:lpstr>Epištola</vt:lpstr>
      <vt:lpstr>Epitaf</vt:lpstr>
      <vt:lpstr>Exemplum</vt:lpstr>
      <vt:lpstr>Filipika</vt:lpstr>
      <vt:lpstr>Spor</vt:lpstr>
      <vt:lpstr>Hagiografie</vt:lpstr>
      <vt:lpstr>Homilie</vt:lpstr>
      <vt:lpstr>Incipit</vt:lpstr>
      <vt:lpstr>Inkunábule</vt:lpstr>
      <vt:lpstr>Intermezzo</vt:lpstr>
      <vt:lpstr>Envoi</vt:lpstr>
      <vt:lpstr>Verš</vt:lpstr>
      <vt:lpstr>Prezentace aplikace PowerPoint</vt:lpstr>
      <vt:lpstr>Hlásková instrumentace</vt:lpstr>
      <vt:lpstr>Prostředky hláskové instrumentace</vt:lpstr>
      <vt:lpstr>Prezentace aplikace PowerPoint</vt:lpstr>
      <vt:lpstr>Prezentace aplikace PowerPoint</vt:lpstr>
      <vt:lpstr>Ukázka z Máje</vt:lpstr>
      <vt:lpstr>Verš a řádek</vt:lpstr>
      <vt:lpstr>Prezentace aplikace PowerPoint</vt:lpstr>
      <vt:lpstr>Prezentace aplikace PowerPoint</vt:lpstr>
      <vt:lpstr>Enjambement (přesah)</vt:lpstr>
      <vt:lpstr>Versifikační systémy</vt:lpstr>
      <vt:lpstr>Typy prozodických systémů </vt:lpstr>
      <vt:lpstr>Přízvučnost</vt:lpstr>
      <vt:lpstr>Příklady: přízvučnost</vt:lpstr>
      <vt:lpstr>Rytmus</vt:lpstr>
      <vt:lpstr>Časoměrný verš</vt:lpstr>
      <vt:lpstr>Příklady:</vt:lpstr>
      <vt:lpstr>Sylabotónický verš</vt:lpstr>
      <vt:lpstr>Sylabický verš</vt:lpstr>
      <vt:lpstr>Stopa</vt:lpstr>
      <vt:lpstr>Stopa a slovo</vt:lpstr>
      <vt:lpstr>Příklad: třístopý časoměrný jamb</vt:lpstr>
      <vt:lpstr>Prezentace aplikace PowerPoint</vt:lpstr>
      <vt:lpstr>Sylabotónický verš</vt:lpstr>
      <vt:lpstr>Metrika</vt:lpstr>
      <vt:lpstr>Typy sylabotónického verše</vt:lpstr>
      <vt:lpstr>Další typy</vt:lpstr>
      <vt:lpstr>Incipit</vt:lpstr>
      <vt:lpstr>Jambický incipit</vt:lpstr>
      <vt:lpstr>Prezentace aplikace PowerPoint</vt:lpstr>
      <vt:lpstr>Klauzule</vt:lpstr>
      <vt:lpstr>Příklady klauzulí</vt:lpstr>
      <vt:lpstr>Ženská klauzule</vt:lpstr>
      <vt:lpstr>Dodatek</vt:lpstr>
      <vt:lpstr>Metrum vs. rytmus </vt:lpstr>
      <vt:lpstr>DRUHY VERŠE</vt:lpstr>
      <vt:lpstr>Příklad: časoměrný hexametr</vt:lpstr>
      <vt:lpstr>Příklad: sylabotónický hexametr</vt:lpstr>
      <vt:lpstr>Pentametr </vt:lpstr>
      <vt:lpstr>ALEXANDRIN</vt:lpstr>
      <vt:lpstr>Příklad sylabotónckého alexandrinu</vt:lpstr>
      <vt:lpstr>BLANKVERS</vt:lpstr>
      <vt:lpstr>Volný verš</vt:lpstr>
      <vt:lpstr>Rým</vt:lpstr>
      <vt:lpstr>Rýmová schémata</vt:lpstr>
      <vt:lpstr>***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Ondrej</dc:creator>
  <cp:lastModifiedBy>Ondřej</cp:lastModifiedBy>
  <cp:revision>39</cp:revision>
  <dcterms:created xsi:type="dcterms:W3CDTF">2016-10-30T20:29:15Z</dcterms:created>
  <dcterms:modified xsi:type="dcterms:W3CDTF">2016-12-23T00:48:36Z</dcterms:modified>
</cp:coreProperties>
</file>