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5"/>
  </p:notesMasterIdLst>
  <p:sldIdLst>
    <p:sldId id="256" r:id="rId2"/>
    <p:sldId id="257" r:id="rId3"/>
    <p:sldId id="287" r:id="rId4"/>
    <p:sldId id="266" r:id="rId5"/>
    <p:sldId id="267" r:id="rId6"/>
    <p:sldId id="275" r:id="rId7"/>
    <p:sldId id="268" r:id="rId8"/>
    <p:sldId id="258" r:id="rId9"/>
    <p:sldId id="271" r:id="rId10"/>
    <p:sldId id="270" r:id="rId11"/>
    <p:sldId id="301" r:id="rId12"/>
    <p:sldId id="302" r:id="rId13"/>
    <p:sldId id="273" r:id="rId14"/>
    <p:sldId id="276" r:id="rId15"/>
    <p:sldId id="278" r:id="rId16"/>
    <p:sldId id="279" r:id="rId17"/>
    <p:sldId id="285" r:id="rId18"/>
    <p:sldId id="286" r:id="rId19"/>
    <p:sldId id="280" r:id="rId20"/>
    <p:sldId id="281" r:id="rId21"/>
    <p:sldId id="283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Fonetika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5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Fonetická transkripce x pravopis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fonetická transkripce ruší pravopisnou konvenci a odráží přesné znění řeči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pravopis na rozdíl od fonetické transkripce reflektuje i jiné složky než zvukovou (princip fonologický, principy etymologický, princip historický…)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[</a:t>
            </a:r>
            <a:r>
              <a:rPr lang="cs-CZ" sz="2600" dirty="0" err="1" smtClean="0">
                <a:latin typeface="Calibri" panose="020F0502020204030204" pitchFamily="34" charset="0"/>
              </a:rPr>
              <a:t>spjef</a:t>
            </a:r>
            <a:r>
              <a:rPr lang="cs-CZ" sz="2600" dirty="0" smtClean="0">
                <a:latin typeface="Calibri" panose="020F0502020204030204" pitchFamily="34" charset="0"/>
              </a:rPr>
              <a:t>] x zpěv</a:t>
            </a:r>
          </a:p>
          <a:p>
            <a:pPr lvl="1"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Ad Asimilace (x disimilace)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</a:t>
            </a:r>
          </a:p>
          <a:p>
            <a:pPr marL="285750" indent="-28575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s 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Ad Znělost x neznělost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souhlásky </a:t>
            </a:r>
            <a:r>
              <a:rPr lang="cs-CZ" sz="2000" b="1" dirty="0" smtClean="0">
                <a:latin typeface="Calibri" panose="020F0502020204030204" pitchFamily="34" charset="0"/>
              </a:rPr>
              <a:t>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b, d, ď, g, v, z, ž, h, </a:t>
            </a:r>
            <a:r>
              <a:rPr lang="cs-CZ" sz="2000" i="1" dirty="0">
                <a:latin typeface="Calibri" panose="020F0502020204030204" pitchFamily="34" charset="0"/>
              </a:rPr>
              <a:t>Ȝ, </a:t>
            </a:r>
            <a:r>
              <a:rPr lang="cs-CZ" sz="2000" i="1" dirty="0" smtClean="0">
                <a:latin typeface="Calibri" panose="020F0502020204030204" pitchFamily="34" charset="0"/>
              </a:rPr>
              <a:t>ǯ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</a:t>
            </a:r>
            <a:r>
              <a:rPr lang="cs-CZ" sz="2000" dirty="0">
                <a:latin typeface="Calibri" panose="020F0502020204030204" pitchFamily="34" charset="0"/>
              </a:rPr>
              <a:t>souhlásky </a:t>
            </a:r>
            <a:r>
              <a:rPr lang="cs-CZ" sz="2000" b="1" dirty="0" smtClean="0">
                <a:latin typeface="Calibri" panose="020F0502020204030204" pitchFamily="34" charset="0"/>
              </a:rPr>
              <a:t>neznělé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p, t, ť, k, f, s, š, ch, c, č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setkají-li se párové souhlásky znělé a neznělé, dochází ke spodobě (asimilaci) znělosti, tj. jedna (obvykle přecházející) se přizpůsobí souhlásce druhé (obvykle následující): prosba [</a:t>
            </a:r>
            <a:r>
              <a:rPr lang="cs-CZ" sz="2000" dirty="0" err="1" smtClean="0">
                <a:latin typeface="Calibri" panose="020F0502020204030204" pitchFamily="34" charset="0"/>
              </a:rPr>
              <a:t>prozba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!!! ke spodobě znělosti dochází jako k jediné změně i na hranici slov: plot zahrady [plod </a:t>
            </a:r>
            <a:r>
              <a:rPr lang="cs-CZ" sz="2000" dirty="0" err="1" smtClean="0">
                <a:latin typeface="Calibri" panose="020F0502020204030204" pitchFamily="34" charset="0"/>
              </a:rPr>
              <a:t>zahradi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okud se setkají více něž 2 souhlásky, znělost celé skupiny se připodobňuje souhlásce poslední: dát sbohem [</a:t>
            </a:r>
            <a:r>
              <a:rPr lang="cs-CZ" sz="2000" dirty="0" err="1" smtClean="0">
                <a:latin typeface="Calibri" panose="020F0502020204030204" pitchFamily="34" charset="0"/>
              </a:rPr>
              <a:t>dád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</a:rPr>
              <a:t>zbohem</a:t>
            </a:r>
            <a:r>
              <a:rPr lang="cs-CZ" sz="2000" dirty="0" smtClean="0">
                <a:latin typeface="Calibri" panose="020F0502020204030204" pitchFamily="34" charset="0"/>
              </a:rPr>
              <a:t>]; 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na konci slova a před pauzou mění na neznělou dub [dup]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Calibri" panose="020F0502020204030204" pitchFamily="34" charset="0"/>
              </a:rPr>
              <a:t>n</a:t>
            </a:r>
            <a:r>
              <a:rPr lang="cs-CZ" sz="2000" b="1" dirty="0" smtClean="0">
                <a:latin typeface="Calibri" panose="020F0502020204030204" pitchFamily="34" charset="0"/>
              </a:rPr>
              <a:t>epárové</a:t>
            </a:r>
            <a:r>
              <a:rPr lang="cs-CZ" sz="2000" dirty="0" smtClean="0">
                <a:latin typeface="Calibri" panose="020F0502020204030204" pitchFamily="34" charset="0"/>
              </a:rPr>
              <a:t> (jedinečné) souhlásky </a:t>
            </a:r>
            <a:r>
              <a:rPr lang="cs-CZ" sz="2000" i="1" dirty="0" smtClean="0">
                <a:latin typeface="Calibri" panose="020F0502020204030204" pitchFamily="34" charset="0"/>
              </a:rPr>
              <a:t>m, n, ň, l, j, r </a:t>
            </a:r>
            <a:r>
              <a:rPr lang="cs-CZ" sz="2000" dirty="0" smtClean="0">
                <a:latin typeface="Calibri" panose="020F0502020204030204" pitchFamily="34" charset="0"/>
              </a:rPr>
              <a:t>se nepřipodobňují souhlásce sousedící ani nezpůsobují změnu: k jaru [k jaru]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Fonologická transkripce </a:t>
            </a:r>
            <a:r>
              <a:rPr lang="cs-CZ" sz="2800" b="1" dirty="0">
                <a:latin typeface="Calibri" panose="020F0502020204030204" pitchFamily="34" charset="0"/>
              </a:rPr>
              <a:t>(přepis)</a:t>
            </a: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áznam jen těch složek zvukové realizace jazyka, které mají fonologickou (rozlišující) funkci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Čeština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mluvená x psaná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mluvená čeština – není homogenní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psaná čeština – tendence k ustalování; kodifikace; spisovnost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obě podoby mají kromě společného jádra své vlastní prostředky pro dosažení komunikačního cíle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psaný </a:t>
            </a:r>
            <a:r>
              <a:rPr lang="cs-CZ" sz="2400" dirty="0">
                <a:latin typeface="Calibri" panose="020F0502020204030204" pitchFamily="34" charset="0"/>
              </a:rPr>
              <a:t>i mluvený jazyk má svou normu, svá závazná pravidla</a:t>
            </a:r>
          </a:p>
        </p:txBody>
      </p:sp>
    </p:spTree>
    <p:extLst>
      <p:ext uri="{BB962C8B-B14F-4D97-AF65-F5344CB8AC3E}">
        <p14:creationId xmlns:p14="http://schemas.microsoft.com/office/powerpoint/2010/main" val="2349736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Funkce pravopisu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zaznamenávací → pisatel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vybavovací → čtenář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slabičný princip čtení – význam jsme schopni vnímat po jednotlivých slabikách, nikoli po hláskách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ravidla (norma) spisovné výslovnosti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 užším slova smyslu nauka o užívání hlásek v souvislé řeči a o její modulaci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rozumitelnost + kultivovanost promluvy → součást jazykové kultury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ozn.: ortoepie se vztahuje výlučně k zvukové podobě jazyka užívaného ve veřejných projevech (spisovného jazyka), </a:t>
            </a:r>
            <a:r>
              <a:rPr lang="cs-CZ" sz="2400" b="1" dirty="0" smtClean="0">
                <a:latin typeface="Calibri" panose="020F0502020204030204" pitchFamily="34" charset="0"/>
              </a:rPr>
              <a:t>nikoli k soukromé komunikaci</a:t>
            </a: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70485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itchFamily="34" charset="0"/>
              </a:rPr>
              <a:t>auka o spisovném užívání správně tvořených hlásek (pravidla, norma spisovné výslovnosti)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norma </a:t>
            </a:r>
            <a:r>
              <a:rPr lang="cs-CZ" sz="2400" dirty="0">
                <a:latin typeface="Calibri" panose="020F0502020204030204" pitchFamily="34" charset="0"/>
              </a:rPr>
              <a:t>existuje přímo v jazyce, jedná se o soubor objektivně existujících pravidel, která uživatelé daného jazyka pociťují jako závazná.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pravidla </a:t>
            </a:r>
            <a:r>
              <a:rPr lang="cs-CZ" sz="2400" dirty="0">
                <a:latin typeface="Calibri" panose="020F0502020204030204" pitchFamily="34" charset="0"/>
              </a:rPr>
              <a:t>normativní výslovnosti se vztahují jak na výslovnost jednotlivých hlásek, hláskových spojení a na normativní přizvukování, tak na členění souvislé řeči: na frázování (logické a rytmické členění věty), větný (logický) přízvuk a intonaci vět a větných úseků</a:t>
            </a:r>
            <a:r>
              <a:rPr lang="cs-CZ" sz="2400" dirty="0" smtClean="0">
                <a:latin typeface="Calibri" panose="020F0502020204030204" pitchFamily="34" charset="0"/>
              </a:rPr>
              <a:t>.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k</a:t>
            </a:r>
            <a:r>
              <a:rPr lang="cs-CZ" sz="2400" dirty="0" smtClean="0">
                <a:latin typeface="Calibri" panose="020F0502020204030204" pitchFamily="34" charset="0"/>
              </a:rPr>
              <a:t>ultivovaná výslovnost (</a:t>
            </a:r>
            <a:r>
              <a:rPr lang="cs-CZ" sz="2400" dirty="0" err="1" smtClean="0">
                <a:latin typeface="Calibri" panose="020F0502020204030204" pitchFamily="34" charset="0"/>
              </a:rPr>
              <a:t>řec</a:t>
            </a:r>
            <a:r>
              <a:rPr lang="cs-CZ" sz="2400" dirty="0" smtClean="0">
                <a:latin typeface="Calibri" panose="020F0502020204030204" pitchFamily="34" charset="0"/>
              </a:rPr>
              <a:t>. </a:t>
            </a:r>
            <a:r>
              <a:rPr lang="cs-CZ" sz="2400" dirty="0" err="1" smtClean="0">
                <a:latin typeface="Calibri" panose="020F0502020204030204" pitchFamily="34" charset="0"/>
              </a:rPr>
              <a:t>orthos</a:t>
            </a:r>
            <a:r>
              <a:rPr lang="cs-CZ" sz="2400" dirty="0" smtClean="0">
                <a:latin typeface="Calibri" panose="020F0502020204030204" pitchFamily="34" charset="0"/>
              </a:rPr>
              <a:t> – správný, </a:t>
            </a:r>
            <a:r>
              <a:rPr lang="cs-CZ" sz="2400" dirty="0" err="1" smtClean="0">
                <a:latin typeface="Calibri" panose="020F0502020204030204" pitchFamily="34" charset="0"/>
              </a:rPr>
              <a:t>epein</a:t>
            </a:r>
            <a:r>
              <a:rPr lang="cs-CZ" sz="2400" dirty="0" smtClean="0">
                <a:latin typeface="Calibri" panose="020F0502020204030204" pitchFamily="34" charset="0"/>
              </a:rPr>
              <a:t> – mluvit)  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26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4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Ortofonie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nauka o správném tvoření jednotlivých </a:t>
            </a:r>
            <a:r>
              <a:rPr lang="cs-CZ" sz="2400" dirty="0" smtClean="0">
                <a:latin typeface="Calibri" pitchFamily="34" charset="0"/>
              </a:rPr>
              <a:t>hlásek, včetně spojování hlásek v proudu řeči a její modulace</a:t>
            </a:r>
            <a:endParaRPr lang="cs-CZ" sz="24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je součástí ortoepie</a:t>
            </a: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14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56084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Snahy o kultivování spisovné výslovnosti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starší úvahy o správné výslovnosti (</a:t>
            </a:r>
            <a:r>
              <a:rPr lang="cs-CZ" sz="2400" dirty="0" smtClean="0">
                <a:latin typeface="Calibri" panose="020F0502020204030204" pitchFamily="34" charset="0"/>
              </a:rPr>
              <a:t>Hus, </a:t>
            </a:r>
            <a:r>
              <a:rPr lang="cs-CZ" sz="2400" dirty="0">
                <a:latin typeface="Calibri" panose="020F0502020204030204" pitchFamily="34" charset="0"/>
              </a:rPr>
              <a:t>Blahoslav, </a:t>
            </a:r>
            <a:r>
              <a:rPr lang="cs-CZ" sz="2400" dirty="0" smtClean="0">
                <a:latin typeface="Calibri" panose="020F0502020204030204" pitchFamily="34" charset="0"/>
              </a:rPr>
              <a:t>Komenský – </a:t>
            </a:r>
            <a:r>
              <a:rPr lang="cs-CZ" sz="2400" i="1" dirty="0" smtClean="0">
                <a:latin typeface="Calibri" panose="020F0502020204030204" pitchFamily="34" charset="0"/>
              </a:rPr>
              <a:t>Umění kazatelské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dirty="0">
                <a:latin typeface="Calibri" panose="020F0502020204030204" pitchFamily="34" charset="0"/>
              </a:rPr>
              <a:t>Dobrovský, </a:t>
            </a:r>
            <a:r>
              <a:rPr lang="cs-CZ" sz="2400" dirty="0" smtClean="0">
                <a:latin typeface="Calibri" panose="020F0502020204030204" pitchFamily="34" charset="0"/>
              </a:rPr>
              <a:t>Kollár – </a:t>
            </a:r>
            <a:r>
              <a:rPr lang="cs-CZ" sz="2400" i="1" dirty="0" smtClean="0">
                <a:latin typeface="Calibri" panose="020F0502020204030204" pitchFamily="34" charset="0"/>
              </a:rPr>
              <a:t>Myšlénky </a:t>
            </a:r>
            <a:r>
              <a:rPr lang="cs-CZ" sz="2400" i="1" dirty="0">
                <a:latin typeface="Calibri" panose="020F0502020204030204" pitchFamily="34" charset="0"/>
              </a:rPr>
              <a:t>o libozvučnosti řeči vůbec, obzvláště </a:t>
            </a:r>
            <a:r>
              <a:rPr lang="cs-CZ" sz="2400" i="1" dirty="0" smtClean="0">
                <a:latin typeface="Calibri" panose="020F0502020204030204" pitchFamily="34" charset="0"/>
              </a:rPr>
              <a:t>českoslovanské</a:t>
            </a:r>
            <a:r>
              <a:rPr lang="cs-CZ" sz="2400" dirty="0" smtClean="0">
                <a:latin typeface="Calibri" panose="020F0502020204030204" pitchFamily="34" charset="0"/>
              </a:rPr>
              <a:t>, Durdík)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Miloš </a:t>
            </a:r>
            <a:r>
              <a:rPr lang="cs-CZ" sz="2400" dirty="0" err="1" smtClean="0">
                <a:latin typeface="Calibri" panose="020F0502020204030204" pitchFamily="34" charset="0"/>
              </a:rPr>
              <a:t>Weingart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Zvuková kultura českého jazyka</a:t>
            </a:r>
            <a:r>
              <a:rPr lang="cs-CZ" sz="2400" dirty="0" smtClean="0">
                <a:latin typeface="Calibri" panose="020F0502020204030204" pitchFamily="34" charset="0"/>
              </a:rPr>
              <a:t>; </a:t>
            </a:r>
            <a:r>
              <a:rPr lang="cs-CZ" sz="2400" dirty="0">
                <a:latin typeface="Calibri" panose="020F0502020204030204" pitchFamily="34" charset="0"/>
              </a:rPr>
              <a:t>František </a:t>
            </a:r>
            <a:r>
              <a:rPr lang="cs-CZ" sz="2400" dirty="0" smtClean="0">
                <a:latin typeface="Calibri" panose="020F0502020204030204" pitchFamily="34" charset="0"/>
              </a:rPr>
              <a:t>Trávníček – </a:t>
            </a:r>
            <a:r>
              <a:rPr lang="cs-CZ" sz="2400" i="1" dirty="0" smtClean="0">
                <a:latin typeface="Calibri" panose="020F0502020204030204" pitchFamily="34" charset="0"/>
              </a:rPr>
              <a:t>Správná česká výslovnost </a:t>
            </a:r>
            <a:r>
              <a:rPr lang="cs-CZ" sz="2400" dirty="0" smtClean="0">
                <a:latin typeface="Calibri" panose="020F0502020204030204" pitchFamily="34" charset="0"/>
              </a:rPr>
              <a:t>(1935)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PLK</a:t>
            </a:r>
            <a:r>
              <a:rPr lang="cs-CZ" sz="2400" dirty="0">
                <a:latin typeface="Calibri" panose="020F0502020204030204" pitchFamily="34" charset="0"/>
              </a:rPr>
              <a:t>: sborník </a:t>
            </a:r>
            <a:r>
              <a:rPr lang="cs-CZ" sz="2400" i="1" dirty="0">
                <a:latin typeface="Calibri" panose="020F0502020204030204" pitchFamily="34" charset="0"/>
              </a:rPr>
              <a:t>Spisovná čeština a jazyková kultura </a:t>
            </a:r>
            <a:r>
              <a:rPr lang="cs-CZ" sz="2400" dirty="0">
                <a:latin typeface="Calibri" panose="020F0502020204030204" pitchFamily="34" charset="0"/>
              </a:rPr>
              <a:t>(1932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časopisy </a:t>
            </a:r>
            <a:r>
              <a:rPr lang="cs-CZ" sz="2400" i="1" dirty="0">
                <a:latin typeface="Calibri" panose="020F0502020204030204" pitchFamily="34" charset="0"/>
              </a:rPr>
              <a:t>Slovo a slovesnost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i="1" dirty="0">
                <a:latin typeface="Calibri" panose="020F0502020204030204" pitchFamily="34" charset="0"/>
              </a:rPr>
              <a:t>Naše </a:t>
            </a:r>
            <a:r>
              <a:rPr lang="cs-CZ" sz="2400" i="1" dirty="0" smtClean="0">
                <a:latin typeface="Calibri" panose="020F0502020204030204" pitchFamily="34" charset="0"/>
              </a:rPr>
              <a:t>řeč</a:t>
            </a:r>
            <a:endParaRPr lang="cs-CZ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itchFamily="34" charset="0"/>
              </a:rPr>
              <a:t>Literatura</a:t>
            </a:r>
          </a:p>
          <a:p>
            <a:pPr lvl="1" algn="just"/>
            <a:endParaRPr lang="cs-CZ" sz="2800" b="1" dirty="0">
              <a:latin typeface="Calibri" pitchFamily="34" charset="0"/>
            </a:endParaRPr>
          </a:p>
          <a:p>
            <a:pPr lvl="0">
              <a:buFontTx/>
              <a:buChar char="-"/>
            </a:pPr>
            <a:r>
              <a:rPr lang="cs-CZ" sz="2400" i="1" dirty="0" smtClean="0">
                <a:latin typeface="Calibri" pitchFamily="34" charset="0"/>
              </a:rPr>
              <a:t>Pravidla českého pravopisu</a:t>
            </a:r>
            <a:r>
              <a:rPr lang="cs-CZ" sz="2400" dirty="0" smtClean="0">
                <a:latin typeface="Calibri" pitchFamily="34" charset="0"/>
              </a:rPr>
              <a:t>. Praha: Academia, 2005. </a:t>
            </a:r>
          </a:p>
          <a:p>
            <a:pPr lvl="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GREPL, Miroslav. </a:t>
            </a:r>
            <a:r>
              <a:rPr lang="cs-CZ" sz="2400" i="1" dirty="0" smtClean="0">
                <a:latin typeface="Calibri" pitchFamily="34" charset="0"/>
              </a:rPr>
              <a:t>Příruční mluvnice češtiny</a:t>
            </a:r>
            <a:r>
              <a:rPr lang="cs-CZ" sz="2400" dirty="0" smtClean="0">
                <a:latin typeface="Calibri" pitchFamily="34" charset="0"/>
              </a:rPr>
              <a:t>. </a:t>
            </a:r>
            <a:r>
              <a:rPr lang="cs-CZ" sz="2400" dirty="0" err="1" smtClean="0">
                <a:latin typeface="Calibri" pitchFamily="34" charset="0"/>
              </a:rPr>
              <a:t>Vyd</a:t>
            </a:r>
            <a:r>
              <a:rPr lang="cs-CZ" sz="2400" dirty="0" smtClean="0">
                <a:latin typeface="Calibri" pitchFamily="34" charset="0"/>
              </a:rPr>
              <a:t>. 2., </a:t>
            </a:r>
            <a:r>
              <a:rPr lang="cs-CZ" sz="2400" dirty="0" err="1" smtClean="0">
                <a:latin typeface="Calibri" pitchFamily="34" charset="0"/>
              </a:rPr>
              <a:t>opr</a:t>
            </a:r>
            <a:r>
              <a:rPr lang="cs-CZ" sz="2400" dirty="0" smtClean="0">
                <a:latin typeface="Calibri" pitchFamily="34" charset="0"/>
              </a:rPr>
              <a:t>. Praha: Lidové noviny, 2003</a:t>
            </a:r>
          </a:p>
          <a:p>
            <a:pPr lvl="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ČECHOVÁ, Marie. </a:t>
            </a:r>
            <a:r>
              <a:rPr lang="cs-CZ" sz="2400" i="1" dirty="0" smtClean="0">
                <a:latin typeface="Calibri" pitchFamily="34" charset="0"/>
              </a:rPr>
              <a:t>Čeština – řeč a jazyk</a:t>
            </a:r>
            <a:r>
              <a:rPr lang="cs-CZ" sz="2400" dirty="0" smtClean="0">
                <a:latin typeface="Calibri" pitchFamily="34" charset="0"/>
              </a:rPr>
              <a:t>. Praha: ISV nakladatelství, 1996</a:t>
            </a:r>
          </a:p>
          <a:p>
            <a:pPr lvl="0"/>
            <a:r>
              <a:rPr lang="cs-CZ" sz="2400" dirty="0" smtClean="0">
                <a:latin typeface="Calibri" pitchFamily="34" charset="0"/>
              </a:rPr>
              <a:t>ONDRÁŠKOVÁ, Karla. </a:t>
            </a:r>
            <a:r>
              <a:rPr lang="cs-CZ" sz="2400" i="1" dirty="0" smtClean="0">
                <a:latin typeface="Calibri" pitchFamily="34" charset="0"/>
              </a:rPr>
              <a:t>Úvod do jazykové kultury a fonetika češtiny. Praktikum</a:t>
            </a:r>
            <a:r>
              <a:rPr lang="cs-CZ" sz="2400" dirty="0" smtClean="0">
                <a:latin typeface="Calibri" pitchFamily="34" charset="0"/>
              </a:rPr>
              <a:t>. Brno: MSD spol. s.r.o. 2012 1. </a:t>
            </a:r>
            <a:r>
              <a:rPr lang="cs-CZ" sz="2400" dirty="0" err="1" smtClean="0">
                <a:latin typeface="Calibri" pitchFamily="34" charset="0"/>
              </a:rPr>
              <a:t>vyd</a:t>
            </a:r>
            <a:r>
              <a:rPr lang="cs-CZ" sz="2400" dirty="0" smtClean="0">
                <a:latin typeface="Calibri" pitchFamily="34" charset="0"/>
              </a:rPr>
              <a:t>. Brno - Tišnov: Masarykova univerzita - SURSUM Tišnov, 2004</a:t>
            </a:r>
          </a:p>
          <a:p>
            <a:pPr lvl="0"/>
            <a:r>
              <a:rPr lang="cs-CZ" sz="2400" dirty="0" smtClean="0">
                <a:latin typeface="Calibri" pitchFamily="34" charset="0"/>
              </a:rPr>
              <a:t>PALKOVÁ, Zdena. </a:t>
            </a:r>
            <a:r>
              <a:rPr lang="cs-CZ" sz="2400" i="1" dirty="0" smtClean="0">
                <a:latin typeface="Calibri" pitchFamily="34" charset="0"/>
              </a:rPr>
              <a:t>Fonetika a fonologie češtiny :s obecným úvodem do problematiky oboru</a:t>
            </a:r>
            <a:r>
              <a:rPr lang="cs-CZ" sz="2400" dirty="0" smtClean="0">
                <a:latin typeface="Calibri" pitchFamily="34" charset="0"/>
              </a:rPr>
              <a:t>. 1. </a:t>
            </a:r>
            <a:r>
              <a:rPr lang="cs-CZ" sz="2400" dirty="0" err="1" smtClean="0">
                <a:latin typeface="Calibri" pitchFamily="34" charset="0"/>
              </a:rPr>
              <a:t>vyd</a:t>
            </a:r>
            <a:r>
              <a:rPr lang="cs-CZ" sz="2400" dirty="0" smtClean="0">
                <a:latin typeface="Calibri" pitchFamily="34" charset="0"/>
              </a:rPr>
              <a:t>. Praha: Karolinum, 1994</a:t>
            </a:r>
          </a:p>
          <a:p>
            <a:pPr lvl="1" algn="just"/>
            <a:endParaRPr lang="cs-CZ" sz="2800" b="1" dirty="0" smtClean="0">
              <a:latin typeface="Calibri" pitchFamily="34" charset="0"/>
            </a:endParaRPr>
          </a:p>
          <a:p>
            <a:pPr lvl="1" algn="just"/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900" dirty="0">
                <a:latin typeface="Calibri" panose="020F0502020204030204" pitchFamily="34" charset="0"/>
              </a:rPr>
              <a:t>1942 – založena Ortoepická komise, později přechází pod Československou akademii věd jako komise při Ústavu pro jazyk český</a:t>
            </a:r>
          </a:p>
          <a:p>
            <a:pPr marL="285750" indent="-285750">
              <a:buFontTx/>
              <a:buChar char="-"/>
            </a:pPr>
            <a:endParaRPr lang="cs-CZ" sz="19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i="1" dirty="0" smtClean="0">
                <a:latin typeface="Calibri" panose="020F0502020204030204" pitchFamily="34" charset="0"/>
              </a:rPr>
              <a:t>Výslovnost spisovné češtiny I </a:t>
            </a:r>
            <a:r>
              <a:rPr lang="cs-CZ" sz="1900" dirty="0" smtClean="0">
                <a:latin typeface="Calibri" panose="020F0502020204030204" pitchFamily="34" charset="0"/>
              </a:rPr>
              <a:t> (1955,1967; B. Hála) – výslovnost slov českých</a:t>
            </a:r>
          </a:p>
          <a:p>
            <a:pPr marL="285750" indent="-285750">
              <a:buFontTx/>
              <a:buChar char="-"/>
            </a:pPr>
            <a:r>
              <a:rPr lang="cs-CZ" sz="1900" i="1" dirty="0" smtClean="0">
                <a:latin typeface="Calibri" panose="020F0502020204030204" pitchFamily="34" charset="0"/>
              </a:rPr>
              <a:t>Výslovnost </a:t>
            </a:r>
            <a:r>
              <a:rPr lang="cs-CZ" sz="1900" i="1" dirty="0">
                <a:latin typeface="Calibri" panose="020F0502020204030204" pitchFamily="34" charset="0"/>
              </a:rPr>
              <a:t>spisovné češtiny II </a:t>
            </a:r>
            <a:r>
              <a:rPr lang="cs-CZ" sz="1900" dirty="0">
                <a:latin typeface="Calibri" panose="020F0502020204030204" pitchFamily="34" charset="0"/>
              </a:rPr>
              <a:t>(</a:t>
            </a:r>
            <a:r>
              <a:rPr lang="cs-CZ" sz="1900" dirty="0" smtClean="0">
                <a:latin typeface="Calibri" panose="020F0502020204030204" pitchFamily="34" charset="0"/>
              </a:rPr>
              <a:t>1978; M. </a:t>
            </a:r>
            <a:r>
              <a:rPr lang="cs-CZ" sz="1900" dirty="0" err="1" smtClean="0">
                <a:latin typeface="Calibri" panose="020F0502020204030204" pitchFamily="34" charset="0"/>
              </a:rPr>
              <a:t>Romportl</a:t>
            </a:r>
            <a:r>
              <a:rPr lang="cs-CZ" sz="1900" dirty="0" smtClean="0">
                <a:latin typeface="Calibri" panose="020F0502020204030204" pitchFamily="34" charset="0"/>
              </a:rPr>
              <a:t>) </a:t>
            </a:r>
            <a:r>
              <a:rPr lang="cs-CZ" sz="1900" dirty="0">
                <a:latin typeface="Calibri" panose="020F0502020204030204" pitchFamily="34" charset="0"/>
              </a:rPr>
              <a:t>– výslovnost slov </a:t>
            </a:r>
            <a:r>
              <a:rPr lang="cs-CZ" sz="1900" dirty="0" smtClean="0">
                <a:latin typeface="Calibri" panose="020F0502020204030204" pitchFamily="34" charset="0"/>
              </a:rPr>
              <a:t>přejatých</a:t>
            </a:r>
          </a:p>
          <a:p>
            <a:pPr marL="285750" indent="-285750">
              <a:buFontTx/>
              <a:buChar char="-"/>
            </a:pPr>
            <a:endParaRPr lang="cs-CZ" sz="1900" dirty="0" smtClean="0">
              <a:latin typeface="Calibri" panose="020F0502020204030204" pitchFamily="34" charset="0"/>
            </a:endParaRPr>
          </a:p>
          <a:p>
            <a:r>
              <a:rPr lang="cs-CZ" sz="1900" dirty="0" smtClean="0">
                <a:latin typeface="Calibri" panose="020F0502020204030204" pitchFamily="34" charset="0"/>
              </a:rPr>
              <a:t>Za základ výslovnostní normy zde byla vzata </a:t>
            </a:r>
            <a:r>
              <a:rPr lang="cs-CZ" sz="1900" i="1" dirty="0" smtClean="0">
                <a:latin typeface="Calibri" panose="020F0502020204030204" pitchFamily="34" charset="0"/>
              </a:rPr>
              <a:t>„skutečně existující, přirozená a na konvenci založená výslovnost, která jako nedílná součást spisovného jazyka plní jeho celonárodní funkci; je to výslovnost všech uživatelů spisovného jazyka po celém jazykovém území, snažících se o spisovný projev kultivovaný po všech stránkách, z hlediska výslovnosti tedy prostý zvláštností nářečních, místních a individuálních.“; </a:t>
            </a:r>
            <a:r>
              <a:rPr lang="cs-CZ" sz="1900" dirty="0">
                <a:latin typeface="Calibri" panose="020F0502020204030204" pitchFamily="34" charset="0"/>
              </a:rPr>
              <a:t>zahrnuje </a:t>
            </a:r>
            <a:r>
              <a:rPr lang="cs-CZ" sz="1900" dirty="0" smtClean="0">
                <a:latin typeface="Calibri" panose="020F0502020204030204" pitchFamily="34" charset="0"/>
              </a:rPr>
              <a:t>tedy zejména </a:t>
            </a:r>
            <a:r>
              <a:rPr lang="cs-CZ" sz="1900" dirty="0">
                <a:latin typeface="Calibri" panose="020F0502020204030204" pitchFamily="34" charset="0"/>
              </a:rPr>
              <a:t>projevy neutrální, oficiální a polooficiální</a:t>
            </a:r>
          </a:p>
          <a:p>
            <a:endParaRPr lang="cs-CZ" sz="1900" i="1" dirty="0" smtClean="0">
              <a:latin typeface="Calibri" panose="020F0502020204030204" pitchFamily="34" charset="0"/>
            </a:endParaRPr>
          </a:p>
          <a:p>
            <a:endParaRPr lang="cs-CZ" sz="19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dirty="0" smtClean="0">
                <a:latin typeface="Calibri" panose="020F0502020204030204" pitchFamily="34" charset="0"/>
              </a:rPr>
              <a:t>Jiřina </a:t>
            </a:r>
            <a:r>
              <a:rPr lang="cs-CZ" sz="1900" dirty="0">
                <a:latin typeface="Calibri" panose="020F0502020204030204" pitchFamily="34" charset="0"/>
              </a:rPr>
              <a:t>Hůrková: </a:t>
            </a:r>
            <a:r>
              <a:rPr lang="cs-CZ" sz="1900" i="1" dirty="0">
                <a:latin typeface="Calibri" panose="020F0502020204030204" pitchFamily="34" charset="0"/>
              </a:rPr>
              <a:t>Česká výslovnostní norma </a:t>
            </a:r>
            <a:r>
              <a:rPr lang="cs-CZ" sz="1900" dirty="0">
                <a:latin typeface="Calibri" panose="020F0502020204030204" pitchFamily="34" charset="0"/>
              </a:rPr>
              <a:t>(1995</a:t>
            </a:r>
            <a:r>
              <a:rPr lang="cs-CZ" sz="1900" dirty="0" smtClean="0">
                <a:latin typeface="Calibri" panose="020F0502020204030204" pitchFamily="34" charset="0"/>
              </a:rPr>
              <a:t>)</a:t>
            </a:r>
            <a:endParaRPr lang="cs-CZ" sz="19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dirty="0" smtClean="0">
                <a:latin typeface="Calibri" panose="020F0502020204030204" pitchFamily="34" charset="0"/>
              </a:rPr>
              <a:t>M. Krobotová: </a:t>
            </a:r>
            <a:r>
              <a:rPr lang="cs-CZ" sz="1900" i="1" dirty="0" smtClean="0">
                <a:latin typeface="Calibri" panose="020F0502020204030204" pitchFamily="34" charset="0"/>
              </a:rPr>
              <a:t>Spisovná výslovnost a kultura mluveného projevu </a:t>
            </a:r>
            <a:r>
              <a:rPr lang="cs-CZ" sz="1900" dirty="0" smtClean="0">
                <a:latin typeface="Calibri" panose="020F0502020204030204" pitchFamily="34" charset="0"/>
              </a:rPr>
              <a:t>(2000)</a:t>
            </a:r>
            <a:endParaRPr lang="cs-CZ" sz="1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75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836711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Kodifikace současné spisovné výslovnosti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výslovnostní norma je diferencovaná; tři výslovnostní styly: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základní</a:t>
            </a:r>
            <a:r>
              <a:rPr lang="cs-CZ" sz="2400" dirty="0" smtClean="0">
                <a:latin typeface="Calibri" panose="020F0502020204030204" pitchFamily="34" charset="0"/>
              </a:rPr>
              <a:t> (neutrální)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vyšší</a:t>
            </a:r>
            <a:r>
              <a:rPr lang="cs-CZ" sz="2400" dirty="0" smtClean="0">
                <a:latin typeface="Calibri" panose="020F0502020204030204" pitchFamily="34" charset="0"/>
              </a:rPr>
              <a:t> (vybraná) – explicitní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nižší</a:t>
            </a:r>
            <a:r>
              <a:rPr lang="cs-CZ" sz="2400" dirty="0" smtClean="0">
                <a:latin typeface="Calibri" panose="020F0502020204030204" pitchFamily="34" charset="0"/>
              </a:rPr>
              <a:t> (zběžná) – implicitní 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styly nespisovné: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nářeční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nedbalá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tzv. jevištní řeč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Organogenetická (artikulační) fonetika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rganogenetická fonetika se zabývá mechanismem tvorby zvuků a jejich skupin (má blízko k fyziologii); tj. zabývá se procesem tvoření řeči, který má 3 základní složky: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respirace (dechová složka)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fonace (hlasová složka)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artikulace (hláskování)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736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Dechové (respirační) ústrojí 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obecně: řeč se převážně tvoří při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exspiraci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(výdechu), v některých jiných jazycích se můžeme setkat s tvořením řeči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inspirací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(vdechem)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dýchání je automatická, reflexivní činnost; při produkci řeči dochází k dýchání uvědomělému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klidovém dýchání se délka fáze vdechové a výdechové  příliš neliší (asi 2:3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mluvení se trvání výdechové fáze značně prodlouží (asi 1:7 až 1:13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fyziologické pauzy se umísťují na místa (i významově) vhodná z hlediska výstavby větných úseků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51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4168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Hlasové (fonační) </a:t>
            </a:r>
            <a:r>
              <a:rPr lang="cs-CZ" sz="2800" b="1" dirty="0">
                <a:latin typeface="Calibri" panose="020F0502020204030204" pitchFamily="34" charset="0"/>
              </a:rPr>
              <a:t>ústrojí 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základem hlasového ústrojí jsou </a:t>
            </a:r>
            <a:r>
              <a:rPr lang="cs-CZ" sz="2400" b="1" dirty="0" smtClean="0">
                <a:latin typeface="Calibri" panose="020F0502020204030204" pitchFamily="34" charset="0"/>
              </a:rPr>
              <a:t>hlasivky</a:t>
            </a:r>
            <a:r>
              <a:rPr lang="cs-CZ" sz="2400" dirty="0" smtClean="0">
                <a:latin typeface="Calibri" panose="020F0502020204030204" pitchFamily="34" charset="0"/>
              </a:rPr>
              <a:t> umístěné v hrtanu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ezi hlasovými chrupavkami se vytváří </a:t>
            </a:r>
            <a:r>
              <a:rPr lang="cs-CZ" sz="2400" b="1" dirty="0" smtClean="0">
                <a:latin typeface="Calibri" panose="020F0502020204030204" pitchFamily="34" charset="0"/>
              </a:rPr>
              <a:t>hlasivková štěrbina</a:t>
            </a:r>
            <a:r>
              <a:rPr lang="cs-CZ" sz="2400" dirty="0" smtClean="0">
                <a:latin typeface="Calibri" panose="020F0502020204030204" pitchFamily="34" charset="0"/>
              </a:rPr>
              <a:t> (glottis); kmitáním hlasivek vzniká hlas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564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Kvalita a vlastnosti hlasu závisí na několika faktorech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výška hlasu</a:t>
            </a:r>
            <a:r>
              <a:rPr lang="cs-CZ" sz="2400" dirty="0" smtClean="0">
                <a:latin typeface="Calibri" panose="020F0502020204030204" pitchFamily="34" charset="0"/>
              </a:rPr>
              <a:t> – závisí na frekvenci kmitání hlasivek; sama o sobě není významotvorná, avšak střídání výšky hlasu je základem intonace</a:t>
            </a: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síla hlasu </a:t>
            </a:r>
            <a:r>
              <a:rPr lang="cs-CZ" sz="2400" dirty="0" smtClean="0">
                <a:latin typeface="Calibri" panose="020F0502020204030204" pitchFamily="34" charset="0"/>
              </a:rPr>
              <a:t>– závisí na rozšíření hlasivkové štěrbiny; je důležitá pro přízvuk, zdůrazňování jednotlivých slov a slabik</a:t>
            </a: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barva hlasu </a:t>
            </a:r>
            <a:r>
              <a:rPr lang="cs-CZ" sz="2400" dirty="0" smtClean="0">
                <a:latin typeface="Calibri" panose="020F0502020204030204" pitchFamily="34" charset="0"/>
              </a:rPr>
              <a:t>– vzniká průchodem nadhrtanovými prostorami a třením o některé další orgány; barva je charakteristická a individuální pro každého jedince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23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899592" y="908720"/>
            <a:ext cx="69847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Ústrojí modifikující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artikulace v užším smyslu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uloženo nad hrtanem, přičemž rozlišujeme tři základní dutiny (tzv. </a:t>
            </a:r>
            <a:r>
              <a:rPr lang="cs-CZ" sz="2400" b="1" dirty="0" smtClean="0">
                <a:latin typeface="Calibri" panose="020F0502020204030204" pitchFamily="34" charset="0"/>
              </a:rPr>
              <a:t>rezonátory</a:t>
            </a:r>
            <a:r>
              <a:rPr lang="cs-CZ" sz="2400" dirty="0" smtClean="0">
                <a:latin typeface="Calibri" panose="020F0502020204030204" pitchFamily="34" charset="0"/>
              </a:rPr>
              <a:t>):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dutina hrdelní (laryngální)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dutina ústní (orální)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c</a:t>
            </a:r>
            <a:r>
              <a:rPr lang="cs-CZ" sz="2400" dirty="0" smtClean="0">
                <a:latin typeface="Calibri" panose="020F0502020204030204" pitchFamily="34" charset="0"/>
              </a:rPr>
              <a:t>) dutina nosní (nazální)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11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632848" cy="590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Artikulační orgány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lphaUcParenR"/>
            </a:pPr>
            <a:r>
              <a:rPr lang="cs-CZ" sz="2400" dirty="0" smtClean="0">
                <a:latin typeface="Calibri" panose="020F0502020204030204" pitchFamily="34" charset="0"/>
              </a:rPr>
              <a:t>AKTIVNÍ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rty</a:t>
            </a:r>
            <a:r>
              <a:rPr lang="cs-CZ" sz="2400" dirty="0" smtClean="0">
                <a:latin typeface="Calibri" panose="020F0502020204030204" pitchFamily="34" charset="0"/>
              </a:rPr>
              <a:t> (labia)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dolní čelist </a:t>
            </a:r>
            <a:r>
              <a:rPr lang="cs-CZ" sz="2400" dirty="0" smtClean="0">
                <a:latin typeface="Calibri" panose="020F0502020204030204" pitchFamily="34" charset="0"/>
              </a:rPr>
              <a:t>(mandibula)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měkké patro </a:t>
            </a:r>
            <a:r>
              <a:rPr lang="cs-CZ" sz="2400" dirty="0" smtClean="0">
                <a:latin typeface="Calibri" panose="020F0502020204030204" pitchFamily="34" charset="0"/>
              </a:rPr>
              <a:t>(velum)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jazyk</a:t>
            </a:r>
            <a:r>
              <a:rPr lang="cs-CZ" sz="2400" dirty="0" smtClean="0">
                <a:latin typeface="Calibri" panose="020F0502020204030204" pitchFamily="34" charset="0"/>
              </a:rPr>
              <a:t> (lingua)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hlasivky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glottály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B) PASIVNÍ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rty</a:t>
            </a:r>
            <a:r>
              <a:rPr lang="cs-CZ" sz="2400" dirty="0" smtClean="0">
                <a:latin typeface="Calibri" panose="020F0502020204030204" pitchFamily="34" charset="0"/>
              </a:rPr>
              <a:t> (labia)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zuby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dentes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dásně</a:t>
            </a:r>
            <a:r>
              <a:rPr lang="cs-CZ" sz="2400" dirty="0" smtClean="0">
                <a:latin typeface="Calibri" panose="020F0502020204030204" pitchFamily="34" charset="0"/>
              </a:rPr>
              <a:t> (alveoly)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tvrdé patro </a:t>
            </a:r>
            <a:r>
              <a:rPr lang="cs-CZ" sz="2400" dirty="0" smtClean="0">
                <a:latin typeface="Calibri" panose="020F0502020204030204" pitchFamily="34" charset="0"/>
              </a:rPr>
              <a:t>(palatum)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měkké patro </a:t>
            </a:r>
            <a:r>
              <a:rPr lang="cs-CZ" sz="2400" dirty="0" smtClean="0">
                <a:latin typeface="Calibri" panose="020F0502020204030204" pitchFamily="34" charset="0"/>
              </a:rPr>
              <a:t>(velum)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hrtan </a:t>
            </a:r>
            <a:r>
              <a:rPr lang="cs-CZ" sz="2400" dirty="0" smtClean="0">
                <a:latin typeface="Calibri" panose="020F0502020204030204" pitchFamily="34" charset="0"/>
              </a:rPr>
              <a:t>(larynx)</a:t>
            </a:r>
          </a:p>
        </p:txBody>
      </p:sp>
    </p:spTree>
    <p:extLst>
      <p:ext uri="{BB962C8B-B14F-4D97-AF65-F5344CB8AC3E}">
        <p14:creationId xmlns:p14="http://schemas.microsoft.com/office/powerpoint/2010/main" val="3804284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664" y="816553"/>
            <a:ext cx="6120680" cy="528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85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Artikulační báze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pecifický způsob koordinace artikulační práce (každý jazyk má své příznačné prvky); zahrnuje: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základní artikulaci hlásek</a:t>
            </a:r>
            <a:r>
              <a:rPr lang="cs-CZ" sz="2400" dirty="0" smtClean="0">
                <a:latin typeface="Calibri" panose="020F0502020204030204" pitchFamily="34" charset="0"/>
              </a:rPr>
              <a:t>, tj. místo a způsob jejich tvoření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doplňkovou artikulaci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způsob výslovnosti přechodu mezi hláskami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intonaci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3200" b="1" dirty="0" smtClean="0">
                <a:latin typeface="Calibri" panose="020F0502020204030204" pitchFamily="34" charset="0"/>
              </a:rPr>
              <a:t>Fonetika a fonologie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jazykovědné disciplíny, které z různých aspektů studují zvukovou realizaci lidské řeči tvořenou za pomoci mluvních orgánů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zatímco fonetika se přednostně zaměřuje na zkoumání zvukových prvků jazyka z hlediska jejich objektivních (artikulačních, akustických apod.) vlastností, pro fonologii jsou relevantní jen ty vlastnosti zvukových prvků, které mají v daném jazyce určitou komunikativní funkci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908720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Pro artikulační bázi češtiny je charakteristická</a:t>
            </a:r>
            <a:r>
              <a:rPr lang="cs-CZ" sz="24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menší činnost rtů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soustředění artikulace k alveolám (dásním)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charakteristické </a:t>
            </a:r>
            <a:r>
              <a:rPr lang="cs-CZ" sz="2400" dirty="0">
                <a:latin typeface="Calibri" panose="020F0502020204030204" pitchFamily="34" charset="0"/>
              </a:rPr>
              <a:t>hlásky </a:t>
            </a:r>
            <a:r>
              <a:rPr lang="cs-CZ" sz="2400" i="1" dirty="0">
                <a:latin typeface="Calibri" panose="020F0502020204030204" pitchFamily="34" charset="0"/>
              </a:rPr>
              <a:t>ř </a:t>
            </a:r>
            <a:r>
              <a:rPr lang="cs-CZ" sz="2400" dirty="0">
                <a:latin typeface="Calibri" panose="020F0502020204030204" pitchFamily="34" charset="0"/>
              </a:rPr>
              <a:t>a znělé </a:t>
            </a:r>
            <a:r>
              <a:rPr lang="cs-CZ" sz="2400" i="1" dirty="0">
                <a:latin typeface="Calibri" panose="020F0502020204030204" pitchFamily="34" charset="0"/>
              </a:rPr>
              <a:t>h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kratší sestupné takty (přízvuk na první slabice, při více slabikách také uplatnění </a:t>
            </a:r>
            <a:r>
              <a:rPr lang="cs-CZ" sz="2400" dirty="0" smtClean="0">
                <a:latin typeface="Calibri" panose="020F0502020204030204" pitchFamily="34" charset="0"/>
              </a:rPr>
              <a:t>vedlejšího </a:t>
            </a:r>
            <a:r>
              <a:rPr lang="cs-CZ" sz="2400" dirty="0">
                <a:latin typeface="Calibri" panose="020F0502020204030204" pitchFamily="34" charset="0"/>
              </a:rPr>
              <a:t>přízvuku)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méně </a:t>
            </a:r>
            <a:r>
              <a:rPr lang="cs-CZ" sz="2400" dirty="0">
                <a:latin typeface="Calibri" panose="020F0502020204030204" pitchFamily="34" charset="0"/>
              </a:rPr>
              <a:t>spojitá </a:t>
            </a:r>
            <a:r>
              <a:rPr lang="cs-CZ" sz="2400" dirty="0" smtClean="0">
                <a:latin typeface="Calibri" panose="020F0502020204030204" pitchFamily="34" charset="0"/>
              </a:rPr>
              <a:t>výslovnost </a:t>
            </a:r>
            <a:r>
              <a:rPr lang="cs-CZ" sz="2400" dirty="0">
                <a:latin typeface="Calibri" panose="020F0502020204030204" pitchFamily="34" charset="0"/>
              </a:rPr>
              <a:t>mezi slovy</a:t>
            </a:r>
          </a:p>
        </p:txBody>
      </p:sp>
    </p:spTree>
    <p:extLst>
      <p:ext uri="{BB962C8B-B14F-4D97-AF65-F5344CB8AC3E}">
        <p14:creationId xmlns:p14="http://schemas.microsoft.com/office/powerpoint/2010/main" val="1208128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8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8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8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8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548680"/>
            <a:ext cx="741682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Vady výslovnosti (</a:t>
            </a:r>
            <a:r>
              <a:rPr lang="cs-CZ" sz="2800" b="1" dirty="0" err="1" smtClean="0">
                <a:latin typeface="Calibri" panose="020F0502020204030204" pitchFamily="34" charset="0"/>
              </a:rPr>
              <a:t>dyslálie</a:t>
            </a:r>
            <a:r>
              <a:rPr lang="cs-CZ" sz="28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sigmatismus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nesprávná výslovnost sykavek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rotacismus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nesprávná realizace fonému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rotacismus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bohemicus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nesprávná realizace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ř</a:t>
            </a:r>
          </a:p>
          <a:p>
            <a:pPr marL="285750" indent="-28575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Řečové neurózy </a:t>
            </a:r>
            <a:r>
              <a:rPr lang="cs-CZ" sz="2800" dirty="0" smtClean="0">
                <a:latin typeface="Calibri" panose="020F0502020204030204" pitchFamily="34" charset="0"/>
              </a:rPr>
              <a:t>(související zejména s poruchami mozkových center)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afázie – motorická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(neschopnost tvořit řeč)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 senzorická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(postižení schopnosti porozumění)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koktavost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křeče mluvních orgánů narušují výslovnost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breptavost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narušení obvyklého tempa řeči, které může vést až k nesrozumitelnosti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afektivní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oněmění (mutismus)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Fonetika 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zkoumá zvukový signál lidské </a:t>
            </a:r>
            <a:r>
              <a:rPr lang="cs-CZ" sz="2600" dirty="0" smtClean="0">
                <a:latin typeface="Calibri" pitchFamily="34" charset="0"/>
              </a:rPr>
              <a:t>řeči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z</a:t>
            </a:r>
            <a:r>
              <a:rPr lang="cs-CZ" sz="2600" dirty="0" smtClean="0">
                <a:latin typeface="Calibri" pitchFamily="34" charset="0"/>
              </a:rPr>
              <a:t>abývá se materiální  stránkou zvukových výrazových prostředků jazyka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studuje činnost mluvních orgánů při řeči, charakter výsledného zvuku a jeho sluchové hodnocení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(oblast </a:t>
            </a:r>
            <a:r>
              <a:rPr lang="cs-CZ" sz="2600" dirty="0" err="1">
                <a:latin typeface="Calibri" pitchFamily="34" charset="0"/>
              </a:rPr>
              <a:t>parole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pPr lvl="1" algn="just"/>
            <a:endParaRPr lang="cs-CZ" sz="2600" dirty="0" smtClean="0">
              <a:latin typeface="Calibri" pitchFamily="34" charset="0"/>
            </a:endParaRPr>
          </a:p>
          <a:p>
            <a:pPr lvl="1" algn="just"/>
            <a:r>
              <a:rPr lang="cs-CZ" sz="2600" u="sng" dirty="0" smtClean="0">
                <a:latin typeface="Calibri" pitchFamily="34" charset="0"/>
              </a:rPr>
              <a:t>Fonetika zkoumá jazyk z hlediska:</a:t>
            </a:r>
          </a:p>
          <a:p>
            <a:pPr marL="914400" lvl="1" indent="-457200">
              <a:buAutoNum type="arabicPeriod"/>
            </a:pPr>
            <a:r>
              <a:rPr lang="cs-CZ" sz="2600" dirty="0" smtClean="0">
                <a:latin typeface="Calibri" pitchFamily="34" charset="0"/>
              </a:rPr>
              <a:t>fyziologicko-artikulačního (z hlediska mluvčího)</a:t>
            </a:r>
          </a:p>
          <a:p>
            <a:pPr marL="914400" lvl="1" indent="-457200">
              <a:buAutoNum type="arabicPeriod"/>
            </a:pPr>
            <a:r>
              <a:rPr lang="cs-CZ" sz="2600" dirty="0">
                <a:latin typeface="Calibri" pitchFamily="34" charset="0"/>
              </a:rPr>
              <a:t>a</a:t>
            </a:r>
            <a:r>
              <a:rPr lang="cs-CZ" sz="2600" dirty="0" smtClean="0">
                <a:latin typeface="Calibri" pitchFamily="34" charset="0"/>
              </a:rPr>
              <a:t>kustického (z hlediska posluchače)</a:t>
            </a:r>
          </a:p>
          <a:p>
            <a:pPr marL="914400" lvl="1" indent="-457200">
              <a:buAutoNum type="arabicPeriod"/>
            </a:pPr>
            <a:r>
              <a:rPr lang="cs-CZ" sz="2600" dirty="0">
                <a:latin typeface="Calibri" pitchFamily="34" charset="0"/>
              </a:rPr>
              <a:t>f</a:t>
            </a:r>
            <a:r>
              <a:rPr lang="cs-CZ" sz="2600" dirty="0" smtClean="0">
                <a:latin typeface="Calibri" pitchFamily="34" charset="0"/>
              </a:rPr>
              <a:t>unkčního (z hlediska rozlišování významu)</a:t>
            </a:r>
            <a:endParaRPr lang="cs-CZ" sz="26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1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Fonologie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sleduje zvukové jednotky a složky </a:t>
            </a:r>
            <a:r>
              <a:rPr lang="cs-CZ" sz="2600" dirty="0" smtClean="0">
                <a:latin typeface="Calibri" pitchFamily="34" charset="0"/>
              </a:rPr>
              <a:t>zvukového signálu, </a:t>
            </a:r>
            <a:r>
              <a:rPr lang="cs-CZ" sz="2600" dirty="0">
                <a:latin typeface="Calibri" pitchFamily="34" charset="0"/>
              </a:rPr>
              <a:t>které jsou vdaném jazyce </a:t>
            </a:r>
            <a:r>
              <a:rPr lang="cs-CZ" sz="2600" dirty="0" smtClean="0">
                <a:latin typeface="Calibri" pitchFamily="34" charset="0"/>
              </a:rPr>
              <a:t>významotvorné; tj. jsou schopny rozlišovat slova a slovní tvary, ale i výpovědi s různou komunikační funkcí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popisuje zvukovou stránku jazyka z hlediska její struktury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(oblast </a:t>
            </a:r>
            <a:r>
              <a:rPr lang="cs-CZ" sz="2600" dirty="0" err="1">
                <a:latin typeface="Calibri" pitchFamily="34" charset="0"/>
              </a:rPr>
              <a:t>langue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např. pere x bere; car x cár; změna intonace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6914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(článkování)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koordinovaná činnost mluvních orgánů, při níž vzniká mluvená řeč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skládá se z hlásek</a:t>
            </a:r>
          </a:p>
          <a:p>
            <a:pPr marL="800100" lvl="1" indent="-342900" algn="just"/>
            <a:endParaRPr lang="cs-CZ" sz="2800" dirty="0" smtClean="0">
              <a:latin typeface="Calibri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Hláska (fón)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základní jednotka zvukového plánu lidské řeči; nejmenší rozpoznatelní jednotka (konkrétní zvuk jazyka)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samohlásky („volnost“; tón); souhlásky („překážka“; šum)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reálná reprezentace fonému</a:t>
            </a:r>
          </a:p>
          <a:p>
            <a:pPr marL="800100" lvl="1" indent="-342900" algn="just"/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Foném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m</a:t>
            </a:r>
            <a:r>
              <a:rPr lang="cs-CZ" sz="2400" dirty="0" smtClean="0">
                <a:latin typeface="Calibri" pitchFamily="34" charset="0"/>
              </a:rPr>
              <a:t>inimální zvukový prvek, schopný rozlišovat samostatné jednotky významové (slova, tvary slov)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jednotka abstraktní, je prvkem systému, nikoli mluvení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Grafém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grafické značky využívané v psané podobě jazyka</a:t>
            </a:r>
          </a:p>
          <a:p>
            <a:pPr marL="800100" lvl="1" indent="-342900" algn="just">
              <a:buFontTx/>
              <a:buChar char="-"/>
            </a:pPr>
            <a:endParaRPr lang="cs-CZ" sz="2600" dirty="0" smtClean="0">
              <a:latin typeface="Calibri" pitchFamily="34" charset="0"/>
            </a:endParaRPr>
          </a:p>
          <a:p>
            <a:pPr lvl="1" algn="just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21667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Fonetická transkripce (přepis)</a:t>
            </a: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áznam zvukové podoby řeči pomocí značek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m</a:t>
            </a:r>
            <a:r>
              <a:rPr lang="cs-CZ" sz="2600" dirty="0" smtClean="0">
                <a:latin typeface="Calibri" panose="020F0502020204030204" pitchFamily="34" charset="0"/>
              </a:rPr>
              <a:t>ezi zvukovým segmentem (hláskou) a grafickou značkou je jednoznačný vztah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systém mezinárodní fonetické transkripce (IPA)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ž</a:t>
            </a:r>
            <a:r>
              <a:rPr lang="cs-CZ" sz="2600" dirty="0" smtClean="0">
                <a:latin typeface="Calibri" panose="020F0502020204030204" pitchFamily="34" charset="0"/>
              </a:rPr>
              <a:t>abka x [</a:t>
            </a:r>
            <a:r>
              <a:rPr lang="cs-CZ" sz="2600" dirty="0" err="1" smtClean="0">
                <a:latin typeface="Calibri" panose="020F0502020204030204" pitchFamily="34" charset="0"/>
              </a:rPr>
              <a:t>žapka</a:t>
            </a:r>
            <a:r>
              <a:rPr lang="cs-CZ" sz="26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ásady viz handout</a:t>
            </a:r>
          </a:p>
        </p:txBody>
      </p:sp>
    </p:spTree>
    <p:extLst>
      <p:ext uri="{BB962C8B-B14F-4D97-AF65-F5344CB8AC3E}">
        <p14:creationId xmlns:p14="http://schemas.microsoft.com/office/powerpoint/2010/main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Zjednodušená fonetická transkripce (pro ČJ) </a:t>
            </a:r>
          </a:p>
          <a:p>
            <a:pPr lvl="1" algn="just"/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základem je </a:t>
            </a: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abeceda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alfabetická </a:t>
            </a:r>
            <a:r>
              <a:rPr lang="cs-CZ" sz="2600" dirty="0">
                <a:latin typeface="Calibri" panose="020F0502020204030204" pitchFamily="34" charset="0"/>
              </a:rPr>
              <a:t>a syntetická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poměr </a:t>
            </a:r>
            <a:r>
              <a:rPr lang="cs-CZ" sz="2600" dirty="0">
                <a:latin typeface="Calibri" panose="020F0502020204030204" pitchFamily="34" charset="0"/>
              </a:rPr>
              <a:t>1:1 (jednomu znaku odpovídá jedna hláska a jedné hlásce jeden znak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transkripce uchovává v podstatě diakritický princip českého </a:t>
            </a:r>
            <a:r>
              <a:rPr lang="cs-CZ" sz="2600" dirty="0" smtClean="0">
                <a:latin typeface="Calibri" panose="020F0502020204030204" pitchFamily="34" charset="0"/>
              </a:rPr>
              <a:t>pravopisu; jen </a:t>
            </a:r>
            <a:r>
              <a:rPr lang="cs-CZ" sz="2600" dirty="0">
                <a:latin typeface="Calibri" panose="020F0502020204030204" pitchFamily="34" charset="0"/>
              </a:rPr>
              <a:t>výjimečně zavádí česká transkripce znaky, které nejsou v inventáři českých grafémů běžné</a:t>
            </a: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</TotalTime>
  <Words>1858</Words>
  <Application>Microsoft Office PowerPoint</Application>
  <PresentationFormat>Předvádění na obrazovce (4:3)</PresentationFormat>
  <Paragraphs>238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Austin</vt:lpstr>
      <vt:lpstr>Fonetika a fonologie českého jazyka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421</cp:revision>
  <dcterms:created xsi:type="dcterms:W3CDTF">2013-04-13T14:50:58Z</dcterms:created>
  <dcterms:modified xsi:type="dcterms:W3CDTF">2014-11-01T17:21:14Z</dcterms:modified>
</cp:coreProperties>
</file>