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442F-4F4D-4206-BFF9-648262BBD914}" type="datetimeFigureOut">
              <a:rPr lang="cs-CZ" smtClean="0"/>
              <a:t>21. 11. 2016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45C22-80D3-4D22-ABE2-6A1EC985EC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004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442F-4F4D-4206-BFF9-648262BBD914}" type="datetimeFigureOut">
              <a:rPr lang="cs-CZ" smtClean="0"/>
              <a:t>21. 11. 2016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45C22-80D3-4D22-ABE2-6A1EC985EC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0489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442F-4F4D-4206-BFF9-648262BBD914}" type="datetimeFigureOut">
              <a:rPr lang="cs-CZ" smtClean="0"/>
              <a:t>21. 11. 2016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45C22-80D3-4D22-ABE2-6A1EC985EC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856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442F-4F4D-4206-BFF9-648262BBD914}" type="datetimeFigureOut">
              <a:rPr lang="cs-CZ" smtClean="0"/>
              <a:t>21. 11. 2016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45C22-80D3-4D22-ABE2-6A1EC985EC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058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442F-4F4D-4206-BFF9-648262BBD914}" type="datetimeFigureOut">
              <a:rPr lang="cs-CZ" smtClean="0"/>
              <a:t>21. 11. 2016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45C22-80D3-4D22-ABE2-6A1EC985EC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1006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442F-4F4D-4206-BFF9-648262BBD914}" type="datetimeFigureOut">
              <a:rPr lang="cs-CZ" smtClean="0"/>
              <a:t>21. 11. 2016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45C22-80D3-4D22-ABE2-6A1EC985EC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664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442F-4F4D-4206-BFF9-648262BBD914}" type="datetimeFigureOut">
              <a:rPr lang="cs-CZ" smtClean="0"/>
              <a:t>21. 11. 2016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45C22-80D3-4D22-ABE2-6A1EC985EC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6244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442F-4F4D-4206-BFF9-648262BBD914}" type="datetimeFigureOut">
              <a:rPr lang="cs-CZ" smtClean="0"/>
              <a:t>21. 11. 2016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45C22-80D3-4D22-ABE2-6A1EC985EC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702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442F-4F4D-4206-BFF9-648262BBD914}" type="datetimeFigureOut">
              <a:rPr lang="cs-CZ" smtClean="0"/>
              <a:t>21. 11. 2016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45C22-80D3-4D22-ABE2-6A1EC985EC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22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442F-4F4D-4206-BFF9-648262BBD914}" type="datetimeFigureOut">
              <a:rPr lang="cs-CZ" smtClean="0"/>
              <a:t>21. 11. 2016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45C22-80D3-4D22-ABE2-6A1EC985EC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294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442F-4F4D-4206-BFF9-648262BBD914}" type="datetimeFigureOut">
              <a:rPr lang="cs-CZ" smtClean="0"/>
              <a:t>21. 11. 2016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45C22-80D3-4D22-ABE2-6A1EC985EC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279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F442F-4F4D-4206-BFF9-648262BBD914}" type="datetimeFigureOut">
              <a:rPr lang="cs-CZ" smtClean="0"/>
              <a:t>21. 11. 2016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45C22-80D3-4D22-ABE2-6A1EC985EC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412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Klasifikace jazyků</a:t>
            </a:r>
            <a:endParaRPr lang="cs-CZ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sociologická</a:t>
            </a:r>
          </a:p>
          <a:p>
            <a:pPr marL="0" indent="0">
              <a:buNone/>
            </a:pPr>
            <a:r>
              <a:rPr lang="cs-CZ" sz="4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sz="440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typologická</a:t>
            </a:r>
          </a:p>
          <a:p>
            <a:pPr marL="0" indent="0">
              <a:buNone/>
            </a:pPr>
            <a:r>
              <a:rPr lang="cs-CZ" sz="4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areálová</a:t>
            </a:r>
          </a:p>
          <a:p>
            <a:pPr marL="0" indent="0">
              <a:buNone/>
            </a:pPr>
            <a:r>
              <a:rPr lang="cs-CZ" sz="4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sz="440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genetická/genealogická</a:t>
            </a:r>
            <a:endParaRPr lang="cs-CZ" sz="44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495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66"/>
                </a:solidFill>
              </a:rPr>
              <a:t>Sociologická klasifikace jazyků</a:t>
            </a:r>
            <a:endParaRPr lang="cs-CZ" dirty="0">
              <a:solidFill>
                <a:srgbClr val="FF006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jazyky světové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angličtina, čínština, ruština, hindština, španělština, 	portugalština, arabština, indonézština, francouzština, 	němčina</a:t>
            </a:r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oficiální jazyky státních a autonomních celků </a:t>
            </a:r>
          </a:p>
          <a:p>
            <a:pPr marL="0" indent="0">
              <a:buNone/>
            </a:pPr>
            <a:r>
              <a:rPr lang="cs-CZ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(1-60 milionů mluvčích)</a:t>
            </a:r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malé jazyky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(méně než 1 milion mluvčích)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3544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Areálová klasifikace jazyků</a:t>
            </a:r>
            <a:endParaRPr lang="cs-CZ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Evropa</a:t>
            </a:r>
          </a:p>
          <a:p>
            <a:pPr marL="0" indent="0">
              <a:buNone/>
            </a:pPr>
            <a:r>
              <a:rPr lang="cs-CZ" sz="360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Přední Asie, severní Afrika</a:t>
            </a:r>
          </a:p>
          <a:p>
            <a:pPr marL="0" indent="0">
              <a:buNone/>
            </a:pPr>
            <a:r>
              <a:rPr lang="cs-CZ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Přední a zadní Indie, Indonésie</a:t>
            </a:r>
          </a:p>
          <a:p>
            <a:pPr marL="0" indent="0">
              <a:buNone/>
            </a:pPr>
            <a:r>
              <a:rPr lang="cs-CZ" sz="360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Východní Asie</a:t>
            </a:r>
          </a:p>
          <a:p>
            <a:pPr marL="0" indent="0">
              <a:buNone/>
            </a:pPr>
            <a:r>
              <a:rPr lang="cs-CZ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Austrálie</a:t>
            </a:r>
          </a:p>
          <a:p>
            <a:pPr marL="0" indent="0">
              <a:buNone/>
            </a:pPr>
            <a:r>
              <a:rPr lang="cs-CZ" sz="360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Amerika</a:t>
            </a:r>
            <a:endParaRPr lang="cs-CZ" sz="36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805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Typologická klasifikace jazyků</a:t>
            </a:r>
            <a:endParaRPr lang="cs-CZ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Podle struktury – různá kritéria:</a:t>
            </a:r>
          </a:p>
          <a:p>
            <a:pPr marL="0" indent="0">
              <a:buNone/>
            </a:pPr>
            <a:endParaRPr lang="cs-CZ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60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Samohlásky – souhlásky:</a:t>
            </a:r>
          </a:p>
          <a:p>
            <a:pPr marL="0" indent="0">
              <a:buNone/>
            </a:pPr>
            <a:r>
              <a:rPr lang="cs-CZ" sz="36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jazyky vokalické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(francouzština, korejština, 	tamilština	…)</a:t>
            </a:r>
            <a:r>
              <a:rPr lang="cs-CZ" sz="360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cs-CZ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konsonantické</a:t>
            </a:r>
            <a:r>
              <a:rPr lang="cs-CZ" sz="360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(ruština)</a:t>
            </a:r>
          </a:p>
          <a:p>
            <a:pPr marL="0" indent="0">
              <a:buNone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Podle stupně stmelení částí slova (např. základu a koncovek)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917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Typologická klasifikace jazyků</a:t>
            </a:r>
            <a:endParaRPr lang="cs-CZ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Podle struktury – různá kritéria:</a:t>
            </a:r>
          </a:p>
          <a:p>
            <a:pPr marL="0" indent="0">
              <a:buNone/>
            </a:pPr>
            <a:endParaRPr lang="cs-CZ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sz="360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stupně stmelení částí slova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(např. základu a koncovek)</a:t>
            </a:r>
          </a:p>
          <a:p>
            <a:pPr marL="0" indent="0">
              <a:buNone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fúzující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slovanské jazyky</a:t>
            </a:r>
          </a:p>
          <a:p>
            <a:pPr marL="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aglutinující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volné spojení</a:t>
            </a:r>
          </a:p>
          <a:p>
            <a:pPr marL="0" indent="0">
              <a:buNone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izolující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žádné spojení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05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Typologická klasifikace jazyků</a:t>
            </a:r>
            <a:endParaRPr lang="cs-CZ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sz="360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výskytu afixů a jejich typů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(předpon, přípon, koncovek)</a:t>
            </a:r>
          </a:p>
          <a:p>
            <a:pPr marL="0" indent="0">
              <a:buNone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amorfní jazyky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neužívají předpony, přípony a 						koncovky</a:t>
            </a:r>
          </a:p>
          <a:p>
            <a:pPr marL="0" indent="0">
              <a:buNone/>
            </a:pPr>
            <a:r>
              <a:rPr lang="cs-CZ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jazyky výhradně s příponami</a:t>
            </a:r>
          </a:p>
          <a:p>
            <a:pPr marL="0" indent="0">
              <a:buNone/>
            </a:pPr>
            <a:r>
              <a:rPr lang="cs-CZ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jazyky převážně s příponami</a:t>
            </a:r>
          </a:p>
          <a:p>
            <a:pPr marL="0" indent="0">
              <a:buNone/>
            </a:pPr>
            <a:r>
              <a:rPr lang="cs-CZ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jazyky převážně s předponami nebo „</a:t>
            </a:r>
            <a:r>
              <a:rPr lang="cs-CZ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vponami</a:t>
            </a:r>
            <a:r>
              <a:rPr lang="cs-CZ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	(</a:t>
            </a:r>
            <a:r>
              <a:rPr lang="cs-CZ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interfixy</a:t>
            </a:r>
            <a:r>
              <a:rPr lang="cs-CZ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629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Typologická klasifikace jazyků</a:t>
            </a:r>
            <a:endParaRPr lang="cs-CZ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sz="360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syntaktické struktury 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syntetické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slovanské</a:t>
            </a:r>
          </a:p>
          <a:p>
            <a:pPr marL="0" indent="0">
              <a:buNone/>
            </a:pPr>
            <a:r>
              <a:rPr lang="cs-CZ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analytické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např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angličtina</a:t>
            </a:r>
            <a:endParaRPr lang="cs-CZ" sz="36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polysyntetické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eskymácké jazyky</a:t>
            </a:r>
            <a:endParaRPr lang="cs-CZ" sz="36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424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Genealogická klasifikace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podle </a:t>
            </a:r>
            <a:r>
              <a:rPr lang="cs-CZ" dirty="0" smtClean="0"/>
              <a:t>původu, podle jazykových rodin a větví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103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78</Words>
  <Application>Microsoft Office PowerPoint</Application>
  <PresentationFormat>Širokoúhlá obrazovka</PresentationFormat>
  <Paragraphs>50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Motiv Office</vt:lpstr>
      <vt:lpstr>Klasifikace jazyků</vt:lpstr>
      <vt:lpstr>Sociologická klasifikace jazyků</vt:lpstr>
      <vt:lpstr>Areálová klasifikace jazyků</vt:lpstr>
      <vt:lpstr>Typologická klasifikace jazyků</vt:lpstr>
      <vt:lpstr>Typologická klasifikace jazyků</vt:lpstr>
      <vt:lpstr>Typologická klasifikace jazyků</vt:lpstr>
      <vt:lpstr>Typologická klasifikace jazyků</vt:lpstr>
      <vt:lpstr>Genealogická klasifikace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Klasifikace jazyků</dc:title>
  <dc:creator>Admin-12</dc:creator>
  <cp:lastModifiedBy>Admin-12</cp:lastModifiedBy>
  <cp:revision>5</cp:revision>
  <dcterms:created xsi:type="dcterms:W3CDTF">2016-11-21T11:37:11Z</dcterms:created>
  <dcterms:modified xsi:type="dcterms:W3CDTF">2016-11-21T12:01:08Z</dcterms:modified>
</cp:coreProperties>
</file>