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2" r:id="rId3"/>
    <p:sldId id="257" r:id="rId4"/>
    <p:sldId id="258" r:id="rId5"/>
    <p:sldId id="259" r:id="rId6"/>
    <p:sldId id="260" r:id="rId7"/>
    <p:sldId id="278" r:id="rId8"/>
    <p:sldId id="261" r:id="rId9"/>
    <p:sldId id="262" r:id="rId10"/>
    <p:sldId id="272" r:id="rId11"/>
    <p:sldId id="274" r:id="rId12"/>
    <p:sldId id="269" r:id="rId13"/>
    <p:sldId id="270" r:id="rId14"/>
    <p:sldId id="277" r:id="rId15"/>
    <p:sldId id="265" r:id="rId16"/>
    <p:sldId id="273" r:id="rId17"/>
    <p:sldId id="281" r:id="rId18"/>
    <p:sldId id="268" r:id="rId19"/>
    <p:sldId id="271" r:id="rId20"/>
    <p:sldId id="275" r:id="rId21"/>
    <p:sldId id="276" r:id="rId22"/>
    <p:sldId id="263" r:id="rId23"/>
    <p:sldId id="280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2FDB5-54F8-480D-A26F-B4C2D923F52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4CEB-7B12-4FAA-98C6-086CCD1AD9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62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4CEB-7B12-4FAA-98C6-086CCD1AD9C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42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4CEB-7B12-4FAA-98C6-086CCD1AD9C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1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2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5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3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32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23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1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81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9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12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9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A2AF-CFF8-4E53-83CF-A1A00C667D7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3B4D-5653-4AFC-9258-E25D138ED43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59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ysokeskoly.cz/katalog-vs/obory?paginator-page=15" TargetMode="External"/><Relationship Id="rId13" Type="http://schemas.openxmlformats.org/officeDocument/2006/relationships/hyperlink" Target="http://www.zsbabak.cz/cizi-jazyky/jazyk-nemecky/" TargetMode="External"/><Relationship Id="rId3" Type="http://schemas.openxmlformats.org/officeDocument/2006/relationships/hyperlink" Target="http://aplikace.msmt.cz/PDF/JT010NPvyukyCJnaNet.pdf" TargetMode="External"/><Relationship Id="rId7" Type="http://schemas.openxmlformats.org/officeDocument/2006/relationships/hyperlink" Target="http://www.goethe.de/ges/spa/dos/ifs/de2747558.htm" TargetMode="External"/><Relationship Id="rId12" Type="http://schemas.openxmlformats.org/officeDocument/2006/relationships/hyperlink" Target="http://www.mup.cz/cz/zahranicni-spoluprace/studijni-pobyty-erasmus.html" TargetMode="External"/><Relationship Id="rId2" Type="http://schemas.openxmlformats.org/officeDocument/2006/relationships/hyperlink" Target="http://www.goethe.de/ins/cz/pra/lhr/dls/sfd/kig/cs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ep.cz/comenius" TargetMode="External"/><Relationship Id="rId11" Type="http://schemas.openxmlformats.org/officeDocument/2006/relationships/hyperlink" Target="http://www.statnimaturita-nemcina.cz/" TargetMode="External"/><Relationship Id="rId5" Type="http://schemas.openxmlformats.org/officeDocument/2006/relationships/hyperlink" Target="http://www.naep.cz/label" TargetMode="External"/><Relationship Id="rId10" Type="http://schemas.openxmlformats.org/officeDocument/2006/relationships/hyperlink" Target="http://www.dsp-praha.org/" TargetMode="External"/><Relationship Id="rId4" Type="http://schemas.openxmlformats.org/officeDocument/2006/relationships/hyperlink" Target="http://www.etwinning.cz/mezinarodni-akce/" TargetMode="External"/><Relationship Id="rId9" Type="http://schemas.openxmlformats.org/officeDocument/2006/relationships/hyperlink" Target="http://www.gtmskola.cz/" TargetMode="External"/><Relationship Id="rId14" Type="http://schemas.openxmlformats.org/officeDocument/2006/relationships/hyperlink" Target="http://www.goethe.de/ins/cz/pra/lhr/wer/csindex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7242" y="332657"/>
            <a:ext cx="7772400" cy="1944216"/>
          </a:xfrm>
        </p:spPr>
        <p:txBody>
          <a:bodyPr>
            <a:noAutofit/>
          </a:bodyPr>
          <a:lstStyle/>
          <a:p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Schulen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</a:t>
            </a:r>
            <a:r>
              <a:rPr lang="cs-CZ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sz="6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Tschechien</a:t>
            </a:r>
            <a:endParaRPr lang="cs-CZ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Vortrag</a:t>
            </a:r>
            <a:r>
              <a:rPr lang="cs-CZ" dirty="0" smtClean="0"/>
              <a:t> 1</a:t>
            </a:r>
          </a:p>
          <a:p>
            <a:endParaRPr lang="cs-CZ" dirty="0"/>
          </a:p>
          <a:p>
            <a:r>
              <a:rPr lang="cs-CZ" smtClean="0"/>
              <a:t>Věra Janíková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Gymnasien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erweitertem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Vorteile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intensiv</a:t>
            </a:r>
            <a:r>
              <a:rPr lang="cs-CZ" dirty="0"/>
              <a:t> </a:t>
            </a:r>
            <a:r>
              <a:rPr lang="cs-CZ" dirty="0" err="1"/>
              <a:t>unterrichtet</a:t>
            </a:r>
            <a:r>
              <a:rPr lang="cs-CZ" dirty="0"/>
              <a:t> (bis 8 </a:t>
            </a:r>
            <a:r>
              <a:rPr lang="cs-CZ" dirty="0" err="1"/>
              <a:t>Stunden</a:t>
            </a:r>
            <a:r>
              <a:rPr lang="cs-CZ" dirty="0"/>
              <a:t> </a:t>
            </a:r>
            <a:r>
              <a:rPr lang="cs-CZ" dirty="0" err="1"/>
              <a:t>wöchentlich</a:t>
            </a:r>
            <a:r>
              <a:rPr lang="cs-CZ" dirty="0"/>
              <a:t>)</a:t>
            </a:r>
          </a:p>
          <a:p>
            <a:r>
              <a:rPr lang="cs-CZ" dirty="0" err="1" smtClean="0"/>
              <a:t>Austauschprogramme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Exkursionen</a:t>
            </a:r>
            <a:endParaRPr lang="cs-CZ" dirty="0"/>
          </a:p>
          <a:p>
            <a:r>
              <a:rPr lang="cs-CZ" dirty="0" err="1" smtClean="0"/>
              <a:t>manche</a:t>
            </a:r>
            <a:r>
              <a:rPr lang="cs-CZ" dirty="0" smtClean="0"/>
              <a:t> </a:t>
            </a:r>
            <a:r>
              <a:rPr lang="cs-CZ" dirty="0" err="1"/>
              <a:t>Fächer</a:t>
            </a:r>
            <a:r>
              <a:rPr lang="cs-CZ" dirty="0"/>
              <a:t> in der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viele</a:t>
            </a:r>
            <a:r>
              <a:rPr lang="cs-CZ" dirty="0" smtClean="0"/>
              <a:t> </a:t>
            </a:r>
            <a:r>
              <a:rPr lang="cs-CZ" dirty="0" err="1"/>
              <a:t>Lehrer</a:t>
            </a:r>
            <a:r>
              <a:rPr lang="cs-CZ" dirty="0"/>
              <a:t> </a:t>
            </a:r>
            <a:r>
              <a:rPr lang="cs-CZ" dirty="0" err="1"/>
              <a:t>Muttersprachler</a:t>
            </a:r>
            <a:endParaRPr lang="cs-CZ" dirty="0"/>
          </a:p>
          <a:p>
            <a:r>
              <a:rPr lang="cs-CZ" dirty="0" err="1"/>
              <a:t>m</a:t>
            </a:r>
            <a:r>
              <a:rPr lang="cs-CZ" dirty="0" err="1" smtClean="0"/>
              <a:t>anche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r>
              <a:rPr lang="cs-CZ" dirty="0" smtClean="0"/>
              <a:t> </a:t>
            </a:r>
            <a:r>
              <a:rPr lang="cs-CZ" dirty="0" err="1" smtClean="0"/>
              <a:t>leben</a:t>
            </a:r>
            <a:endParaRPr lang="cs-CZ" dirty="0" smtClean="0"/>
          </a:p>
          <a:p>
            <a:r>
              <a:rPr lang="cs-CZ" dirty="0" err="1" smtClean="0"/>
              <a:t>teuer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6"/>
          </a:xfrm>
        </p:spPr>
        <p:txBody>
          <a:bodyPr>
            <a:noAutofit/>
          </a:bodyPr>
          <a:lstStyle/>
          <a:p>
            <a:r>
              <a:rPr lang="cs-CZ" sz="1550" b="1" u="sng" dirty="0" err="1" smtClean="0">
                <a:solidFill>
                  <a:srgbClr val="00B050"/>
                </a:solidFill>
              </a:rPr>
              <a:t>Österrreichisches</a:t>
            </a:r>
            <a:r>
              <a:rPr lang="cs-CZ" sz="1550" b="1" u="sng" dirty="0" smtClean="0">
                <a:solidFill>
                  <a:srgbClr val="00B050"/>
                </a:solidFill>
              </a:rPr>
              <a:t> Gymnasium in Prag </a:t>
            </a:r>
            <a:r>
              <a:rPr lang="cs-CZ" sz="1550" b="1" u="sng" dirty="0">
                <a:solidFill>
                  <a:srgbClr val="00B050"/>
                </a:solidFill>
              </a:rPr>
              <a:t> </a:t>
            </a:r>
            <a:r>
              <a:rPr lang="cs-CZ" sz="1550" b="1" u="sng" dirty="0" smtClean="0">
                <a:solidFill>
                  <a:srgbClr val="00B050"/>
                </a:solidFill>
              </a:rPr>
              <a:t>      </a:t>
            </a:r>
            <a:r>
              <a:rPr lang="cs-CZ" sz="1550" dirty="0" smtClean="0"/>
              <a:t>(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 smtClean="0"/>
              <a:t>Deutsch</a:t>
            </a:r>
            <a:r>
              <a:rPr lang="cs-CZ" sz="1550" dirty="0" smtClean="0"/>
              <a:t> </a:t>
            </a:r>
            <a:r>
              <a:rPr lang="cs-CZ" sz="1550" dirty="0" err="1" smtClean="0"/>
              <a:t>unterrichtet</a:t>
            </a:r>
            <a:r>
              <a:rPr lang="cs-CZ" sz="1550" dirty="0" smtClean="0"/>
              <a:t>; 21.000/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der </a:t>
            </a:r>
            <a:r>
              <a:rPr lang="cs-CZ" sz="1550" b="1" u="sng" dirty="0" err="1">
                <a:solidFill>
                  <a:srgbClr val="00B050"/>
                </a:solidFill>
              </a:rPr>
              <a:t>D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eutschen</a:t>
            </a:r>
            <a:r>
              <a:rPr lang="cs-CZ" sz="1550" b="1" u="sng" dirty="0" smtClean="0">
                <a:solidFill>
                  <a:srgbClr val="00B050"/>
                </a:solidFill>
              </a:rPr>
              <a:t>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Schule</a:t>
            </a:r>
            <a:r>
              <a:rPr lang="cs-CZ" sz="1550" dirty="0" smtClean="0"/>
              <a:t> (Prag) (180.000/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Thomas Mann Gymnasium </a:t>
            </a:r>
            <a:r>
              <a:rPr lang="cs-CZ" sz="1550" dirty="0" smtClean="0"/>
              <a:t>(</a:t>
            </a:r>
            <a:r>
              <a:rPr lang="de-DE" sz="1550" dirty="0" smtClean="0"/>
              <a:t>Mathematik</a:t>
            </a:r>
            <a:r>
              <a:rPr lang="de-DE" sz="1550" dirty="0"/>
              <a:t>, Geographie, Biologie, Deutsche Geschichte, Deutsche </a:t>
            </a:r>
            <a:r>
              <a:rPr lang="de-DE" sz="1550" dirty="0" smtClean="0"/>
              <a:t>Literatur</a:t>
            </a:r>
            <a:r>
              <a:rPr lang="cs-CZ" sz="1550" dirty="0" smtClean="0"/>
              <a:t> 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 smtClean="0"/>
              <a:t>D.unterrichtet</a:t>
            </a:r>
            <a:r>
              <a:rPr lang="cs-CZ" sz="1550" dirty="0" smtClean="0"/>
              <a:t>; 35.000/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</a:t>
            </a:r>
            <a:r>
              <a:rPr lang="cs-CZ" sz="1550" b="1" u="sng" dirty="0">
                <a:solidFill>
                  <a:srgbClr val="00B050"/>
                </a:solidFill>
              </a:rPr>
              <a:t>Na </a:t>
            </a:r>
            <a:r>
              <a:rPr lang="cs-CZ" sz="1550" b="1" u="sng" dirty="0" smtClean="0">
                <a:solidFill>
                  <a:srgbClr val="00B050"/>
                </a:solidFill>
              </a:rPr>
              <a:t>Pražačce  </a:t>
            </a:r>
            <a:r>
              <a:rPr lang="cs-CZ" sz="1550" dirty="0" smtClean="0"/>
              <a:t>(Prag) </a:t>
            </a:r>
            <a:r>
              <a:rPr lang="cs-CZ" sz="1550" dirty="0"/>
              <a:t>(</a:t>
            </a:r>
            <a:r>
              <a:rPr lang="cs-CZ" sz="1550" dirty="0" err="1"/>
              <a:t>Fächer</a:t>
            </a:r>
            <a:r>
              <a:rPr lang="cs-CZ" sz="1550" dirty="0"/>
              <a:t> in der </a:t>
            </a:r>
            <a:r>
              <a:rPr lang="cs-CZ" sz="1550" dirty="0" err="1" smtClean="0"/>
              <a:t>deutschen</a:t>
            </a:r>
            <a:r>
              <a:rPr lang="cs-CZ" sz="1550" dirty="0" smtClean="0"/>
              <a:t> </a:t>
            </a:r>
            <a:r>
              <a:rPr lang="cs-CZ" sz="1550" dirty="0" err="1"/>
              <a:t>Sprache</a:t>
            </a:r>
            <a:r>
              <a:rPr lang="cs-CZ" sz="1550" dirty="0"/>
              <a:t>, ohne </a:t>
            </a:r>
            <a:r>
              <a:rPr lang="cs-CZ" sz="1550" dirty="0" err="1"/>
              <a:t>Gebühr</a:t>
            </a:r>
            <a:r>
              <a:rPr lang="cs-CZ" sz="1550" dirty="0"/>
              <a:t>, 6 </a:t>
            </a:r>
            <a:r>
              <a:rPr lang="cs-CZ" sz="1550" dirty="0" err="1"/>
              <a:t>Jahre</a:t>
            </a:r>
            <a:r>
              <a:rPr lang="cs-CZ" sz="1550" dirty="0"/>
              <a:t>)</a:t>
            </a:r>
          </a:p>
          <a:p>
            <a:r>
              <a:rPr lang="cs-CZ" sz="1550" b="1" u="sng" dirty="0" err="1" smtClean="0">
                <a:solidFill>
                  <a:srgbClr val="00B050"/>
                </a:solidFill>
              </a:rPr>
              <a:t>Deutsches</a:t>
            </a:r>
            <a:r>
              <a:rPr lang="cs-CZ" sz="1550" b="1" u="sng" dirty="0" smtClean="0">
                <a:solidFill>
                  <a:srgbClr val="00B050"/>
                </a:solidFill>
              </a:rPr>
              <a:t> Gymnasium in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Brünn</a:t>
            </a:r>
            <a:r>
              <a:rPr lang="cs-CZ" sz="1550" dirty="0"/>
              <a:t> </a:t>
            </a:r>
            <a:r>
              <a:rPr lang="cs-CZ" sz="1550" dirty="0" smtClean="0"/>
              <a:t>(</a:t>
            </a:r>
            <a:r>
              <a:rPr lang="cs-CZ" sz="1550" dirty="0" err="1" smtClean="0"/>
              <a:t>Geschichte</a:t>
            </a:r>
            <a:r>
              <a:rPr lang="cs-CZ" sz="1550" dirty="0" smtClean="0"/>
              <a:t>, </a:t>
            </a:r>
            <a:r>
              <a:rPr lang="cs-CZ" sz="1550" dirty="0" err="1" smtClean="0"/>
              <a:t>Geographie</a:t>
            </a:r>
            <a:r>
              <a:rPr lang="cs-CZ" sz="1550" dirty="0" smtClean="0"/>
              <a:t>, </a:t>
            </a:r>
            <a:r>
              <a:rPr lang="cs-CZ" sz="1550" dirty="0" err="1" smtClean="0"/>
              <a:t>Sozialkunde</a:t>
            </a:r>
            <a:r>
              <a:rPr lang="cs-CZ" sz="1550" dirty="0" smtClean="0"/>
              <a:t> </a:t>
            </a:r>
            <a:r>
              <a:rPr lang="cs-CZ" sz="1550" dirty="0" err="1" smtClean="0"/>
              <a:t>auf</a:t>
            </a:r>
            <a:r>
              <a:rPr lang="cs-CZ" sz="1550" dirty="0" smtClean="0"/>
              <a:t> </a:t>
            </a:r>
            <a:r>
              <a:rPr lang="cs-CZ" sz="1550" dirty="0" err="1"/>
              <a:t>D</a:t>
            </a:r>
            <a:r>
              <a:rPr lang="cs-CZ" sz="1550" dirty="0" err="1" smtClean="0"/>
              <a:t>eutsch</a:t>
            </a:r>
            <a:r>
              <a:rPr lang="cs-CZ" sz="1550" dirty="0" smtClean="0"/>
              <a:t> unterrichtet;16.000/</a:t>
            </a:r>
            <a:r>
              <a:rPr lang="cs-CZ" sz="1550" dirty="0" err="1" smtClean="0"/>
              <a:t>Jahr</a:t>
            </a:r>
            <a:r>
              <a:rPr lang="cs-CZ" sz="1550" dirty="0" smtClean="0"/>
              <a:t>)</a:t>
            </a:r>
          </a:p>
          <a:p>
            <a:r>
              <a:rPr lang="cs-CZ" sz="1550" b="1" u="sng" dirty="0" smtClean="0">
                <a:solidFill>
                  <a:srgbClr val="00B050"/>
                </a:solidFill>
              </a:rPr>
              <a:t>Gymnasium von Dr. Karel Polesný, </a:t>
            </a:r>
            <a:r>
              <a:rPr lang="cs-CZ" sz="1550" b="1" u="sng" dirty="0" err="1" smtClean="0">
                <a:solidFill>
                  <a:srgbClr val="00B050"/>
                </a:solidFill>
              </a:rPr>
              <a:t>Znaim</a:t>
            </a:r>
            <a:endParaRPr lang="cs-CZ" sz="1550" b="1" u="sng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7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Abitur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Deustch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Staatliche</a:t>
            </a:r>
            <a:r>
              <a:rPr lang="cs-CZ" dirty="0" smtClean="0"/>
              <a:t> (</a:t>
            </a:r>
            <a:r>
              <a:rPr lang="cs-CZ" dirty="0" err="1" smtClean="0"/>
              <a:t>neue</a:t>
            </a:r>
            <a:r>
              <a:rPr lang="cs-CZ" dirty="0" smtClean="0"/>
              <a:t>) </a:t>
            </a:r>
            <a:r>
              <a:rPr lang="cs-CZ" dirty="0" err="1" smtClean="0"/>
              <a:t>Abitur</a:t>
            </a:r>
            <a:r>
              <a:rPr lang="cs-CZ" dirty="0" smtClean="0"/>
              <a:t> </a:t>
            </a:r>
            <a:r>
              <a:rPr lang="cs-CZ" dirty="0" err="1" smtClean="0"/>
              <a:t>seit</a:t>
            </a:r>
            <a:r>
              <a:rPr lang="cs-CZ" dirty="0" smtClean="0"/>
              <a:t> 2008/09</a:t>
            </a:r>
          </a:p>
          <a:p>
            <a:r>
              <a:rPr lang="cs-CZ" dirty="0"/>
              <a:t>b</a:t>
            </a:r>
            <a:r>
              <a:rPr lang="cs-CZ" dirty="0" smtClean="0"/>
              <a:t>is 2012 </a:t>
            </a:r>
            <a:r>
              <a:rPr lang="cs-CZ" dirty="0" err="1" smtClean="0"/>
              <a:t>Abitur</a:t>
            </a:r>
            <a:r>
              <a:rPr lang="cs-CZ" dirty="0" smtClean="0"/>
              <a:t> in </a:t>
            </a:r>
            <a:r>
              <a:rPr lang="cs-CZ" dirty="0" err="1" smtClean="0"/>
              <a:t>Deutsch</a:t>
            </a:r>
            <a:r>
              <a:rPr lang="cs-CZ" dirty="0" smtClean="0"/>
              <a:t> B1 oder B2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eit</a:t>
            </a:r>
            <a:r>
              <a:rPr lang="cs-CZ" dirty="0" smtClean="0"/>
              <a:t> 2013 </a:t>
            </a:r>
            <a:r>
              <a:rPr lang="cs-CZ" dirty="0" err="1" smtClean="0"/>
              <a:t>nur</a:t>
            </a:r>
            <a:r>
              <a:rPr lang="cs-CZ" dirty="0" smtClean="0"/>
              <a:t> B1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err="1" smtClean="0">
                <a:solidFill>
                  <a:srgbClr val="00B050"/>
                </a:solidFill>
              </a:rPr>
              <a:t>Teile</a:t>
            </a:r>
            <a:r>
              <a:rPr lang="cs-CZ" sz="3600" b="1" dirty="0" smtClean="0">
                <a:solidFill>
                  <a:srgbClr val="00B050"/>
                </a:solidFill>
              </a:rPr>
              <a:t> der </a:t>
            </a:r>
            <a:r>
              <a:rPr lang="cs-CZ" sz="3600" b="1" dirty="0" err="1" smtClean="0">
                <a:solidFill>
                  <a:srgbClr val="00B050"/>
                </a:solidFill>
              </a:rPr>
              <a:t>neuen</a:t>
            </a:r>
            <a:r>
              <a:rPr lang="cs-CZ" sz="3600" b="1" dirty="0" smtClean="0">
                <a:solidFill>
                  <a:srgbClr val="00B050"/>
                </a:solidFill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</a:rPr>
              <a:t>Abitur</a:t>
            </a:r>
            <a:r>
              <a:rPr lang="cs-CZ" sz="3600" b="1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d</a:t>
            </a:r>
            <a:r>
              <a:rPr lang="cs-CZ" dirty="0" err="1" smtClean="0"/>
              <a:t>idaktischer</a:t>
            </a:r>
            <a:r>
              <a:rPr lang="cs-CZ" dirty="0" smtClean="0"/>
              <a:t> Test (</a:t>
            </a:r>
            <a:r>
              <a:rPr lang="cs-CZ" dirty="0" err="1" smtClean="0"/>
              <a:t>Hörverstehen</a:t>
            </a:r>
            <a:r>
              <a:rPr lang="cs-CZ" dirty="0" smtClean="0"/>
              <a:t>, </a:t>
            </a:r>
            <a:r>
              <a:rPr lang="cs-CZ" dirty="0" err="1" smtClean="0"/>
              <a:t>Leseverstehen</a:t>
            </a:r>
            <a:r>
              <a:rPr lang="cs-CZ" dirty="0" smtClean="0"/>
              <a:t>, </a:t>
            </a:r>
            <a:r>
              <a:rPr lang="cs-CZ" dirty="0" err="1" smtClean="0"/>
              <a:t>Grammatik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m</a:t>
            </a:r>
            <a:r>
              <a:rPr lang="cs-CZ" dirty="0" err="1" smtClean="0"/>
              <a:t>ündliche</a:t>
            </a:r>
            <a:r>
              <a:rPr lang="cs-CZ" dirty="0" smtClean="0"/>
              <a:t> </a:t>
            </a:r>
            <a:r>
              <a:rPr lang="cs-CZ" dirty="0" err="1" smtClean="0"/>
              <a:t>Prüfung</a:t>
            </a:r>
            <a:r>
              <a:rPr lang="cs-CZ" dirty="0" smtClean="0"/>
              <a:t> (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vorstellen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paar</a:t>
            </a:r>
            <a:r>
              <a:rPr lang="cs-CZ" dirty="0" smtClean="0"/>
              <a:t> </a:t>
            </a:r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beantworten</a:t>
            </a:r>
            <a:r>
              <a:rPr lang="cs-CZ" dirty="0" smtClean="0"/>
              <a:t>, </a:t>
            </a:r>
            <a:r>
              <a:rPr lang="cs-CZ" dirty="0" err="1" smtClean="0"/>
              <a:t>Bild</a:t>
            </a:r>
            <a:r>
              <a:rPr lang="cs-CZ" dirty="0" smtClean="0"/>
              <a:t> </a:t>
            </a:r>
            <a:r>
              <a:rPr lang="cs-CZ" dirty="0" err="1" smtClean="0"/>
              <a:t>beschreiben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Thema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Gespräch</a:t>
            </a:r>
            <a:r>
              <a:rPr lang="cs-CZ" dirty="0" smtClean="0"/>
              <a:t> –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</a:t>
            </a:r>
            <a:r>
              <a:rPr lang="cs-CZ" dirty="0" err="1" smtClean="0"/>
              <a:t>chriftliche</a:t>
            </a:r>
            <a:r>
              <a:rPr lang="cs-CZ" dirty="0" smtClean="0"/>
              <a:t> </a:t>
            </a:r>
            <a:r>
              <a:rPr lang="cs-CZ" dirty="0" err="1" smtClean="0"/>
              <a:t>Prüfung</a:t>
            </a:r>
            <a:r>
              <a:rPr lang="cs-CZ" dirty="0" smtClean="0"/>
              <a:t> ( 2 </a:t>
            </a:r>
            <a:r>
              <a:rPr lang="cs-CZ" dirty="0" err="1" smtClean="0"/>
              <a:t>Teile</a:t>
            </a:r>
            <a:r>
              <a:rPr lang="cs-CZ" dirty="0" smtClean="0"/>
              <a:t>, </a:t>
            </a:r>
            <a:r>
              <a:rPr lang="cs-CZ" dirty="0" err="1" smtClean="0"/>
              <a:t>Brief</a:t>
            </a:r>
            <a:r>
              <a:rPr lang="cs-CZ" dirty="0" smtClean="0"/>
              <a:t>, </a:t>
            </a:r>
            <a:r>
              <a:rPr lang="cs-CZ" dirty="0" err="1" smtClean="0"/>
              <a:t>Einladung</a:t>
            </a:r>
            <a:r>
              <a:rPr lang="cs-CZ" dirty="0" smtClean="0"/>
              <a:t>, </a:t>
            </a:r>
            <a:r>
              <a:rPr lang="cs-CZ" dirty="0" err="1" smtClean="0"/>
              <a:t>Erzählung</a:t>
            </a:r>
            <a:r>
              <a:rPr lang="cs-CZ" dirty="0" smtClean="0"/>
              <a:t>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Universitäten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pädagogische</a:t>
            </a:r>
            <a:r>
              <a:rPr lang="cs-CZ" dirty="0" smtClean="0"/>
              <a:t> </a:t>
            </a:r>
            <a:r>
              <a:rPr lang="cs-CZ" dirty="0" err="1" smtClean="0"/>
              <a:t>Fakultät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hilosophische</a:t>
            </a:r>
            <a:r>
              <a:rPr lang="cs-CZ" dirty="0" smtClean="0"/>
              <a:t> </a:t>
            </a:r>
            <a:r>
              <a:rPr lang="cs-CZ" dirty="0" err="1" smtClean="0"/>
              <a:t>Fakultät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Bakkalaureatsstudium</a:t>
            </a:r>
            <a:endParaRPr lang="cs-CZ" dirty="0" smtClean="0"/>
          </a:p>
          <a:p>
            <a:r>
              <a:rPr lang="cs-CZ" dirty="0" err="1" smtClean="0"/>
              <a:t>Magisterstudium</a:t>
            </a:r>
            <a:endParaRPr lang="cs-CZ" dirty="0" smtClean="0"/>
          </a:p>
          <a:p>
            <a:r>
              <a:rPr lang="cs-CZ" dirty="0" err="1" smtClean="0"/>
              <a:t>Doktorstudium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00B050"/>
                </a:solidFill>
              </a:rPr>
              <a:t>Erasmus</a:t>
            </a:r>
            <a:r>
              <a:rPr lang="cs-CZ" dirty="0" smtClean="0"/>
              <a:t>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Studium (in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) in </a:t>
            </a:r>
            <a:r>
              <a:rPr lang="cs-CZ" dirty="0" err="1" smtClean="0"/>
              <a:t>Deutschland</a:t>
            </a:r>
            <a:r>
              <a:rPr lang="cs-CZ" dirty="0" smtClean="0"/>
              <a:t> oder </a:t>
            </a:r>
            <a:r>
              <a:rPr lang="cs-CZ" dirty="0" err="1" smtClean="0"/>
              <a:t>Österreich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Zusammenarbeit</a:t>
            </a:r>
            <a:r>
              <a:rPr lang="cs-CZ" dirty="0" smtClean="0"/>
              <a:t> der </a:t>
            </a:r>
            <a:r>
              <a:rPr lang="cs-CZ" dirty="0" err="1" smtClean="0"/>
              <a:t>Universitäten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1 – 2 </a:t>
            </a:r>
            <a:r>
              <a:rPr lang="cs-CZ" dirty="0" err="1" smtClean="0"/>
              <a:t>Semester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i</a:t>
            </a:r>
            <a:r>
              <a:rPr lang="cs-CZ" dirty="0" err="1" smtClean="0"/>
              <a:t>ntensives</a:t>
            </a:r>
            <a:r>
              <a:rPr lang="cs-CZ" dirty="0" smtClean="0"/>
              <a:t> </a:t>
            </a:r>
            <a:r>
              <a:rPr lang="cs-CZ" dirty="0" err="1" smtClean="0"/>
              <a:t>Sprachkurs</a:t>
            </a:r>
            <a:r>
              <a:rPr lang="cs-CZ" dirty="0" smtClean="0"/>
              <a:t> vor dem Studium (bis 6 </a:t>
            </a:r>
            <a:r>
              <a:rPr lang="cs-CZ" dirty="0" err="1" smtClean="0"/>
              <a:t>Wochen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Praktikum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Ausland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n</a:t>
            </a:r>
            <a:r>
              <a:rPr lang="cs-CZ" dirty="0" err="1" smtClean="0"/>
              <a:t>icht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Studenten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1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63976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Pädagogische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Fakultät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</p:spPr>
        <p:txBody>
          <a:bodyPr>
            <a:normAutofit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Literatur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Grundschullehrer</a:t>
            </a:r>
            <a:r>
              <a:rPr lang="cs-CZ" dirty="0" smtClean="0"/>
              <a:t>, </a:t>
            </a:r>
            <a:r>
              <a:rPr lang="cs-CZ" dirty="0" err="1" smtClean="0"/>
              <a:t>Sprachschullehrer</a:t>
            </a:r>
            <a:r>
              <a:rPr lang="cs-CZ" dirty="0" smtClean="0"/>
              <a:t>, </a:t>
            </a:r>
            <a:r>
              <a:rPr lang="cs-CZ" dirty="0" err="1" smtClean="0"/>
              <a:t>Mittelschullehrer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Fremdeneverkehr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Praha, Brno, Olomouc, Liberec, České Budějovice, Ústí nad Labem, Plze</a:t>
            </a:r>
            <a:r>
              <a:rPr lang="cs-CZ" dirty="0"/>
              <a:t>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260648"/>
            <a:ext cx="4041775" cy="63976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Philosophische</a:t>
            </a:r>
            <a:r>
              <a:rPr lang="cs-CZ" sz="2800" dirty="0" smtClean="0">
                <a:solidFill>
                  <a:srgbClr val="00B050"/>
                </a:solidFill>
              </a:rPr>
              <a:t> </a:t>
            </a:r>
            <a:r>
              <a:rPr lang="cs-CZ" sz="2800" dirty="0" err="1" smtClean="0">
                <a:solidFill>
                  <a:srgbClr val="00B050"/>
                </a:solidFill>
              </a:rPr>
              <a:t>Fakultät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Literatur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Übersetzer</a:t>
            </a:r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Philologie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Mittelschullehrer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interkulturelle</a:t>
            </a:r>
            <a:r>
              <a:rPr lang="cs-CZ" dirty="0" smtClean="0"/>
              <a:t> </a:t>
            </a:r>
            <a:r>
              <a:rPr lang="cs-CZ" dirty="0" err="1" smtClean="0"/>
              <a:t>Kommunikation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wirtschaftliche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Brno, Praha, </a:t>
            </a:r>
            <a:r>
              <a:rPr lang="cs-CZ" dirty="0" err="1" smtClean="0"/>
              <a:t>Olomouc,Opava</a:t>
            </a:r>
            <a:r>
              <a:rPr lang="cs-CZ" dirty="0" smtClean="0"/>
              <a:t>, Ostrava, Ústí nad Labem, Pardubice, České Budějovice, Hradec Králové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der </a:t>
            </a:r>
            <a:r>
              <a:rPr lang="cs-CZ" b="1" u="sng" dirty="0" err="1" smtClean="0">
                <a:solidFill>
                  <a:srgbClr val="00B050"/>
                </a:solidFill>
              </a:rPr>
              <a:t>humanistischen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Studien</a:t>
            </a:r>
            <a:endParaRPr lang="cs-CZ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Tomáš Baťa </a:t>
            </a:r>
            <a:r>
              <a:rPr lang="cs-CZ" dirty="0" err="1" smtClean="0"/>
              <a:t>Universität</a:t>
            </a:r>
            <a:r>
              <a:rPr lang="cs-CZ" dirty="0" smtClean="0"/>
              <a:t> </a:t>
            </a:r>
            <a:r>
              <a:rPr lang="cs-CZ" dirty="0" err="1" smtClean="0"/>
              <a:t>Zlin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Theologische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Karlsuniversität</a:t>
            </a:r>
            <a:r>
              <a:rPr lang="cs-CZ" dirty="0" smtClean="0"/>
              <a:t> Prag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Lehrer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 err="1" smtClean="0">
                <a:solidFill>
                  <a:srgbClr val="00B050"/>
                </a:solidFill>
              </a:rPr>
              <a:t>Fakultät</a:t>
            </a:r>
            <a:r>
              <a:rPr lang="cs-CZ" b="1" u="sng" dirty="0" smtClean="0">
                <a:solidFill>
                  <a:srgbClr val="00B050"/>
                </a:solidFill>
              </a:rPr>
              <a:t> der </a:t>
            </a:r>
            <a:r>
              <a:rPr lang="cs-CZ" b="1" u="sng" dirty="0" err="1" smtClean="0">
                <a:solidFill>
                  <a:srgbClr val="00B050"/>
                </a:solidFill>
              </a:rPr>
              <a:t>humanistischen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Studien</a:t>
            </a:r>
            <a:endParaRPr lang="cs-CZ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Karlsuniversität</a:t>
            </a:r>
            <a:r>
              <a:rPr lang="cs-CZ" dirty="0" smtClean="0"/>
              <a:t> </a:t>
            </a:r>
            <a:r>
              <a:rPr lang="cs-CZ" dirty="0"/>
              <a:t>Prag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Philologie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6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Möglichkeiten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Institutionen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Sprachschulen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Kurse:</a:t>
            </a:r>
          </a:p>
          <a:p>
            <a:r>
              <a:rPr lang="cs-CZ" dirty="0" err="1" smtClean="0"/>
              <a:t>Vormittagskurse</a:t>
            </a:r>
            <a:r>
              <a:rPr lang="cs-CZ" dirty="0" smtClean="0"/>
              <a:t> (</a:t>
            </a:r>
            <a:r>
              <a:rPr lang="cs-CZ" dirty="0"/>
              <a:t>n</a:t>
            </a:r>
            <a:r>
              <a:rPr lang="cs-CZ" dirty="0" smtClean="0"/>
              <a:t>ach dem </a:t>
            </a:r>
            <a:r>
              <a:rPr lang="cs-CZ" dirty="0" err="1" smtClean="0"/>
              <a:t>Abitur</a:t>
            </a:r>
            <a:r>
              <a:rPr lang="cs-CZ" dirty="0" smtClean="0"/>
              <a:t>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Nachmittags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Abendkurse</a:t>
            </a:r>
            <a:r>
              <a:rPr lang="cs-CZ" dirty="0" smtClean="0"/>
              <a:t> (2-6 </a:t>
            </a:r>
            <a:r>
              <a:rPr lang="cs-CZ" dirty="0" err="1" smtClean="0"/>
              <a:t>Stunden</a:t>
            </a:r>
            <a:r>
              <a:rPr lang="cs-CZ" dirty="0" smtClean="0"/>
              <a:t> pro </a:t>
            </a:r>
            <a:r>
              <a:rPr lang="cs-CZ" dirty="0" err="1" smtClean="0"/>
              <a:t>Woche</a:t>
            </a:r>
            <a:r>
              <a:rPr lang="cs-CZ" dirty="0" smtClean="0"/>
              <a:t>)</a:t>
            </a:r>
          </a:p>
          <a:p>
            <a:r>
              <a:rPr lang="cs-CZ" dirty="0" smtClean="0"/>
              <a:t>on-line Kurse</a:t>
            </a:r>
          </a:p>
          <a:p>
            <a:r>
              <a:rPr lang="cs-CZ" dirty="0" err="1" smtClean="0"/>
              <a:t>Vorbereitung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Staatsprüfungen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Zertifikate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err="1" smtClean="0">
                <a:solidFill>
                  <a:srgbClr val="00B050"/>
                </a:solidFill>
              </a:rPr>
              <a:t>Sprachschulen</a:t>
            </a:r>
            <a:r>
              <a:rPr lang="cs-CZ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cs-CZ" dirty="0" err="1"/>
              <a:t>staatliche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 smtClean="0"/>
              <a:t>private</a:t>
            </a:r>
            <a:endParaRPr lang="cs-CZ" dirty="0" smtClean="0"/>
          </a:p>
          <a:p>
            <a:r>
              <a:rPr lang="cs-CZ" dirty="0" err="1" smtClean="0"/>
              <a:t>Sprachschulen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dem </a:t>
            </a:r>
            <a:r>
              <a:rPr lang="cs-CZ" dirty="0" err="1" smtClean="0"/>
              <a:t>Recht</a:t>
            </a:r>
            <a:r>
              <a:rPr lang="cs-CZ" dirty="0"/>
              <a:t> </a:t>
            </a:r>
            <a:r>
              <a:rPr lang="cs-CZ" dirty="0" smtClean="0"/>
              <a:t>der </a:t>
            </a:r>
            <a:r>
              <a:rPr lang="cs-CZ" dirty="0" err="1" smtClean="0"/>
              <a:t>Staatsprüfung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>
                <a:solidFill>
                  <a:srgbClr val="00B050"/>
                </a:solidFill>
              </a:rPr>
              <a:t>Tschechische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Staatsprüfungen</a:t>
            </a:r>
            <a:r>
              <a:rPr lang="cs-CZ" b="1" dirty="0">
                <a:solidFill>
                  <a:srgbClr val="00B050"/>
                </a:solidFill>
              </a:rPr>
              <a:t>:</a:t>
            </a:r>
            <a:endParaRPr lang="cs-CZ" b="1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B2 – </a:t>
            </a:r>
            <a:r>
              <a:rPr lang="cs-CZ" dirty="0" err="1" smtClean="0"/>
              <a:t>Staatsprüfung</a:t>
            </a:r>
            <a:endParaRPr lang="cs-CZ" dirty="0" smtClean="0"/>
          </a:p>
          <a:p>
            <a:r>
              <a:rPr lang="cs-CZ" dirty="0" smtClean="0"/>
              <a:t>C1 – </a:t>
            </a:r>
            <a:r>
              <a:rPr lang="cs-CZ" dirty="0" err="1" smtClean="0"/>
              <a:t>allgemeine</a:t>
            </a:r>
            <a:r>
              <a:rPr lang="cs-CZ" dirty="0" smtClean="0"/>
              <a:t> </a:t>
            </a:r>
            <a:r>
              <a:rPr lang="cs-CZ" dirty="0" err="1" smtClean="0"/>
              <a:t>Staatsprüfung</a:t>
            </a:r>
            <a:endParaRPr lang="cs-CZ" dirty="0" smtClean="0"/>
          </a:p>
          <a:p>
            <a:r>
              <a:rPr lang="cs-CZ" dirty="0" smtClean="0"/>
              <a:t>C2 – </a:t>
            </a:r>
            <a:r>
              <a:rPr lang="cs-CZ" dirty="0" err="1" smtClean="0"/>
              <a:t>spezifische</a:t>
            </a:r>
            <a:r>
              <a:rPr lang="cs-CZ" dirty="0" smtClean="0"/>
              <a:t> </a:t>
            </a:r>
            <a:r>
              <a:rPr lang="cs-CZ" dirty="0" err="1" smtClean="0"/>
              <a:t>Staatsprüfung</a:t>
            </a:r>
            <a:r>
              <a:rPr lang="cs-CZ" dirty="0" smtClean="0"/>
              <a:t> –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Übersetzer</a:t>
            </a:r>
            <a:r>
              <a:rPr lang="cs-CZ" dirty="0" smtClean="0"/>
              <a:t> oder </a:t>
            </a:r>
            <a:r>
              <a:rPr lang="cs-CZ" dirty="0" err="1" smtClean="0"/>
              <a:t>Dolmetscher</a:t>
            </a:r>
            <a:endParaRPr lang="cs-CZ" dirty="0" smtClean="0"/>
          </a:p>
          <a:p>
            <a:r>
              <a:rPr lang="cs-CZ" dirty="0" err="1" smtClean="0"/>
              <a:t>Zertifikate</a:t>
            </a:r>
            <a:r>
              <a:rPr lang="cs-CZ" dirty="0" smtClean="0"/>
              <a:t> (</a:t>
            </a: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Instituten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err="1" smtClean="0"/>
              <a:t>Deutsch</a:t>
            </a:r>
            <a:r>
              <a:rPr lang="cs-CZ" dirty="0" smtClean="0"/>
              <a:t> in </a:t>
            </a:r>
            <a:r>
              <a:rPr lang="cs-CZ" dirty="0" err="1" smtClean="0"/>
              <a:t>meisten</a:t>
            </a:r>
            <a:r>
              <a:rPr lang="cs-CZ" dirty="0" smtClean="0"/>
              <a:t> </a:t>
            </a:r>
            <a:r>
              <a:rPr lang="cs-CZ" dirty="0" err="1" smtClean="0"/>
              <a:t>Sprachschulen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r>
              <a:rPr lang="cs-CZ" dirty="0" smtClean="0"/>
              <a:t>, </a:t>
            </a:r>
            <a:r>
              <a:rPr lang="cs-CZ" dirty="0" err="1" smtClean="0"/>
              <a:t>unterschiedliche</a:t>
            </a:r>
            <a:r>
              <a:rPr lang="cs-CZ" dirty="0" smtClean="0"/>
              <a:t> </a:t>
            </a:r>
            <a:r>
              <a:rPr lang="cs-CZ" dirty="0" err="1" smtClean="0"/>
              <a:t>Typen</a:t>
            </a:r>
            <a:r>
              <a:rPr lang="cs-CZ" dirty="0" smtClean="0"/>
              <a:t> der Kurse; </a:t>
            </a:r>
            <a:r>
              <a:rPr lang="cs-CZ" dirty="0" err="1" smtClean="0"/>
              <a:t>unterschiedliche</a:t>
            </a:r>
            <a:r>
              <a:rPr lang="cs-CZ" dirty="0" smtClean="0"/>
              <a:t> </a:t>
            </a:r>
            <a:r>
              <a:rPr lang="cs-CZ" dirty="0" err="1" smtClean="0"/>
              <a:t>Qualität</a:t>
            </a:r>
            <a:r>
              <a:rPr lang="cs-CZ" dirty="0" smtClean="0"/>
              <a:t> der </a:t>
            </a:r>
            <a:r>
              <a:rPr lang="cs-CZ" dirty="0" err="1" smtClean="0"/>
              <a:t>Sprachschulen</a:t>
            </a:r>
            <a:r>
              <a:rPr lang="cs-CZ" dirty="0" smtClean="0"/>
              <a:t> 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800" dirty="0" err="1" smtClean="0">
                <a:solidFill>
                  <a:srgbClr val="00B050"/>
                </a:solidFill>
              </a:rPr>
              <a:t>Österreich</a:t>
            </a:r>
            <a:r>
              <a:rPr lang="cs-CZ" sz="2800" dirty="0" smtClean="0">
                <a:solidFill>
                  <a:srgbClr val="00B050"/>
                </a:solidFill>
              </a:rPr>
              <a:t> Institut </a:t>
            </a:r>
            <a:r>
              <a:rPr lang="cs-CZ" sz="2800" dirty="0">
                <a:solidFill>
                  <a:srgbClr val="00B050"/>
                </a:solidFill>
              </a:rPr>
              <a:t>(</a:t>
            </a:r>
            <a:r>
              <a:rPr lang="cs-CZ" sz="2800" dirty="0" err="1">
                <a:solidFill>
                  <a:srgbClr val="00B050"/>
                </a:solidFill>
              </a:rPr>
              <a:t>Brünn</a:t>
            </a:r>
            <a:r>
              <a:rPr lang="cs-CZ" sz="2800" dirty="0" smtClean="0">
                <a:solidFill>
                  <a:srgbClr val="00B050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Verschiedene</a:t>
            </a:r>
            <a:r>
              <a:rPr lang="cs-CZ" dirty="0"/>
              <a:t> Kurse </a:t>
            </a:r>
            <a:r>
              <a:rPr lang="cs-CZ" dirty="0" err="1"/>
              <a:t>vom</a:t>
            </a:r>
            <a:r>
              <a:rPr lang="cs-CZ" dirty="0"/>
              <a:t> 4. bis </a:t>
            </a:r>
            <a:r>
              <a:rPr lang="cs-CZ" dirty="0" err="1"/>
              <a:t>zum</a:t>
            </a:r>
            <a:r>
              <a:rPr lang="cs-CZ" dirty="0"/>
              <a:t> 88.Lebensjahr</a:t>
            </a:r>
            <a:r>
              <a:rPr lang="cs-CZ" dirty="0">
                <a:sym typeface="Wingdings" panose="05000000000000000000" pitchFamily="2" charset="2"/>
              </a:rPr>
              <a:t> (A1 – C1)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Kurse in </a:t>
            </a:r>
            <a:r>
              <a:rPr lang="cs-CZ" dirty="0" err="1">
                <a:sym typeface="Wingdings" panose="05000000000000000000" pitchFamily="2" charset="2"/>
              </a:rPr>
              <a:t>Firmen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err="1"/>
              <a:t>Vorbereitung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Zertifikate</a:t>
            </a:r>
            <a:r>
              <a:rPr lang="cs-CZ" dirty="0"/>
              <a:t> ÖSD </a:t>
            </a:r>
            <a:r>
              <a:rPr lang="cs-CZ" dirty="0" err="1"/>
              <a:t>Österreichisches</a:t>
            </a:r>
            <a:r>
              <a:rPr lang="cs-CZ" dirty="0"/>
              <a:t> </a:t>
            </a:r>
            <a:r>
              <a:rPr lang="cs-CZ" dirty="0" err="1"/>
              <a:t>Sprachdiplom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–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Kulturelle</a:t>
            </a:r>
            <a:r>
              <a:rPr lang="cs-CZ" dirty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: </a:t>
            </a:r>
            <a:r>
              <a:rPr lang="cs-CZ" dirty="0" err="1"/>
              <a:t>Theater</a:t>
            </a:r>
            <a:r>
              <a:rPr lang="cs-CZ" dirty="0"/>
              <a:t>, Filme, </a:t>
            </a:r>
            <a:r>
              <a:rPr lang="cs-CZ" dirty="0" smtClean="0"/>
              <a:t>Projekte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00B050"/>
                </a:solidFill>
              </a:rPr>
              <a:t>Goethe Institut (Prag</a:t>
            </a:r>
            <a:r>
              <a:rPr lang="cs-CZ" sz="2800" dirty="0" smtClean="0">
                <a:solidFill>
                  <a:srgbClr val="00B050"/>
                </a:solidFill>
              </a:rPr>
              <a:t>)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Kurse - </a:t>
            </a:r>
            <a:r>
              <a:rPr lang="cs-CZ" dirty="0" err="1" smtClean="0"/>
              <a:t>verschiedene</a:t>
            </a:r>
            <a:r>
              <a:rPr lang="cs-CZ" dirty="0" smtClean="0"/>
              <a:t> </a:t>
            </a:r>
            <a:r>
              <a:rPr lang="cs-CZ" dirty="0" err="1"/>
              <a:t>Typen</a:t>
            </a:r>
            <a:r>
              <a:rPr lang="cs-CZ" dirty="0"/>
              <a:t>,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n-line, </a:t>
            </a:r>
            <a:r>
              <a:rPr lang="cs-CZ" dirty="0" err="1"/>
              <a:t>i</a:t>
            </a:r>
            <a:r>
              <a:rPr lang="cs-CZ" dirty="0" err="1" smtClean="0"/>
              <a:t>ntensive</a:t>
            </a:r>
            <a:r>
              <a:rPr lang="cs-CZ" dirty="0"/>
              <a:t>, </a:t>
            </a:r>
            <a:r>
              <a:rPr lang="cs-CZ" dirty="0" err="1"/>
              <a:t>s</a:t>
            </a:r>
            <a:r>
              <a:rPr lang="cs-CZ" dirty="0" err="1" smtClean="0"/>
              <a:t>uperintensive</a:t>
            </a:r>
            <a:r>
              <a:rPr lang="cs-CZ" dirty="0"/>
              <a:t>, </a:t>
            </a:r>
            <a:r>
              <a:rPr lang="cs-CZ" dirty="0" err="1" smtClean="0"/>
              <a:t>individuelle</a:t>
            </a:r>
            <a:r>
              <a:rPr lang="cs-CZ" dirty="0" smtClean="0"/>
              <a:t>, </a:t>
            </a:r>
            <a:r>
              <a:rPr lang="cs-CZ" dirty="0" err="1" smtClean="0"/>
              <a:t>spezielle,für</a:t>
            </a:r>
            <a:r>
              <a:rPr lang="cs-CZ" dirty="0" smtClean="0"/>
              <a:t> </a:t>
            </a:r>
            <a:r>
              <a:rPr lang="cs-CZ" dirty="0" err="1"/>
              <a:t>Firmen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Vorbereitung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Goethe-</a:t>
            </a:r>
            <a:r>
              <a:rPr lang="cs-CZ" dirty="0" err="1"/>
              <a:t>Zertifikate</a:t>
            </a:r>
            <a:r>
              <a:rPr lang="cs-CZ" dirty="0"/>
              <a:t>, </a:t>
            </a:r>
            <a:r>
              <a:rPr lang="cs-CZ" dirty="0" err="1"/>
              <a:t>alle</a:t>
            </a:r>
            <a:r>
              <a:rPr lang="cs-CZ" dirty="0"/>
              <a:t> </a:t>
            </a:r>
            <a:r>
              <a:rPr lang="cs-CZ" dirty="0" err="1"/>
              <a:t>Niveaus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ndere</a:t>
            </a:r>
            <a:r>
              <a:rPr lang="cs-CZ" dirty="0" smtClean="0"/>
              <a:t> </a:t>
            </a:r>
            <a:r>
              <a:rPr lang="cs-CZ" dirty="0" err="1"/>
              <a:t>kulturelle</a:t>
            </a:r>
            <a:r>
              <a:rPr lang="cs-CZ" dirty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: </a:t>
            </a:r>
            <a:r>
              <a:rPr lang="cs-CZ" dirty="0"/>
              <a:t>Filme, </a:t>
            </a:r>
            <a:r>
              <a:rPr lang="cs-CZ" dirty="0" err="1"/>
              <a:t>Wettbewerbe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0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Förderung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Deutschlernens</a:t>
            </a:r>
            <a: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Deutscholympiade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381947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d</a:t>
            </a:r>
            <a:r>
              <a:rPr lang="de-DE" dirty="0" smtClean="0"/>
              <a:t>er </a:t>
            </a:r>
            <a:r>
              <a:rPr lang="de-DE" dirty="0"/>
              <a:t>Wettbewerb in deutscher Sprache </a:t>
            </a:r>
            <a:endParaRPr lang="cs-CZ" dirty="0" smtClean="0"/>
          </a:p>
          <a:p>
            <a:r>
              <a:rPr lang="de-DE" dirty="0" smtClean="0"/>
              <a:t>15.000 </a:t>
            </a:r>
            <a:r>
              <a:rPr lang="de-DE" dirty="0"/>
              <a:t>Schülerinnen und Schüler </a:t>
            </a:r>
            <a:r>
              <a:rPr lang="cs-CZ" dirty="0" err="1" smtClean="0"/>
              <a:t>jedes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 (</a:t>
            </a:r>
            <a:r>
              <a:rPr lang="cs-CZ" dirty="0" err="1" smtClean="0"/>
              <a:t>Grundschule</a:t>
            </a:r>
            <a:r>
              <a:rPr lang="cs-CZ" dirty="0" smtClean="0"/>
              <a:t>, Gymnasium, </a:t>
            </a:r>
            <a:r>
              <a:rPr lang="cs-CZ" dirty="0" err="1" smtClean="0"/>
              <a:t>Berufsschule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de-DE" sz="3500" b="1" u="sng" dirty="0" smtClean="0">
                <a:solidFill>
                  <a:srgbClr val="00B050"/>
                </a:solidFill>
              </a:rPr>
              <a:t>Ziel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Interesse </a:t>
            </a:r>
            <a:r>
              <a:rPr lang="de-DE" dirty="0"/>
              <a:t>der </a:t>
            </a:r>
            <a:r>
              <a:rPr lang="de-DE" dirty="0" smtClean="0"/>
              <a:t>Schüler</a:t>
            </a:r>
            <a:r>
              <a:rPr lang="cs-CZ" dirty="0" smtClean="0"/>
              <a:t>I</a:t>
            </a:r>
            <a:r>
              <a:rPr lang="de-DE" dirty="0" err="1" smtClean="0"/>
              <a:t>nnen</a:t>
            </a:r>
            <a:r>
              <a:rPr lang="de-DE" dirty="0" smtClean="0"/>
              <a:t> an </a:t>
            </a:r>
            <a:r>
              <a:rPr lang="de-DE" dirty="0"/>
              <a:t>der deutschen Sprache </a:t>
            </a:r>
            <a:r>
              <a:rPr lang="de-DE" dirty="0" smtClean="0"/>
              <a:t>fördern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Möglichkeit Deutschkenntnisse untereinander vergleichen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Motivation </a:t>
            </a:r>
            <a:r>
              <a:rPr lang="de-DE" dirty="0"/>
              <a:t>für das weitere </a:t>
            </a:r>
            <a:r>
              <a:rPr lang="de-DE" dirty="0" smtClean="0"/>
              <a:t>Lernen gewinnen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z</a:t>
            </a:r>
            <a:r>
              <a:rPr lang="cs-CZ" dirty="0" err="1" smtClean="0"/>
              <a:t>wei</a:t>
            </a:r>
            <a:r>
              <a:rPr lang="cs-CZ" dirty="0" smtClean="0"/>
              <a:t> </a:t>
            </a:r>
            <a:r>
              <a:rPr lang="cs-CZ" dirty="0" err="1" smtClean="0"/>
              <a:t>besten</a:t>
            </a:r>
            <a:r>
              <a:rPr lang="cs-CZ" dirty="0" smtClean="0"/>
              <a:t> in der </a:t>
            </a:r>
            <a:r>
              <a:rPr lang="cs-CZ" dirty="0" err="1" smtClean="0"/>
              <a:t>National</a:t>
            </a:r>
            <a:r>
              <a:rPr lang="cs-CZ" dirty="0" smtClean="0"/>
              <a:t> Runde – </a:t>
            </a:r>
            <a:r>
              <a:rPr lang="cs-CZ" dirty="0" err="1" smtClean="0"/>
              <a:t>Internationale</a:t>
            </a:r>
            <a:r>
              <a:rPr lang="cs-CZ" dirty="0" smtClean="0"/>
              <a:t> Runde in Frankfurt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Von MŠMT (Národní institut dětí a mládeže), Goethe Institut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ZfA</a:t>
            </a:r>
            <a:r>
              <a:rPr lang="cs-CZ" dirty="0" smtClean="0"/>
              <a:t> (</a:t>
            </a:r>
            <a:r>
              <a:rPr lang="cs-CZ" dirty="0" err="1" smtClean="0"/>
              <a:t>Zentrum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Fremdsprachenausbildung</a:t>
            </a:r>
            <a:r>
              <a:rPr lang="cs-CZ" dirty="0" smtClean="0"/>
              <a:t>)  </a:t>
            </a:r>
            <a:r>
              <a:rPr lang="cs-CZ" dirty="0" err="1" smtClean="0"/>
              <a:t>veranstaltet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 err="1" smtClean="0">
                <a:solidFill>
                  <a:srgbClr val="00B050"/>
                </a:solidFill>
              </a:rPr>
              <a:t>Weitere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Wettbewerbe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dirty="0" err="1" smtClean="0"/>
              <a:t>Deutsch</a:t>
            </a:r>
            <a:r>
              <a:rPr lang="cs-CZ" b="1" dirty="0" smtClean="0"/>
              <a:t> </a:t>
            </a:r>
            <a:r>
              <a:rPr lang="cs-CZ" b="1" dirty="0" err="1" smtClean="0"/>
              <a:t>für</a:t>
            </a:r>
            <a:r>
              <a:rPr lang="cs-CZ" b="1" dirty="0" smtClean="0"/>
              <a:t> </a:t>
            </a:r>
            <a:r>
              <a:rPr lang="cs-CZ" b="1" dirty="0" err="1" smtClean="0"/>
              <a:t>helle</a:t>
            </a:r>
            <a:r>
              <a:rPr lang="cs-CZ" b="1" dirty="0" smtClean="0"/>
              <a:t> </a:t>
            </a:r>
            <a:r>
              <a:rPr lang="cs-CZ" b="1" dirty="0" err="1" smtClean="0"/>
              <a:t>Köpfe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24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CLIL  -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Integriertes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Fremdsprachen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Sachfachlernen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  <a:r>
              <a:rPr lang="cs-CZ" dirty="0" err="1" smtClean="0"/>
              <a:t>bilingualer</a:t>
            </a:r>
            <a:r>
              <a:rPr lang="cs-CZ" dirty="0" smtClean="0"/>
              <a:t> </a:t>
            </a:r>
            <a:r>
              <a:rPr lang="cs-CZ" dirty="0" err="1" smtClean="0"/>
              <a:t>Sachfachunterricht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v</a:t>
            </a:r>
            <a:r>
              <a:rPr lang="cs-CZ" dirty="0" err="1" smtClean="0"/>
              <a:t>erschiedene</a:t>
            </a:r>
            <a:r>
              <a:rPr lang="cs-CZ" dirty="0" smtClean="0"/>
              <a:t> </a:t>
            </a:r>
            <a:r>
              <a:rPr lang="cs-CZ" dirty="0" err="1" smtClean="0"/>
              <a:t>Fächer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in der </a:t>
            </a:r>
            <a:r>
              <a:rPr lang="cs-CZ" dirty="0" err="1"/>
              <a:t>d</a:t>
            </a:r>
            <a:r>
              <a:rPr lang="cs-CZ" dirty="0" err="1" smtClean="0"/>
              <a:t>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Geschichte</a:t>
            </a:r>
            <a:r>
              <a:rPr lang="cs-CZ" dirty="0" smtClean="0"/>
              <a:t>, </a:t>
            </a:r>
            <a:r>
              <a:rPr lang="cs-CZ" dirty="0" err="1" smtClean="0"/>
              <a:t>Geographie</a:t>
            </a:r>
            <a:r>
              <a:rPr lang="cs-CZ" dirty="0" smtClean="0"/>
              <a:t>, </a:t>
            </a:r>
            <a:r>
              <a:rPr lang="cs-CZ" dirty="0" err="1" smtClean="0"/>
              <a:t>Sozialkunde</a:t>
            </a:r>
            <a:endParaRPr lang="cs-CZ" dirty="0" smtClean="0"/>
          </a:p>
          <a:p>
            <a:r>
              <a:rPr lang="cs-CZ" dirty="0" err="1" smtClean="0"/>
              <a:t>geeignet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Mittelschulen</a:t>
            </a:r>
            <a:r>
              <a:rPr lang="cs-CZ" dirty="0" smtClean="0"/>
              <a:t> (</a:t>
            </a:r>
            <a:r>
              <a:rPr lang="cs-CZ" dirty="0" err="1" smtClean="0"/>
              <a:t>Gymnasien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Deutsches</a:t>
            </a:r>
            <a:r>
              <a:rPr lang="cs-CZ" dirty="0" smtClean="0"/>
              <a:t> Gymnasium in </a:t>
            </a:r>
            <a:r>
              <a:rPr lang="cs-CZ" dirty="0" err="1" smtClean="0"/>
              <a:t>Brünn</a:t>
            </a:r>
            <a:r>
              <a:rPr lang="cs-CZ" dirty="0" smtClean="0"/>
              <a:t> – </a:t>
            </a:r>
            <a:r>
              <a:rPr lang="cs-CZ" dirty="0" err="1" smtClean="0"/>
              <a:t>bilingualer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</a:t>
            </a:r>
            <a:r>
              <a:rPr lang="cs-CZ" dirty="0" err="1" smtClean="0"/>
              <a:t>Geschichte</a:t>
            </a:r>
            <a:r>
              <a:rPr lang="cs-CZ" dirty="0" smtClean="0"/>
              <a:t>, </a:t>
            </a:r>
            <a:r>
              <a:rPr lang="cs-CZ" dirty="0" err="1" smtClean="0"/>
              <a:t>Geographie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Sozialkunde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4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SGUN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Spolek germanistů a učitelů němčiny (</a:t>
            </a:r>
            <a:r>
              <a:rPr lang="cs-CZ" b="1" dirty="0" err="1" smtClean="0"/>
              <a:t>Verband</a:t>
            </a:r>
            <a:r>
              <a:rPr lang="cs-CZ" b="1" dirty="0" smtClean="0"/>
              <a:t> der </a:t>
            </a:r>
            <a:r>
              <a:rPr lang="cs-CZ" b="1" dirty="0" err="1" smtClean="0"/>
              <a:t>Germanisten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Deutschlehrer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sz="3800" b="1" u="sng" dirty="0" err="1" smtClean="0">
                <a:solidFill>
                  <a:srgbClr val="00B050"/>
                </a:solidFill>
              </a:rPr>
              <a:t>Ziele</a:t>
            </a:r>
            <a:r>
              <a:rPr lang="cs-CZ" sz="3800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cs-CZ" dirty="0" err="1" smtClean="0"/>
              <a:t>Stellung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verbessern</a:t>
            </a:r>
            <a:endParaRPr lang="cs-CZ" dirty="0" smtClean="0"/>
          </a:p>
          <a:p>
            <a:r>
              <a:rPr lang="cs-CZ" dirty="0" err="1" smtClean="0"/>
              <a:t>Qualität</a:t>
            </a:r>
            <a:r>
              <a:rPr lang="cs-CZ" dirty="0" smtClean="0"/>
              <a:t> des </a:t>
            </a:r>
            <a:r>
              <a:rPr lang="cs-CZ" dirty="0" err="1" smtClean="0"/>
              <a:t>Deutschunterrichts</a:t>
            </a:r>
            <a:r>
              <a:rPr lang="cs-CZ" dirty="0" smtClean="0"/>
              <a:t> </a:t>
            </a:r>
            <a:r>
              <a:rPr lang="cs-CZ" dirty="0" err="1" smtClean="0"/>
              <a:t>erhöhen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Schulen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800" b="1" u="sng" dirty="0" err="1" smtClean="0">
                <a:solidFill>
                  <a:srgbClr val="00B050"/>
                </a:solidFill>
              </a:rPr>
              <a:t>Hauptätigkeiten</a:t>
            </a:r>
            <a:r>
              <a:rPr lang="cs-CZ" sz="3800" b="1" u="sng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err="1" smtClean="0"/>
              <a:t>Bildung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Propagation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Herausgabe</a:t>
            </a:r>
            <a:r>
              <a:rPr lang="cs-CZ" dirty="0" smtClean="0"/>
              <a:t> von </a:t>
            </a:r>
            <a:r>
              <a:rPr lang="cs-CZ" dirty="0" err="1" smtClean="0"/>
              <a:t>Materialien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Kontrolle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365104"/>
            <a:ext cx="29432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7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lphaUcParenR"/>
            </a:pP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tschechischen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Bildungssystem</a:t>
            </a:r>
            <a:endParaRPr lang="cs-CZ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arenR"/>
            </a:pPr>
            <a:endParaRPr lang="cs-CZ" sz="3600" dirty="0" smtClean="0"/>
          </a:p>
          <a:p>
            <a:pPr marL="514350" indent="-514350">
              <a:buAutoNum type="alphaUcParenR"/>
            </a:pP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Möglichkeiten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Institutionen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cs-CZ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</a:t>
            </a:r>
            <a:endParaRPr lang="cs-CZ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arenR"/>
            </a:pPr>
            <a:endParaRPr lang="cs-CZ" sz="3600" dirty="0" smtClean="0"/>
          </a:p>
          <a:p>
            <a:pPr marL="514350" indent="-514350">
              <a:buAutoNum type="alphaUcParenR"/>
            </a:pP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Projekte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cs-CZ" sz="3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Förderung</a:t>
            </a:r>
            <a:r>
              <a:rPr lang="cs-CZ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Deutschlernens</a:t>
            </a:r>
            <a:endParaRPr lang="cs-CZ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7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Stiftungen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b="1" dirty="0" smtClean="0"/>
              <a:t>= </a:t>
            </a:r>
            <a:r>
              <a:rPr lang="cs-CZ" sz="3600" b="1" dirty="0" err="1" smtClean="0"/>
              <a:t>bilaterale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Bildungs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und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Kultureinrichtungen</a:t>
            </a:r>
            <a:endParaRPr lang="cs-CZ" sz="3600" b="1" dirty="0" smtClean="0"/>
          </a:p>
          <a:p>
            <a:r>
              <a:rPr lang="cs-CZ" dirty="0" err="1"/>
              <a:t>i</a:t>
            </a:r>
            <a:r>
              <a:rPr lang="cs-CZ" dirty="0" err="1" smtClean="0"/>
              <a:t>m</a:t>
            </a:r>
            <a:r>
              <a:rPr lang="cs-CZ" dirty="0" smtClean="0"/>
              <a:t> </a:t>
            </a:r>
            <a:r>
              <a:rPr lang="cs-CZ" dirty="0" err="1" smtClean="0"/>
              <a:t>Rahmen</a:t>
            </a:r>
            <a:r>
              <a:rPr lang="cs-CZ" dirty="0" smtClean="0"/>
              <a:t> der </a:t>
            </a: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Deutschland</a:t>
            </a:r>
            <a:r>
              <a:rPr lang="cs-CZ" dirty="0" smtClean="0"/>
              <a:t> oder </a:t>
            </a:r>
            <a:r>
              <a:rPr lang="cs-CZ" dirty="0" err="1" smtClean="0"/>
              <a:t>Österreich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600" b="1" u="sng" dirty="0" err="1" smtClean="0">
                <a:solidFill>
                  <a:srgbClr val="00B050"/>
                </a:solidFill>
              </a:rPr>
              <a:t>Tätigkeiten</a:t>
            </a:r>
            <a:r>
              <a:rPr lang="cs-CZ" sz="3600" b="1" u="sng" dirty="0" smtClean="0">
                <a:solidFill>
                  <a:srgbClr val="00B050"/>
                </a:solidFill>
              </a:rPr>
              <a:t>:</a:t>
            </a:r>
            <a:endParaRPr lang="cs-CZ" b="1" u="sng" dirty="0" smtClean="0">
              <a:solidFill>
                <a:srgbClr val="00B050"/>
              </a:solidFill>
            </a:endParaRPr>
          </a:p>
          <a:p>
            <a:r>
              <a:rPr lang="cs-CZ" dirty="0" smtClean="0"/>
              <a:t>Projekte</a:t>
            </a:r>
          </a:p>
          <a:p>
            <a:r>
              <a:rPr lang="cs-CZ" dirty="0" err="1" smtClean="0"/>
              <a:t>Ausstellungen</a:t>
            </a:r>
            <a:endParaRPr lang="cs-CZ" dirty="0" smtClean="0"/>
          </a:p>
          <a:p>
            <a:r>
              <a:rPr lang="cs-CZ" dirty="0" err="1" smtClean="0"/>
              <a:t>Filmvorführungen</a:t>
            </a:r>
            <a:endParaRPr lang="cs-CZ" dirty="0" smtClean="0"/>
          </a:p>
          <a:p>
            <a:r>
              <a:rPr lang="cs-CZ" dirty="0" err="1" smtClean="0"/>
              <a:t>Symposien</a:t>
            </a:r>
            <a:r>
              <a:rPr lang="cs-CZ" dirty="0" smtClean="0"/>
              <a:t>,…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Deutsch-tschechisches</a:t>
            </a:r>
            <a:r>
              <a:rPr lang="cs-CZ" dirty="0" smtClean="0"/>
              <a:t> </a:t>
            </a:r>
            <a:r>
              <a:rPr lang="cs-CZ" dirty="0" err="1" smtClean="0"/>
              <a:t>Jugendforum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Prager</a:t>
            </a:r>
            <a:r>
              <a:rPr lang="cs-CZ" dirty="0" smtClean="0"/>
              <a:t> </a:t>
            </a:r>
            <a:r>
              <a:rPr lang="cs-CZ" dirty="0" err="1" smtClean="0"/>
              <a:t>Theaterfestival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Brücke</a:t>
            </a:r>
            <a:r>
              <a:rPr lang="cs-CZ" dirty="0" smtClean="0"/>
              <a:t> – Most </a:t>
            </a:r>
            <a:r>
              <a:rPr lang="cs-CZ" dirty="0" err="1" smtClean="0"/>
              <a:t>Stiftung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Heinrich </a:t>
            </a:r>
            <a:r>
              <a:rPr lang="cs-CZ" dirty="0" err="1" smtClean="0"/>
              <a:t>Böll</a:t>
            </a:r>
            <a:r>
              <a:rPr lang="cs-CZ" dirty="0" smtClean="0"/>
              <a:t> </a:t>
            </a:r>
            <a:r>
              <a:rPr lang="cs-CZ" dirty="0" err="1" smtClean="0"/>
              <a:t>Stiftung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Konrad </a:t>
            </a:r>
            <a:r>
              <a:rPr lang="cs-CZ" dirty="0" err="1" smtClean="0"/>
              <a:t>Adenauer</a:t>
            </a:r>
            <a:r>
              <a:rPr lang="cs-CZ" dirty="0" smtClean="0"/>
              <a:t> </a:t>
            </a:r>
            <a:r>
              <a:rPr lang="cs-CZ" dirty="0" err="1" smtClean="0"/>
              <a:t>Stiftung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9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Stipendien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</a:t>
            </a:r>
            <a:r>
              <a:rPr lang="de-DE" dirty="0" err="1" smtClean="0"/>
              <a:t>ür</a:t>
            </a:r>
            <a:r>
              <a:rPr lang="de-DE" dirty="0" smtClean="0"/>
              <a:t> </a:t>
            </a:r>
            <a:r>
              <a:rPr lang="de-DE" dirty="0"/>
              <a:t>Sprach- und Studienaufenthalte </a:t>
            </a:r>
            <a:r>
              <a:rPr lang="de-DE" dirty="0" smtClean="0"/>
              <a:t>i</a:t>
            </a:r>
            <a:r>
              <a:rPr lang="cs-CZ" dirty="0" smtClean="0"/>
              <a:t>n</a:t>
            </a:r>
            <a:r>
              <a:rPr lang="de-DE" dirty="0" smtClean="0"/>
              <a:t> </a:t>
            </a:r>
            <a:r>
              <a:rPr lang="de-DE" dirty="0"/>
              <a:t>deutschsprachigen </a:t>
            </a:r>
            <a:r>
              <a:rPr lang="cs-CZ" dirty="0" err="1" smtClean="0"/>
              <a:t>Ländern</a:t>
            </a:r>
            <a:endParaRPr lang="cs-CZ" dirty="0" smtClean="0"/>
          </a:p>
          <a:p>
            <a:r>
              <a:rPr lang="de-DE" dirty="0" smtClean="0"/>
              <a:t>finanziell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de-DE" dirty="0" smtClean="0"/>
              <a:t>logistisch</a:t>
            </a:r>
            <a:r>
              <a:rPr lang="cs-CZ" dirty="0" smtClean="0"/>
              <a:t>e</a:t>
            </a:r>
            <a:r>
              <a:rPr lang="de-DE" dirty="0" smtClean="0"/>
              <a:t> </a:t>
            </a:r>
            <a:r>
              <a:rPr lang="cs-CZ" dirty="0" smtClean="0"/>
              <a:t>U</a:t>
            </a:r>
            <a:r>
              <a:rPr lang="de-DE" dirty="0" err="1" smtClean="0"/>
              <a:t>nterstütz</a:t>
            </a:r>
            <a:r>
              <a:rPr lang="cs-CZ" dirty="0" err="1" smtClean="0"/>
              <a:t>ung</a:t>
            </a:r>
            <a:r>
              <a:rPr lang="de-DE" dirty="0" smtClean="0"/>
              <a:t> deutsch-tschechische</a:t>
            </a:r>
            <a:r>
              <a:rPr lang="cs-CZ" dirty="0" smtClean="0"/>
              <a:t>r</a:t>
            </a:r>
            <a:r>
              <a:rPr lang="de-DE" dirty="0" smtClean="0"/>
              <a:t> Projekte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Deutscher</a:t>
            </a:r>
            <a:r>
              <a:rPr lang="cs-CZ" dirty="0" smtClean="0"/>
              <a:t> </a:t>
            </a:r>
            <a:r>
              <a:rPr lang="cs-CZ" dirty="0" err="1" smtClean="0"/>
              <a:t>Akademischer</a:t>
            </a:r>
            <a:r>
              <a:rPr lang="cs-CZ" dirty="0" smtClean="0"/>
              <a:t> </a:t>
            </a:r>
            <a:r>
              <a:rPr lang="cs-CZ" dirty="0" err="1" smtClean="0"/>
              <a:t>Auslandsdienst</a:t>
            </a:r>
            <a:r>
              <a:rPr lang="cs-CZ" dirty="0" smtClean="0"/>
              <a:t> DAAD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Deutschland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Österreichische</a:t>
            </a:r>
            <a:r>
              <a:rPr lang="cs-CZ" dirty="0" smtClean="0"/>
              <a:t> Agentur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internationale</a:t>
            </a:r>
            <a:r>
              <a:rPr lang="cs-CZ" dirty="0" smtClean="0"/>
              <a:t> </a:t>
            </a:r>
            <a:r>
              <a:rPr lang="cs-CZ" dirty="0" err="1" smtClean="0"/>
              <a:t>Mobilität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Kooperation</a:t>
            </a:r>
            <a:r>
              <a:rPr lang="cs-CZ" dirty="0" smtClean="0"/>
              <a:t> in </a:t>
            </a:r>
            <a:r>
              <a:rPr lang="cs-CZ" dirty="0" err="1" smtClean="0"/>
              <a:t>Bildung</a:t>
            </a:r>
            <a:r>
              <a:rPr lang="cs-CZ" dirty="0" smtClean="0"/>
              <a:t>, </a:t>
            </a:r>
            <a:r>
              <a:rPr lang="cs-CZ" dirty="0" err="1" smtClean="0"/>
              <a:t>Wissenschaft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Forschung</a:t>
            </a:r>
            <a:r>
              <a:rPr lang="cs-CZ" dirty="0" smtClean="0"/>
              <a:t> (</a:t>
            </a:r>
            <a:r>
              <a:rPr lang="cs-CZ" dirty="0" err="1" smtClean="0"/>
              <a:t>Österreich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92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Commenius</a:t>
            </a:r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Label, e-</a:t>
            </a:r>
            <a:r>
              <a:rPr lang="cs-CZ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Twinning</a:t>
            </a:r>
            <a: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600" b="1" u="sng" dirty="0" err="1" smtClean="0">
                <a:solidFill>
                  <a:srgbClr val="00B050"/>
                </a:solidFill>
              </a:rPr>
              <a:t>Comenius</a:t>
            </a:r>
            <a:r>
              <a:rPr lang="cs-CZ" dirty="0" smtClean="0"/>
              <a:t> – </a:t>
            </a:r>
            <a:r>
              <a:rPr lang="cs-CZ" dirty="0" err="1" smtClean="0"/>
              <a:t>Kindergärten</a:t>
            </a:r>
            <a:r>
              <a:rPr lang="cs-CZ" dirty="0" smtClean="0"/>
              <a:t>, </a:t>
            </a:r>
            <a:r>
              <a:rPr lang="cs-CZ" dirty="0" err="1" smtClean="0"/>
              <a:t>Grundschulen</a:t>
            </a:r>
            <a:r>
              <a:rPr lang="cs-CZ" dirty="0" smtClean="0"/>
              <a:t>, </a:t>
            </a:r>
            <a:r>
              <a:rPr lang="cs-CZ" dirty="0" err="1" smtClean="0"/>
              <a:t>Mittelschulen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Schüler</a:t>
            </a:r>
            <a:r>
              <a:rPr lang="cs-CZ" dirty="0" smtClean="0"/>
              <a:t>, </a:t>
            </a:r>
            <a:r>
              <a:rPr lang="cs-CZ" dirty="0" err="1" smtClean="0"/>
              <a:t>Lehrer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Verständigung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Kulturen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Austauschprogramme</a:t>
            </a:r>
            <a:r>
              <a:rPr lang="cs-CZ" dirty="0" smtClean="0"/>
              <a:t>, Kurse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Schulungen</a:t>
            </a:r>
            <a:r>
              <a:rPr lang="cs-CZ" dirty="0" smtClean="0"/>
              <a:t>, </a:t>
            </a:r>
            <a:r>
              <a:rPr lang="cs-CZ" dirty="0" err="1" smtClean="0"/>
              <a:t>Zusammenarbeit</a:t>
            </a:r>
            <a:r>
              <a:rPr lang="cs-CZ" dirty="0" smtClean="0"/>
              <a:t> der </a:t>
            </a:r>
            <a:r>
              <a:rPr lang="cs-CZ" dirty="0" err="1" smtClean="0"/>
              <a:t>Schulen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600" b="1" u="sng" dirty="0" smtClean="0">
                <a:solidFill>
                  <a:srgbClr val="00B050"/>
                </a:solidFill>
              </a:rPr>
              <a:t>Label </a:t>
            </a:r>
            <a:r>
              <a:rPr lang="cs-CZ" dirty="0" smtClean="0"/>
              <a:t>– </a:t>
            </a:r>
            <a:r>
              <a:rPr lang="cs-CZ" dirty="0" err="1" smtClean="0"/>
              <a:t>europäischer</a:t>
            </a:r>
            <a:r>
              <a:rPr lang="cs-CZ" dirty="0" smtClean="0"/>
              <a:t> </a:t>
            </a:r>
            <a:r>
              <a:rPr lang="cs-CZ" dirty="0" err="1" smtClean="0"/>
              <a:t>Sprachpreis</a:t>
            </a:r>
            <a:r>
              <a:rPr lang="cs-CZ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, Projekte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Rahmen</a:t>
            </a:r>
            <a:r>
              <a:rPr lang="cs-CZ" dirty="0" smtClean="0"/>
              <a:t> der </a:t>
            </a:r>
            <a:r>
              <a:rPr lang="cs-CZ" dirty="0" err="1" smtClean="0"/>
              <a:t>Fremdsprachen</a:t>
            </a:r>
            <a:r>
              <a:rPr lang="cs-CZ" dirty="0" smtClean="0"/>
              <a:t> </a:t>
            </a:r>
            <a:r>
              <a:rPr lang="cs-CZ" dirty="0" err="1" smtClean="0"/>
              <a:t>unterstützen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3400" b="1" u="sng" dirty="0">
                <a:solidFill>
                  <a:srgbClr val="00B050"/>
                </a:solidFill>
              </a:rPr>
              <a:t>e</a:t>
            </a:r>
            <a:r>
              <a:rPr lang="cs-CZ" sz="3400" b="1" u="sng" dirty="0" smtClean="0">
                <a:solidFill>
                  <a:srgbClr val="00B050"/>
                </a:solidFill>
              </a:rPr>
              <a:t>-</a:t>
            </a:r>
            <a:r>
              <a:rPr lang="cs-CZ" sz="3400" b="1" u="sng" dirty="0" err="1" smtClean="0">
                <a:solidFill>
                  <a:srgbClr val="00B050"/>
                </a:solidFill>
              </a:rPr>
              <a:t>Twinning</a:t>
            </a:r>
            <a:r>
              <a:rPr lang="cs-CZ" sz="3400" b="1" u="sng" dirty="0" smtClean="0">
                <a:solidFill>
                  <a:srgbClr val="00B050"/>
                </a:solidFill>
              </a:rPr>
              <a:t> 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Partnerschule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man nach </a:t>
            </a:r>
            <a:r>
              <a:rPr lang="cs-CZ" dirty="0" err="1" smtClean="0"/>
              <a:t>bestimmten</a:t>
            </a:r>
            <a:r>
              <a:rPr lang="cs-CZ" dirty="0" smtClean="0"/>
              <a:t> </a:t>
            </a:r>
            <a:r>
              <a:rPr lang="cs-CZ" dirty="0" err="1" smtClean="0"/>
              <a:t>Kriterien</a:t>
            </a:r>
            <a:r>
              <a:rPr lang="cs-CZ" dirty="0" smtClean="0"/>
              <a:t> </a:t>
            </a:r>
            <a:r>
              <a:rPr lang="cs-CZ" dirty="0" err="1" smtClean="0"/>
              <a:t>aussucht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Kommunikation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Projekten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Internationale</a:t>
            </a:r>
            <a:r>
              <a:rPr lang="cs-CZ" dirty="0" smtClean="0"/>
              <a:t> </a:t>
            </a:r>
            <a:r>
              <a:rPr lang="cs-CZ" dirty="0" err="1" smtClean="0"/>
              <a:t>Veranstaltungen</a:t>
            </a:r>
            <a:r>
              <a:rPr lang="cs-CZ" dirty="0" smtClean="0"/>
              <a:t> (</a:t>
            </a:r>
            <a:r>
              <a:rPr lang="cs-CZ" dirty="0" err="1" smtClean="0"/>
              <a:t>Seminare</a:t>
            </a:r>
            <a:r>
              <a:rPr lang="cs-CZ" dirty="0" smtClean="0"/>
              <a:t>,….)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6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Aktuelle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Tendenzen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„</a:t>
            </a:r>
            <a:r>
              <a:rPr lang="cs-CZ" dirty="0" err="1" smtClean="0"/>
              <a:t>Weltsprache</a:t>
            </a:r>
            <a:r>
              <a:rPr lang="cs-CZ" dirty="0" smtClean="0"/>
              <a:t>“ </a:t>
            </a:r>
            <a:r>
              <a:rPr lang="cs-CZ" dirty="0" err="1" smtClean="0"/>
              <a:t>überall</a:t>
            </a:r>
            <a:r>
              <a:rPr lang="cs-CZ" dirty="0" smtClean="0"/>
              <a:t> </a:t>
            </a:r>
            <a:r>
              <a:rPr lang="cs-CZ" dirty="0" err="1" smtClean="0"/>
              <a:t>starkt</a:t>
            </a:r>
            <a:r>
              <a:rPr lang="cs-CZ" dirty="0" smtClean="0"/>
              <a:t> </a:t>
            </a:r>
            <a:r>
              <a:rPr lang="cs-CZ" dirty="0" err="1" smtClean="0"/>
              <a:t>überwiegt</a:t>
            </a:r>
            <a:r>
              <a:rPr lang="cs-CZ" dirty="0" smtClean="0"/>
              <a:t> (</a:t>
            </a:r>
            <a:r>
              <a:rPr lang="cs-CZ" dirty="0" err="1" smtClean="0"/>
              <a:t>für</a:t>
            </a:r>
            <a:r>
              <a:rPr lang="cs-CZ" dirty="0" smtClean="0"/>
              <a:t> 2014 – 45.000 </a:t>
            </a:r>
            <a:r>
              <a:rPr lang="cs-CZ" dirty="0" err="1" smtClean="0"/>
              <a:t>SchülerInnen</a:t>
            </a:r>
            <a:r>
              <a:rPr lang="cs-CZ" dirty="0" smtClean="0"/>
              <a:t> </a:t>
            </a:r>
            <a:r>
              <a:rPr lang="cs-CZ" dirty="0" err="1" smtClean="0"/>
              <a:t>Abitur</a:t>
            </a:r>
            <a:r>
              <a:rPr lang="cs-CZ" dirty="0" smtClean="0"/>
              <a:t> in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</a:p>
          <a:p>
            <a:r>
              <a:rPr lang="cs-CZ" dirty="0" err="1"/>
              <a:t>b</a:t>
            </a:r>
            <a:r>
              <a:rPr lang="cs-CZ" dirty="0" err="1" smtClean="0"/>
              <a:t>ei</a:t>
            </a:r>
            <a:r>
              <a:rPr lang="cs-CZ" dirty="0" smtClean="0"/>
              <a:t> </a:t>
            </a:r>
            <a:r>
              <a:rPr lang="cs-CZ" dirty="0" err="1" smtClean="0"/>
              <a:t>Bewerbungen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nötig</a:t>
            </a:r>
            <a:r>
              <a:rPr lang="cs-CZ" dirty="0" smtClean="0"/>
              <a:t>,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Vorteil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/>
              <a:t>heute</a:t>
            </a:r>
            <a:r>
              <a:rPr lang="cs-CZ" dirty="0"/>
              <a:t> </a:t>
            </a:r>
            <a:r>
              <a:rPr lang="cs-CZ" dirty="0" err="1"/>
              <a:t>Mehrsprachigkeit</a:t>
            </a:r>
            <a:r>
              <a:rPr lang="cs-CZ" dirty="0"/>
              <a:t> </a:t>
            </a:r>
            <a:r>
              <a:rPr lang="cs-CZ" dirty="0" err="1"/>
              <a:t>unterstüzt</a:t>
            </a:r>
            <a:r>
              <a:rPr lang="cs-CZ" dirty="0"/>
              <a:t> </a:t>
            </a:r>
            <a:r>
              <a:rPr lang="cs-CZ" dirty="0" smtClean="0"/>
              <a:t>(von MŠMT)– </a:t>
            </a:r>
            <a:r>
              <a:rPr lang="cs-CZ" dirty="0"/>
              <a:t>von der 7.Klasse der </a:t>
            </a:r>
            <a:r>
              <a:rPr lang="cs-CZ" dirty="0" err="1"/>
              <a:t>Grundschule</a:t>
            </a:r>
            <a:r>
              <a:rPr lang="cs-CZ" dirty="0"/>
              <a:t> </a:t>
            </a:r>
            <a:r>
              <a:rPr lang="cs-CZ" dirty="0" err="1"/>
              <a:t>zweite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</a:t>
            </a:r>
            <a:r>
              <a:rPr lang="cs-CZ" dirty="0" err="1" smtClean="0"/>
              <a:t>pflichtig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Von Goethe-Institut </a:t>
            </a:r>
            <a:r>
              <a:rPr lang="cs-CZ" dirty="0" err="1" smtClean="0"/>
              <a:t>unterstüzt</a:t>
            </a:r>
            <a:r>
              <a:rPr lang="cs-CZ" dirty="0" smtClean="0"/>
              <a:t>– </a:t>
            </a:r>
            <a:r>
              <a:rPr lang="cs-CZ" dirty="0" err="1" smtClean="0"/>
              <a:t>verschiedene</a:t>
            </a:r>
            <a:r>
              <a:rPr lang="cs-CZ" dirty="0" smtClean="0"/>
              <a:t> Kurse, </a:t>
            </a:r>
            <a:r>
              <a:rPr lang="cs-CZ" dirty="0" err="1" smtClean="0"/>
              <a:t>Programme</a:t>
            </a:r>
            <a:r>
              <a:rPr lang="cs-CZ" dirty="0" smtClean="0"/>
              <a:t>, </a:t>
            </a:r>
            <a:r>
              <a:rPr lang="cs-CZ" dirty="0" err="1" smtClean="0"/>
              <a:t>Präsentationen</a:t>
            </a:r>
            <a:r>
              <a:rPr lang="cs-CZ" dirty="0" smtClean="0"/>
              <a:t>,…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Deutschlernen</a:t>
            </a:r>
            <a:r>
              <a:rPr lang="cs-CZ" dirty="0" smtClean="0"/>
              <a:t> </a:t>
            </a:r>
            <a:r>
              <a:rPr lang="cs-CZ" dirty="0" err="1" smtClean="0"/>
              <a:t>unterstützen</a:t>
            </a:r>
            <a:r>
              <a:rPr lang="cs-CZ" dirty="0" smtClean="0"/>
              <a:t> (12 </a:t>
            </a:r>
            <a:r>
              <a:rPr lang="cs-CZ" dirty="0" err="1" smtClean="0"/>
              <a:t>Gründe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Deutschlernen</a:t>
            </a:r>
            <a:r>
              <a:rPr lang="cs-CZ" dirty="0" smtClean="0"/>
              <a:t>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http://www.goethe.de/ins/cz/pra/lhr/dls/sfd/kig/csindex.htm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http://aplikace.msmt.cz/PDF/JT010NPvyukyCJnaNet.pdf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4"/>
              </a:rPr>
              <a:t>http://www.etwinning.cz/mezinarodni-akce/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5"/>
              </a:rPr>
              <a:t>http://www.naep.cz/label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6"/>
              </a:rPr>
              <a:t>http://www.naep.cz/comenius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7"/>
              </a:rPr>
              <a:t>http://www.goethe.de/ges/spa/dos/ifs/de2747558.htm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8"/>
              </a:rPr>
              <a:t>http://www.vysokeskoly.cz/katalog-vs/obory?paginator-page=15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9"/>
              </a:rPr>
              <a:t>http://www.gtmskola.cz/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10"/>
              </a:rPr>
              <a:t>http://www.dsp-praha.org/</a:t>
            </a: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11"/>
              </a:rPr>
              <a:t>http://</a:t>
            </a:r>
            <a:r>
              <a:rPr lang="cs-CZ" u="sng" dirty="0" smtClean="0">
                <a:hlinkClick r:id="rId11"/>
              </a:rPr>
              <a:t>www.statnimaturita-nemcina.cz/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>
                <a:hlinkClick r:id="rId12"/>
              </a:rPr>
              <a:t>http://www.mup.cz/cz/zahranicni-spoluprace/studijni-pobyty-erasmus.html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>
                <a:hlinkClick r:id="rId13"/>
              </a:rPr>
              <a:t>http</a:t>
            </a:r>
            <a:r>
              <a:rPr lang="cs-CZ" u="sng" dirty="0">
                <a:hlinkClick r:id="rId13"/>
              </a:rPr>
              <a:t>://www.zsbabak.cz/cizi-jazyky/jazyk-nemecky</a:t>
            </a:r>
            <a:r>
              <a:rPr lang="cs-CZ" u="sng" dirty="0" smtClean="0">
                <a:hlinkClick r:id="rId13"/>
              </a:rPr>
              <a:t>/</a:t>
            </a:r>
            <a:endParaRPr lang="cs-CZ" u="sng" dirty="0" smtClean="0"/>
          </a:p>
          <a:p>
            <a:pPr marL="0" indent="0">
              <a:buNone/>
            </a:pPr>
            <a:r>
              <a:rPr lang="cs-CZ" dirty="0">
                <a:hlinkClick r:id="rId14"/>
              </a:rPr>
              <a:t>http://</a:t>
            </a:r>
            <a:r>
              <a:rPr lang="cs-CZ" dirty="0" smtClean="0">
                <a:hlinkClick r:id="rId14"/>
              </a:rPr>
              <a:t>www.goethe.de/ins/cz/pra/lhr/wer/csindex.htm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tschechischen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Bildungssystem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Kindergärten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Grundschulen</a:t>
            </a:r>
            <a:endParaRPr lang="cs-CZ" dirty="0" smtClean="0"/>
          </a:p>
          <a:p>
            <a:r>
              <a:rPr lang="cs-CZ" dirty="0" err="1" smtClean="0"/>
              <a:t>Grundschulen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Deutschchunterricht</a:t>
            </a:r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Grundschulen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Gymnasien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Gymnasien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Deutschunterricht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Gymnasien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Universitäten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Bakkalaureatsstudium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Magisterstudium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Doktorstudium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4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1858"/>
            <a:ext cx="82296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Kindergärten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Von </a:t>
            </a:r>
            <a:r>
              <a:rPr lang="cs-CZ" b="1" u="sng" dirty="0" smtClean="0">
                <a:solidFill>
                  <a:srgbClr val="00B050"/>
                </a:solidFill>
              </a:rPr>
              <a:t>Goethe-Institut</a:t>
            </a:r>
            <a:r>
              <a:rPr lang="cs-CZ" dirty="0" smtClean="0"/>
              <a:t> </a:t>
            </a:r>
            <a:r>
              <a:rPr lang="cs-CZ" dirty="0" err="1" smtClean="0"/>
              <a:t>unterstüzt</a:t>
            </a:r>
            <a:r>
              <a:rPr lang="cs-CZ" dirty="0" smtClean="0"/>
              <a:t> : </a:t>
            </a:r>
            <a:r>
              <a:rPr lang="cs-CZ" dirty="0" err="1" smtClean="0"/>
              <a:t>Fortbildung</a:t>
            </a:r>
            <a:r>
              <a:rPr lang="cs-CZ" dirty="0" smtClean="0"/>
              <a:t> der </a:t>
            </a:r>
            <a:r>
              <a:rPr lang="cs-CZ" dirty="0" err="1" smtClean="0"/>
              <a:t>Lehrkräfte</a:t>
            </a:r>
            <a:r>
              <a:rPr lang="cs-CZ" dirty="0" smtClean="0"/>
              <a:t>, </a:t>
            </a:r>
            <a:r>
              <a:rPr lang="cs-CZ" dirty="0" err="1" smtClean="0"/>
              <a:t>Angebot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Materialien</a:t>
            </a:r>
            <a:r>
              <a:rPr lang="cs-CZ" dirty="0" smtClean="0"/>
              <a:t>, </a:t>
            </a:r>
          </a:p>
          <a:p>
            <a:pPr marL="0" indent="0">
              <a:buNone/>
            </a:pPr>
            <a:r>
              <a:rPr lang="de-DE" dirty="0" smtClean="0"/>
              <a:t>Bildung </a:t>
            </a:r>
            <a:r>
              <a:rPr lang="de-DE" dirty="0"/>
              <a:t>eines Netzwerkes von Kindergärten, an denen Deutsch unterrichtet wird</a:t>
            </a:r>
            <a:endParaRPr lang="cs-CZ" dirty="0" smtClean="0"/>
          </a:p>
          <a:p>
            <a:r>
              <a:rPr lang="cs-CZ" dirty="0" smtClean="0"/>
              <a:t>Prag, České Budějovice, Jablonec nad Nisou, Liberec, Jemnice, Písek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400" b="1" u="sng" dirty="0" err="1" smtClean="0">
                <a:solidFill>
                  <a:srgbClr val="00B050"/>
                </a:solidFill>
              </a:rPr>
              <a:t>Formen</a:t>
            </a:r>
            <a:r>
              <a:rPr lang="cs-CZ" sz="4400" b="1" u="sng" dirty="0" smtClean="0">
                <a:solidFill>
                  <a:srgbClr val="00B050"/>
                </a:solidFill>
              </a:rPr>
              <a:t> des „</a:t>
            </a:r>
            <a:r>
              <a:rPr lang="cs-CZ" sz="4400" b="1" u="sng" dirty="0" err="1" smtClean="0">
                <a:solidFill>
                  <a:srgbClr val="00B050"/>
                </a:solidFill>
              </a:rPr>
              <a:t>Deutschunterrichts</a:t>
            </a:r>
            <a:r>
              <a:rPr lang="cs-CZ" sz="4400" b="1" u="sng" dirty="0" smtClean="0">
                <a:solidFill>
                  <a:srgbClr val="00B050"/>
                </a:solidFill>
              </a:rPr>
              <a:t>“ in </a:t>
            </a:r>
            <a:r>
              <a:rPr lang="cs-CZ" sz="4400" b="1" u="sng" dirty="0" err="1" smtClean="0">
                <a:solidFill>
                  <a:srgbClr val="00B050"/>
                </a:solidFill>
              </a:rPr>
              <a:t>Kindergärten</a:t>
            </a:r>
            <a:r>
              <a:rPr lang="cs-CZ" sz="44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verschiedenen</a:t>
            </a:r>
            <a:r>
              <a:rPr lang="cs-CZ" dirty="0" smtClean="0"/>
              <a:t> </a:t>
            </a:r>
            <a:r>
              <a:rPr lang="cs-CZ" dirty="0" err="1" smtClean="0"/>
              <a:t>Projekten</a:t>
            </a:r>
            <a:r>
              <a:rPr lang="cs-CZ" dirty="0" smtClean="0"/>
              <a:t> (EU)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Nachmittagsaktivitäten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Immersionsmethode</a:t>
            </a:r>
            <a:r>
              <a:rPr lang="cs-CZ" dirty="0" smtClean="0"/>
              <a:t> – </a:t>
            </a:r>
            <a:r>
              <a:rPr lang="cs-CZ" dirty="0" err="1" smtClean="0"/>
              <a:t>Vormittagsblöcke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/>
              <a:t>b</a:t>
            </a:r>
            <a:r>
              <a:rPr lang="cs-CZ" dirty="0" err="1" smtClean="0"/>
              <a:t>ilinguale</a:t>
            </a:r>
            <a:r>
              <a:rPr lang="cs-CZ" dirty="0" smtClean="0"/>
              <a:t> </a:t>
            </a:r>
            <a:r>
              <a:rPr lang="cs-CZ" dirty="0" err="1" smtClean="0"/>
              <a:t>Kindergärten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u="sng" dirty="0" err="1" smtClean="0">
                <a:solidFill>
                  <a:srgbClr val="00B050"/>
                </a:solidFill>
              </a:rPr>
              <a:t>Ziel</a:t>
            </a:r>
            <a:r>
              <a:rPr lang="cs-CZ" sz="44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s</a:t>
            </a:r>
            <a:r>
              <a:rPr lang="cs-CZ" dirty="0" err="1" smtClean="0"/>
              <a:t>pielerisch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Kontakte </a:t>
            </a:r>
            <a:r>
              <a:rPr lang="cs-CZ" dirty="0" err="1" smtClean="0"/>
              <a:t>mit</a:t>
            </a:r>
            <a:r>
              <a:rPr lang="cs-CZ" dirty="0" smtClean="0"/>
              <a:t>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vermitteln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v</a:t>
            </a:r>
            <a:r>
              <a:rPr lang="cs-CZ" dirty="0" err="1" smtClean="0"/>
              <a:t>orurteilsfreie</a:t>
            </a:r>
            <a:r>
              <a:rPr lang="cs-CZ" dirty="0" smtClean="0"/>
              <a:t> </a:t>
            </a:r>
            <a:r>
              <a:rPr lang="cs-CZ" dirty="0" err="1" smtClean="0"/>
              <a:t>Beziehung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dirty="0" err="1" smtClean="0"/>
              <a:t>gewinnen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Lernen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Freude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Schulgeld</a:t>
            </a:r>
            <a:r>
              <a:rPr lang="cs-CZ" dirty="0" smtClean="0"/>
              <a:t> (</a:t>
            </a:r>
            <a:r>
              <a:rPr lang="cs-CZ" dirty="0" err="1" smtClean="0"/>
              <a:t>Kindergärten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intensiver</a:t>
            </a:r>
            <a:r>
              <a:rPr lang="cs-CZ" dirty="0" smtClean="0"/>
              <a:t> „</a:t>
            </a:r>
            <a:r>
              <a:rPr lang="cs-CZ" dirty="0" err="1" smtClean="0"/>
              <a:t>Deutschunterricht</a:t>
            </a:r>
            <a:r>
              <a:rPr lang="cs-CZ" dirty="0" smtClean="0"/>
              <a:t>“)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 !!!!!!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ersten</a:t>
            </a:r>
            <a:r>
              <a:rPr lang="cs-CZ" dirty="0" smtClean="0"/>
              <a:t> </a:t>
            </a:r>
            <a:r>
              <a:rPr lang="cs-CZ" dirty="0" err="1" smtClean="0"/>
              <a:t>Lebensjahr</a:t>
            </a:r>
            <a:r>
              <a:rPr lang="cs-CZ" dirty="0" smtClean="0"/>
              <a:t> (bis 6 </a:t>
            </a:r>
            <a:r>
              <a:rPr lang="cs-CZ" dirty="0" err="1" smtClean="0"/>
              <a:t>Jahre</a:t>
            </a:r>
            <a:r>
              <a:rPr lang="cs-CZ" dirty="0" smtClean="0"/>
              <a:t>) – </a:t>
            </a:r>
            <a:r>
              <a:rPr lang="cs-CZ" b="1" u="sng" dirty="0" err="1" smtClean="0">
                <a:solidFill>
                  <a:srgbClr val="00B050"/>
                </a:solidFill>
              </a:rPr>
              <a:t>Deutsche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err="1" smtClean="0">
                <a:solidFill>
                  <a:srgbClr val="00B050"/>
                </a:solidFill>
              </a:rPr>
              <a:t>Spielgruppe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(60 </a:t>
            </a:r>
            <a:r>
              <a:rPr lang="cs-CZ" dirty="0" err="1" smtClean="0"/>
              <a:t>Minuten</a:t>
            </a:r>
            <a:r>
              <a:rPr lang="cs-CZ" dirty="0" smtClean="0"/>
              <a:t> (90 Kč), </a:t>
            </a:r>
            <a:r>
              <a:rPr lang="cs-CZ" dirty="0" err="1" smtClean="0"/>
              <a:t>Spielen</a:t>
            </a:r>
            <a:r>
              <a:rPr lang="cs-CZ" dirty="0" smtClean="0"/>
              <a:t>, </a:t>
            </a:r>
            <a:r>
              <a:rPr lang="cs-CZ" dirty="0" err="1" smtClean="0"/>
              <a:t>Singen</a:t>
            </a:r>
            <a:r>
              <a:rPr lang="cs-CZ" dirty="0" smtClean="0"/>
              <a:t>, </a:t>
            </a:r>
            <a:r>
              <a:rPr lang="cs-CZ" dirty="0" err="1" smtClean="0"/>
              <a:t>Basteln</a:t>
            </a:r>
            <a:r>
              <a:rPr lang="cs-CZ" dirty="0" smtClean="0"/>
              <a:t>,…) (Prag)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7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!!!!! </a:t>
            </a:r>
            <a:r>
              <a:rPr lang="cs-CZ" dirty="0" err="1" smtClean="0"/>
              <a:t>Erste</a:t>
            </a:r>
            <a:r>
              <a:rPr lang="cs-CZ" dirty="0" smtClean="0"/>
              <a:t> (</a:t>
            </a:r>
            <a:r>
              <a:rPr lang="cs-CZ" dirty="0" err="1" smtClean="0"/>
              <a:t>preferierte</a:t>
            </a:r>
            <a:r>
              <a:rPr lang="cs-CZ" dirty="0" smtClean="0"/>
              <a:t>) </a:t>
            </a:r>
            <a:r>
              <a:rPr lang="cs-CZ" dirty="0" err="1" smtClean="0"/>
              <a:t>Sprache</a:t>
            </a:r>
            <a:r>
              <a:rPr lang="cs-CZ" dirty="0" smtClean="0"/>
              <a:t> </a:t>
            </a:r>
            <a:r>
              <a:rPr lang="cs-CZ" u="sng" dirty="0" err="1" smtClean="0">
                <a:solidFill>
                  <a:srgbClr val="00B050"/>
                </a:solidFill>
              </a:rPr>
              <a:t>Englisch</a:t>
            </a:r>
            <a:endParaRPr lang="cs-CZ" u="sng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pflichtig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3. </a:t>
            </a:r>
            <a:r>
              <a:rPr lang="cs-CZ" dirty="0" err="1" smtClean="0"/>
              <a:t>Schuljahr</a:t>
            </a:r>
            <a:r>
              <a:rPr lang="cs-CZ" dirty="0" smtClean="0"/>
              <a:t> (</a:t>
            </a:r>
            <a:r>
              <a:rPr lang="cs-CZ" dirty="0" err="1" smtClean="0"/>
              <a:t>möglich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in der 1.und 2. </a:t>
            </a:r>
            <a:r>
              <a:rPr lang="cs-CZ" dirty="0" err="1" smtClean="0"/>
              <a:t>Klasse</a:t>
            </a:r>
            <a:r>
              <a:rPr lang="cs-CZ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3 </a:t>
            </a:r>
            <a:r>
              <a:rPr lang="cs-CZ" dirty="0" err="1" smtClean="0"/>
              <a:t>Stunden</a:t>
            </a:r>
            <a:r>
              <a:rPr lang="cs-CZ" dirty="0" smtClean="0"/>
              <a:t>/</a:t>
            </a:r>
            <a:r>
              <a:rPr lang="cs-CZ" dirty="0" err="1" smtClean="0"/>
              <a:t>Woche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 smtClean="0"/>
              <a:t>Niveau</a:t>
            </a:r>
            <a:r>
              <a:rPr lang="cs-CZ" dirty="0" smtClean="0"/>
              <a:t> </a:t>
            </a:r>
            <a:r>
              <a:rPr lang="cs-CZ" dirty="0"/>
              <a:t>n</a:t>
            </a:r>
            <a:r>
              <a:rPr lang="cs-CZ" dirty="0" smtClean="0"/>
              <a:t>ach der 5.Klasse A1, nach der 9.Klasse A2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/>
              <a:t>Mehrsprachigkeit</a:t>
            </a:r>
            <a:r>
              <a:rPr lang="cs-CZ" dirty="0"/>
              <a:t> nach dem </a:t>
            </a:r>
            <a:r>
              <a:rPr lang="cs-CZ" dirty="0" err="1"/>
              <a:t>Vorbild</a:t>
            </a:r>
            <a:r>
              <a:rPr lang="cs-CZ" dirty="0"/>
              <a:t> </a:t>
            </a:r>
            <a:r>
              <a:rPr lang="cs-CZ" dirty="0" err="1"/>
              <a:t>anderer</a:t>
            </a:r>
            <a:r>
              <a:rPr lang="cs-CZ" dirty="0"/>
              <a:t> EU </a:t>
            </a:r>
            <a:r>
              <a:rPr lang="cs-CZ" dirty="0" err="1"/>
              <a:t>Länder</a:t>
            </a:r>
            <a:r>
              <a:rPr lang="cs-CZ" dirty="0"/>
              <a:t> </a:t>
            </a:r>
            <a:r>
              <a:rPr lang="cs-CZ" dirty="0" err="1"/>
              <a:t>unterstüzt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</a:rPr>
              <a:t>eit</a:t>
            </a:r>
            <a:r>
              <a:rPr lang="cs-CZ" b="1" dirty="0" smtClean="0">
                <a:solidFill>
                  <a:srgbClr val="FF0000"/>
                </a:solidFill>
              </a:rPr>
              <a:t> 2013/14 </a:t>
            </a:r>
            <a:r>
              <a:rPr lang="cs-CZ" b="1" dirty="0" err="1">
                <a:solidFill>
                  <a:srgbClr val="FF0000"/>
                </a:solidFill>
              </a:rPr>
              <a:t>v</a:t>
            </a:r>
            <a:r>
              <a:rPr lang="cs-CZ" b="1" dirty="0" err="1" smtClean="0">
                <a:solidFill>
                  <a:srgbClr val="FF0000"/>
                </a:solidFill>
              </a:rPr>
              <a:t>om</a:t>
            </a:r>
            <a:r>
              <a:rPr lang="cs-CZ" b="1" dirty="0" smtClean="0">
                <a:solidFill>
                  <a:srgbClr val="FF0000"/>
                </a:solidFill>
              </a:rPr>
              <a:t> 7.Schuljahr (</a:t>
            </a:r>
            <a:r>
              <a:rPr lang="cs-CZ" b="1" dirty="0" err="1" smtClean="0">
                <a:solidFill>
                  <a:srgbClr val="FF0000"/>
                </a:solidFill>
              </a:rPr>
              <a:t>spätestens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vom</a:t>
            </a:r>
            <a:r>
              <a:rPr lang="cs-CZ" b="1" dirty="0" smtClean="0">
                <a:solidFill>
                  <a:srgbClr val="FF0000"/>
                </a:solidFill>
              </a:rPr>
              <a:t> 8.) – </a:t>
            </a:r>
            <a:r>
              <a:rPr lang="cs-CZ" b="1" dirty="0" err="1" smtClean="0">
                <a:solidFill>
                  <a:srgbClr val="FF0000"/>
                </a:solidFill>
              </a:rPr>
              <a:t>zweite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Fremdsprache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pflichtig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>
                <a:solidFill>
                  <a:srgbClr val="FF0000"/>
                </a:solidFill>
              </a:rPr>
              <a:t>Wahlsprache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Deutsch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am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häufigsten</a:t>
            </a:r>
            <a:r>
              <a:rPr lang="cs-CZ" b="1" dirty="0" smtClean="0">
                <a:solidFill>
                  <a:srgbClr val="FF0000"/>
                </a:solidFill>
              </a:rPr>
              <a:t>!!!!</a:t>
            </a:r>
          </a:p>
          <a:p>
            <a:pPr marL="0" indent="0">
              <a:buNone/>
            </a:pPr>
            <a:r>
              <a:rPr lang="cs-CZ" dirty="0" smtClean="0"/>
              <a:t>2 </a:t>
            </a:r>
            <a:r>
              <a:rPr lang="cs-CZ" dirty="0" err="1" smtClean="0"/>
              <a:t>Stunden</a:t>
            </a:r>
            <a:r>
              <a:rPr lang="cs-CZ" dirty="0"/>
              <a:t>/</a:t>
            </a:r>
            <a:r>
              <a:rPr lang="cs-CZ" dirty="0" err="1" smtClean="0"/>
              <a:t>Woche</a:t>
            </a:r>
            <a:r>
              <a:rPr lang="cs-CZ" dirty="0" smtClean="0"/>
              <a:t>, </a:t>
            </a:r>
            <a:r>
              <a:rPr lang="cs-CZ" dirty="0" err="1" smtClean="0"/>
              <a:t>eventuell</a:t>
            </a:r>
            <a:r>
              <a:rPr lang="cs-CZ" dirty="0" smtClean="0"/>
              <a:t> </a:t>
            </a:r>
            <a:r>
              <a:rPr lang="cs-CZ" dirty="0" err="1" smtClean="0"/>
              <a:t>andere</a:t>
            </a:r>
            <a:r>
              <a:rPr lang="cs-CZ" dirty="0" smtClean="0"/>
              <a:t> </a:t>
            </a:r>
            <a:r>
              <a:rPr lang="cs-CZ" dirty="0" err="1" smtClean="0"/>
              <a:t>Aktivitäten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, </a:t>
            </a:r>
            <a:r>
              <a:rPr lang="cs-CZ" dirty="0" err="1" smtClean="0"/>
              <a:t>fakultativ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Niveau</a:t>
            </a:r>
            <a:r>
              <a:rPr lang="cs-CZ" dirty="0" smtClean="0"/>
              <a:t> (nach der 9.Klasse) – A1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Standarden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Grundschulbildung</a:t>
            </a:r>
            <a:r>
              <a:rPr lang="cs-CZ" dirty="0" smtClean="0"/>
              <a:t> –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(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erste</a:t>
            </a:r>
            <a:r>
              <a:rPr lang="cs-CZ" dirty="0" smtClean="0"/>
              <a:t> oder 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; </a:t>
            </a:r>
            <a:r>
              <a:rPr lang="cs-CZ" dirty="0" err="1" smtClean="0"/>
              <a:t>genau</a:t>
            </a:r>
            <a:r>
              <a:rPr lang="cs-CZ" dirty="0" smtClean="0"/>
              <a:t> </a:t>
            </a:r>
            <a:r>
              <a:rPr lang="cs-CZ" dirty="0" err="1" smtClean="0"/>
              <a:t>definiert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welchem</a:t>
            </a:r>
            <a:r>
              <a:rPr lang="cs-CZ" dirty="0" smtClean="0"/>
              <a:t> </a:t>
            </a:r>
            <a:r>
              <a:rPr lang="cs-CZ" dirty="0" err="1" smtClean="0"/>
              <a:t>Niveau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 </a:t>
            </a:r>
            <a:r>
              <a:rPr lang="cs-CZ" dirty="0" err="1" smtClean="0"/>
              <a:t>sollen</a:t>
            </a:r>
            <a:r>
              <a:rPr lang="cs-CZ" dirty="0" smtClean="0"/>
              <a:t>  -</a:t>
            </a:r>
            <a:r>
              <a:rPr lang="cs-CZ" dirty="0" err="1" smtClean="0"/>
              <a:t>Hören</a:t>
            </a:r>
            <a:r>
              <a:rPr lang="cs-CZ" dirty="0" smtClean="0"/>
              <a:t>, </a:t>
            </a:r>
            <a:r>
              <a:rPr lang="cs-CZ" dirty="0" err="1" smtClean="0"/>
              <a:t>Lesen</a:t>
            </a:r>
            <a:r>
              <a:rPr lang="cs-CZ" dirty="0" smtClean="0"/>
              <a:t>, </a:t>
            </a:r>
            <a:r>
              <a:rPr lang="cs-CZ" dirty="0" err="1" smtClean="0"/>
              <a:t>Sprechen</a:t>
            </a:r>
            <a:r>
              <a:rPr lang="cs-CZ" dirty="0" smtClean="0"/>
              <a:t>, </a:t>
            </a:r>
            <a:r>
              <a:rPr lang="cs-CZ" dirty="0" err="1" smtClean="0"/>
              <a:t>Schreiben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89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erweitertem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Deutschunterricht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err="1"/>
              <a:t>v</a:t>
            </a:r>
            <a:r>
              <a:rPr lang="cs-CZ" sz="1600" dirty="0" err="1" smtClean="0"/>
              <a:t>iele</a:t>
            </a:r>
            <a:r>
              <a:rPr lang="cs-CZ" sz="1600" dirty="0" smtClean="0"/>
              <a:t> in der </a:t>
            </a:r>
            <a:r>
              <a:rPr lang="cs-CZ" sz="1600" dirty="0" err="1" smtClean="0"/>
              <a:t>Tschechischen</a:t>
            </a:r>
            <a:r>
              <a:rPr lang="cs-CZ" sz="1600" dirty="0" smtClean="0"/>
              <a:t> Republik</a:t>
            </a:r>
          </a:p>
          <a:p>
            <a:pPr marL="0" indent="0">
              <a:buNone/>
            </a:pPr>
            <a:r>
              <a:rPr lang="cs-CZ" sz="1600" dirty="0" smtClean="0"/>
              <a:t>in </a:t>
            </a:r>
            <a:r>
              <a:rPr lang="cs-CZ" sz="1600" dirty="0" err="1" smtClean="0"/>
              <a:t>Brünn</a:t>
            </a:r>
            <a:r>
              <a:rPr lang="cs-CZ" sz="1600" dirty="0" smtClean="0"/>
              <a:t> (Jana Babáka, Antonínská)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u="sng" dirty="0" err="1" smtClean="0">
                <a:solidFill>
                  <a:srgbClr val="00B050"/>
                </a:solidFill>
              </a:rPr>
              <a:t>Unterschiede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zu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klassichen</a:t>
            </a:r>
            <a:r>
              <a:rPr lang="cs-CZ" sz="1600" b="1" u="sng" dirty="0" smtClean="0">
                <a:solidFill>
                  <a:srgbClr val="00B050"/>
                </a:solidFill>
              </a:rPr>
              <a:t> </a:t>
            </a:r>
            <a:r>
              <a:rPr lang="cs-CZ" sz="1600" b="1" u="sng" dirty="0" err="1" smtClean="0">
                <a:solidFill>
                  <a:srgbClr val="00B050"/>
                </a:solidFill>
              </a:rPr>
              <a:t>Grundschulen</a:t>
            </a:r>
            <a:r>
              <a:rPr lang="cs-CZ" sz="1600" b="1" u="sng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Sprachen</a:t>
            </a:r>
            <a:r>
              <a:rPr lang="cs-CZ" sz="1600" dirty="0" smtClean="0"/>
              <a:t> </a:t>
            </a:r>
            <a:r>
              <a:rPr lang="cs-CZ" sz="1600" dirty="0" err="1" smtClean="0"/>
              <a:t>früher</a:t>
            </a:r>
            <a:r>
              <a:rPr lang="cs-CZ" sz="1600" dirty="0" smtClean="0"/>
              <a:t> </a:t>
            </a:r>
            <a:r>
              <a:rPr lang="cs-CZ" sz="1600" dirty="0" err="1" smtClean="0"/>
              <a:t>im</a:t>
            </a:r>
            <a:r>
              <a:rPr lang="cs-CZ" sz="1600" dirty="0" smtClean="0"/>
              <a:t> </a:t>
            </a:r>
            <a:r>
              <a:rPr lang="cs-CZ" sz="1600" dirty="0" err="1" smtClean="0"/>
              <a:t>Unterricht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/>
              <a:t>m</a:t>
            </a:r>
            <a:r>
              <a:rPr lang="cs-CZ" sz="1600" dirty="0" err="1" smtClean="0"/>
              <a:t>ehrere</a:t>
            </a:r>
            <a:r>
              <a:rPr lang="cs-CZ" sz="1600" dirty="0" smtClean="0"/>
              <a:t> </a:t>
            </a:r>
            <a:r>
              <a:rPr lang="cs-CZ" sz="1600" dirty="0" err="1" smtClean="0"/>
              <a:t>Unterrichtsstunden</a:t>
            </a:r>
            <a:r>
              <a:rPr lang="cs-CZ" sz="1600" dirty="0" smtClean="0"/>
              <a:t> pro </a:t>
            </a:r>
            <a:r>
              <a:rPr lang="cs-CZ" sz="1600" dirty="0" err="1" smtClean="0"/>
              <a:t>Woche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Gruppen</a:t>
            </a:r>
            <a:r>
              <a:rPr lang="cs-CZ" sz="1600" dirty="0" smtClean="0"/>
              <a:t> nach </a:t>
            </a:r>
            <a:r>
              <a:rPr lang="cs-CZ" sz="1600" dirty="0" err="1" smtClean="0"/>
              <a:t>Kenntnissen</a:t>
            </a:r>
            <a:r>
              <a:rPr lang="cs-CZ" sz="1600" dirty="0" smtClean="0"/>
              <a:t> der </a:t>
            </a:r>
            <a:r>
              <a:rPr lang="cs-CZ" sz="1600" dirty="0" err="1" smtClean="0"/>
              <a:t>Schüler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Konversation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Projekte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Zusammenarbeit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</a:t>
            </a:r>
            <a:r>
              <a:rPr lang="cs-CZ" sz="1600" dirty="0" err="1" smtClean="0"/>
              <a:t>deutschen</a:t>
            </a:r>
            <a:r>
              <a:rPr lang="cs-CZ" sz="1600" dirty="0" smtClean="0"/>
              <a:t> </a:t>
            </a:r>
            <a:r>
              <a:rPr lang="cs-CZ" sz="1600" dirty="0" err="1" smtClean="0"/>
              <a:t>Schulen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Austauschprogramme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Exkursionen</a:t>
            </a:r>
            <a:r>
              <a:rPr lang="cs-CZ" sz="1600" dirty="0" smtClean="0"/>
              <a:t> </a:t>
            </a:r>
            <a:r>
              <a:rPr lang="cs-CZ" sz="1600" dirty="0" err="1" smtClean="0"/>
              <a:t>und</a:t>
            </a:r>
            <a:r>
              <a:rPr lang="cs-CZ" sz="1600" dirty="0" smtClean="0"/>
              <a:t> </a:t>
            </a:r>
            <a:r>
              <a:rPr lang="cs-CZ" sz="1600" dirty="0" err="1" smtClean="0"/>
              <a:t>Ausflüge</a:t>
            </a:r>
            <a:r>
              <a:rPr lang="cs-CZ" sz="1600" dirty="0" smtClean="0"/>
              <a:t> in </a:t>
            </a:r>
            <a:r>
              <a:rPr lang="cs-CZ" sz="1600" dirty="0" err="1" smtClean="0"/>
              <a:t>die</a:t>
            </a:r>
            <a:r>
              <a:rPr lang="cs-CZ" sz="1600" dirty="0" smtClean="0"/>
              <a:t> </a:t>
            </a:r>
            <a:r>
              <a:rPr lang="cs-CZ" sz="1600" dirty="0" err="1" smtClean="0"/>
              <a:t>deutschsprachige</a:t>
            </a:r>
            <a:r>
              <a:rPr lang="cs-CZ" sz="1600" dirty="0" smtClean="0"/>
              <a:t> </a:t>
            </a:r>
            <a:r>
              <a:rPr lang="cs-CZ" sz="1600" dirty="0" err="1" smtClean="0"/>
              <a:t>Länder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Theater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err="1" smtClean="0"/>
              <a:t>Muttersprachler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err="1" smtClean="0"/>
              <a:t>Englischunterricht</a:t>
            </a:r>
            <a:r>
              <a:rPr lang="cs-CZ" sz="1600" dirty="0" smtClean="0"/>
              <a:t> </a:t>
            </a:r>
            <a:r>
              <a:rPr lang="cs-CZ" sz="1600" dirty="0" err="1" smtClean="0"/>
              <a:t>und</a:t>
            </a:r>
            <a:r>
              <a:rPr lang="cs-CZ" sz="1600" dirty="0" smtClean="0"/>
              <a:t> </a:t>
            </a:r>
            <a:r>
              <a:rPr lang="cs-CZ" sz="1600" dirty="0" err="1" smtClean="0"/>
              <a:t>Grundschulen</a:t>
            </a:r>
            <a:r>
              <a:rPr lang="cs-CZ" sz="1600" dirty="0" smtClean="0"/>
              <a:t> </a:t>
            </a:r>
            <a:r>
              <a:rPr lang="cs-CZ" sz="1600" dirty="0" err="1" smtClean="0"/>
              <a:t>mit</a:t>
            </a:r>
            <a:r>
              <a:rPr lang="cs-CZ" sz="1600" dirty="0" smtClean="0"/>
              <a:t> </a:t>
            </a:r>
            <a:r>
              <a:rPr lang="cs-CZ" sz="1600" dirty="0" err="1" smtClean="0"/>
              <a:t>erweitertem</a:t>
            </a:r>
            <a:r>
              <a:rPr lang="cs-CZ" sz="1600" dirty="0" smtClean="0"/>
              <a:t> </a:t>
            </a:r>
            <a:r>
              <a:rPr lang="cs-CZ" sz="1600" dirty="0" err="1" smtClean="0"/>
              <a:t>Englischunterricht</a:t>
            </a:r>
            <a:r>
              <a:rPr lang="cs-CZ" sz="1600" dirty="0" smtClean="0"/>
              <a:t> </a:t>
            </a:r>
            <a:r>
              <a:rPr lang="cs-CZ" sz="1600" dirty="0" err="1" smtClean="0"/>
              <a:t>stark</a:t>
            </a:r>
            <a:r>
              <a:rPr lang="cs-CZ" sz="1600" dirty="0" smtClean="0"/>
              <a:t> </a:t>
            </a:r>
            <a:r>
              <a:rPr lang="cs-CZ" sz="1600" dirty="0" err="1" smtClean="0"/>
              <a:t>überwiegen</a:t>
            </a:r>
            <a:r>
              <a:rPr lang="cs-CZ" sz="1600" dirty="0" smtClean="0"/>
              <a:t>!!!!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410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Jana Babáka in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Brünn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e</a:t>
            </a:r>
            <a:r>
              <a:rPr lang="cs-CZ" dirty="0" err="1" smtClean="0"/>
              <a:t>rweiterter</a:t>
            </a:r>
            <a:r>
              <a:rPr lang="cs-CZ" dirty="0" smtClean="0"/>
              <a:t> </a:t>
            </a:r>
            <a:r>
              <a:rPr lang="cs-CZ" dirty="0" err="1" smtClean="0"/>
              <a:t>Deutschunterricht</a:t>
            </a:r>
            <a:r>
              <a:rPr lang="cs-CZ" dirty="0" smtClean="0"/>
              <a:t>  (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 nach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</a:p>
          <a:p>
            <a:r>
              <a:rPr lang="cs-CZ" dirty="0"/>
              <a:t>v</a:t>
            </a:r>
            <a:r>
              <a:rPr lang="cs-CZ" dirty="0" smtClean="0"/>
              <a:t>on der 6.Klasse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in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Gruppen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                1)  „</a:t>
            </a:r>
            <a:r>
              <a:rPr lang="cs-CZ" dirty="0" err="1" smtClean="0"/>
              <a:t>normale</a:t>
            </a:r>
            <a:r>
              <a:rPr lang="cs-CZ" dirty="0" smtClean="0"/>
              <a:t>“ </a:t>
            </a:r>
            <a:r>
              <a:rPr lang="cs-CZ" dirty="0" err="1" smtClean="0"/>
              <a:t>Gruppe</a:t>
            </a:r>
            <a:r>
              <a:rPr lang="cs-CZ" dirty="0" smtClean="0"/>
              <a:t> (2 </a:t>
            </a:r>
            <a:r>
              <a:rPr lang="cs-CZ" dirty="0" err="1" smtClean="0"/>
              <a:t>Stunden</a:t>
            </a:r>
            <a:r>
              <a:rPr lang="cs-CZ" dirty="0" smtClean="0"/>
              <a:t> pro </a:t>
            </a:r>
            <a:r>
              <a:rPr lang="cs-CZ" dirty="0" err="1" smtClean="0"/>
              <a:t>Woche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2) </a:t>
            </a:r>
            <a:r>
              <a:rPr lang="cs-CZ" dirty="0" err="1" smtClean="0"/>
              <a:t>Gruppe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erweitertem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(in der 6. </a:t>
            </a:r>
            <a:r>
              <a:rPr lang="cs-CZ" dirty="0" err="1" smtClean="0"/>
              <a:t>Klasse</a:t>
            </a:r>
            <a:r>
              <a:rPr lang="cs-CZ" dirty="0" smtClean="0"/>
              <a:t> 4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</a:t>
            </a:r>
            <a:r>
              <a:rPr lang="cs-CZ" dirty="0" err="1" smtClean="0"/>
              <a:t>Stunden</a:t>
            </a:r>
            <a:r>
              <a:rPr lang="cs-CZ" dirty="0"/>
              <a:t>; 7.-9</a:t>
            </a:r>
            <a:r>
              <a:rPr lang="cs-CZ" dirty="0" smtClean="0"/>
              <a:t>. </a:t>
            </a:r>
            <a:r>
              <a:rPr lang="cs-CZ" dirty="0" err="1" smtClean="0"/>
              <a:t>Klasse</a:t>
            </a:r>
            <a:r>
              <a:rPr lang="cs-CZ" dirty="0" smtClean="0"/>
              <a:t> </a:t>
            </a:r>
            <a:r>
              <a:rPr lang="cs-CZ" dirty="0"/>
              <a:t>5 </a:t>
            </a:r>
            <a:r>
              <a:rPr lang="cs-CZ" dirty="0" err="1"/>
              <a:t>Stunden</a:t>
            </a:r>
            <a:r>
              <a:rPr lang="cs-CZ" dirty="0"/>
              <a:t> pro </a:t>
            </a:r>
            <a:r>
              <a:rPr lang="cs-CZ" dirty="0" err="1"/>
              <a:t>Woche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err="1" smtClean="0"/>
              <a:t>Deutsch</a:t>
            </a:r>
            <a:r>
              <a:rPr lang="cs-CZ" dirty="0" smtClean="0"/>
              <a:t> nach </a:t>
            </a:r>
            <a:r>
              <a:rPr lang="cs-CZ" dirty="0" err="1" smtClean="0"/>
              <a:t>Englisch</a:t>
            </a:r>
            <a:r>
              <a:rPr lang="cs-CZ" dirty="0" smtClean="0"/>
              <a:t>, </a:t>
            </a:r>
            <a:r>
              <a:rPr lang="cs-CZ" dirty="0" err="1" smtClean="0"/>
              <a:t>Brücke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endParaRPr lang="cs-CZ" dirty="0" smtClean="0"/>
          </a:p>
          <a:p>
            <a:r>
              <a:rPr lang="cs-CZ" dirty="0" err="1" smtClean="0"/>
              <a:t>Lehrbuch</a:t>
            </a:r>
            <a:r>
              <a:rPr lang="cs-CZ" dirty="0" smtClean="0"/>
              <a:t> – </a:t>
            </a:r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Max</a:t>
            </a:r>
          </a:p>
          <a:p>
            <a:r>
              <a:rPr lang="cs-CZ" dirty="0" err="1" smtClean="0"/>
              <a:t>Aktivierungselemente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 – </a:t>
            </a:r>
            <a:r>
              <a:rPr lang="cs-CZ" dirty="0" err="1" smtClean="0"/>
              <a:t>Lieder</a:t>
            </a:r>
            <a:r>
              <a:rPr lang="cs-CZ" dirty="0" smtClean="0"/>
              <a:t>, </a:t>
            </a:r>
            <a:r>
              <a:rPr lang="cs-CZ" dirty="0" err="1" smtClean="0"/>
              <a:t>Gedichte</a:t>
            </a:r>
            <a:r>
              <a:rPr lang="cs-CZ" dirty="0" smtClean="0"/>
              <a:t>, </a:t>
            </a:r>
            <a:r>
              <a:rPr lang="cs-CZ" dirty="0" err="1" smtClean="0"/>
              <a:t>Rollenspiele</a:t>
            </a:r>
            <a:r>
              <a:rPr lang="cs-CZ" dirty="0" smtClean="0"/>
              <a:t>, </a:t>
            </a:r>
            <a:r>
              <a:rPr lang="cs-CZ" dirty="0" err="1" smtClean="0"/>
              <a:t>Theater</a:t>
            </a:r>
            <a:endParaRPr lang="cs-CZ" dirty="0" smtClean="0"/>
          </a:p>
          <a:p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Zeitschriften</a:t>
            </a:r>
            <a:r>
              <a:rPr lang="cs-CZ" dirty="0" smtClean="0"/>
              <a:t>, </a:t>
            </a:r>
            <a:r>
              <a:rPr lang="cs-CZ" dirty="0" err="1" smtClean="0"/>
              <a:t>Kreuzwortsrätsel</a:t>
            </a:r>
            <a:r>
              <a:rPr lang="cs-CZ" dirty="0" smtClean="0"/>
              <a:t>, </a:t>
            </a:r>
            <a:r>
              <a:rPr lang="cs-CZ" dirty="0" err="1" smtClean="0"/>
              <a:t>Quiz</a:t>
            </a:r>
            <a:endParaRPr lang="cs-CZ" dirty="0" smtClean="0"/>
          </a:p>
          <a:p>
            <a:r>
              <a:rPr lang="cs-CZ" dirty="0" err="1" smtClean="0"/>
              <a:t>Sprachaufenthalte</a:t>
            </a:r>
            <a:r>
              <a:rPr lang="cs-CZ" dirty="0" smtClean="0"/>
              <a:t> (in </a:t>
            </a:r>
            <a:r>
              <a:rPr lang="cs-CZ" dirty="0" err="1" smtClean="0"/>
              <a:t>Tschechien</a:t>
            </a:r>
            <a:r>
              <a:rPr lang="cs-CZ" dirty="0" smtClean="0"/>
              <a:t>, </a:t>
            </a:r>
            <a:r>
              <a:rPr lang="cs-CZ" dirty="0" err="1" smtClean="0"/>
              <a:t>verschiedene</a:t>
            </a:r>
            <a:r>
              <a:rPr lang="cs-CZ" dirty="0" smtClean="0"/>
              <a:t> </a:t>
            </a:r>
            <a:r>
              <a:rPr lang="cs-CZ" dirty="0" err="1" smtClean="0"/>
              <a:t>Sprachprogramme</a:t>
            </a:r>
            <a:r>
              <a:rPr lang="cs-CZ" dirty="0" smtClean="0"/>
              <a:t> – </a:t>
            </a:r>
            <a:r>
              <a:rPr lang="cs-CZ" dirty="0" err="1" smtClean="0"/>
              <a:t>Olympische</a:t>
            </a:r>
            <a:r>
              <a:rPr lang="cs-CZ" dirty="0" smtClean="0"/>
              <a:t> </a:t>
            </a:r>
            <a:r>
              <a:rPr lang="cs-CZ" dirty="0" err="1" smtClean="0"/>
              <a:t>Spiele</a:t>
            </a:r>
            <a:r>
              <a:rPr lang="cs-CZ" dirty="0" smtClean="0"/>
              <a:t>,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, </a:t>
            </a:r>
            <a:r>
              <a:rPr lang="cs-CZ" dirty="0" err="1" smtClean="0"/>
              <a:t>intensiver</a:t>
            </a:r>
            <a:r>
              <a:rPr lang="cs-CZ" dirty="0" smtClean="0"/>
              <a:t> </a:t>
            </a:r>
            <a:r>
              <a:rPr lang="cs-CZ" dirty="0" err="1" smtClean="0"/>
              <a:t>spielerischer</a:t>
            </a:r>
            <a:r>
              <a:rPr lang="cs-CZ" dirty="0" smtClean="0"/>
              <a:t> </a:t>
            </a:r>
            <a:r>
              <a:rPr lang="cs-CZ" dirty="0" err="1" smtClean="0"/>
              <a:t>Sprachunterricht</a:t>
            </a:r>
            <a:r>
              <a:rPr lang="cs-CZ" dirty="0" smtClean="0"/>
              <a:t>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6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Deutsche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Grundschulen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u="sng" dirty="0" err="1" smtClean="0">
                <a:solidFill>
                  <a:srgbClr val="00B050"/>
                </a:solidFill>
              </a:rPr>
              <a:t>Grundschule</a:t>
            </a:r>
            <a:r>
              <a:rPr lang="cs-CZ" sz="4000" u="sng" dirty="0" smtClean="0">
                <a:solidFill>
                  <a:srgbClr val="00B050"/>
                </a:solidFill>
              </a:rPr>
              <a:t> der </a:t>
            </a:r>
            <a:r>
              <a:rPr lang="cs-CZ" sz="4000" u="sng" dirty="0" err="1" smtClean="0">
                <a:solidFill>
                  <a:srgbClr val="00B050"/>
                </a:solidFill>
              </a:rPr>
              <a:t>deutsch-tschechischen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sz="4000" u="sng" dirty="0" err="1" smtClean="0">
                <a:solidFill>
                  <a:srgbClr val="00B050"/>
                </a:solidFill>
              </a:rPr>
              <a:t>Verständigung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(Prag)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dirty="0" smtClean="0"/>
              <a:t>von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Minderheit</a:t>
            </a:r>
            <a:r>
              <a:rPr lang="cs-CZ" dirty="0" smtClean="0"/>
              <a:t> in </a:t>
            </a:r>
            <a:r>
              <a:rPr lang="cs-CZ" dirty="0" err="1" smtClean="0"/>
              <a:t>Tschechien</a:t>
            </a:r>
            <a:r>
              <a:rPr lang="cs-CZ" dirty="0" smtClean="0"/>
              <a:t> </a:t>
            </a:r>
            <a:r>
              <a:rPr lang="cs-CZ" dirty="0" err="1" smtClean="0"/>
              <a:t>gegründet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Kindergarten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Thomass</a:t>
            </a:r>
            <a:r>
              <a:rPr lang="cs-CZ" dirty="0"/>
              <a:t> Mann Gymnasium)</a:t>
            </a:r>
            <a:endParaRPr lang="cs-CZ" dirty="0" smtClean="0"/>
          </a:p>
          <a:p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tschechische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 (</a:t>
            </a:r>
            <a:r>
              <a:rPr lang="cs-CZ" dirty="0" err="1" smtClean="0"/>
              <a:t>gemischte</a:t>
            </a:r>
            <a:r>
              <a:rPr lang="cs-CZ" dirty="0" smtClean="0"/>
              <a:t> </a:t>
            </a:r>
            <a:r>
              <a:rPr lang="cs-CZ" dirty="0" err="1" smtClean="0"/>
              <a:t>Klassen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Deutsch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Muttersprache</a:t>
            </a:r>
            <a:r>
              <a:rPr lang="cs-CZ" dirty="0" smtClean="0"/>
              <a:t> oder </a:t>
            </a:r>
            <a:r>
              <a:rPr lang="cs-CZ" dirty="0" err="1" smtClean="0"/>
              <a:t>Fremdsprache</a:t>
            </a:r>
            <a:r>
              <a:rPr lang="cs-CZ" dirty="0" smtClean="0"/>
              <a:t> </a:t>
            </a:r>
            <a:r>
              <a:rPr lang="cs-CZ" dirty="0" err="1" smtClean="0"/>
              <a:t>unterrichtet</a:t>
            </a:r>
            <a:endParaRPr lang="cs-CZ" dirty="0" smtClean="0"/>
          </a:p>
          <a:p>
            <a:r>
              <a:rPr lang="cs-CZ" dirty="0" err="1" smtClean="0"/>
              <a:t>Zusammenarbeit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Schulen</a:t>
            </a:r>
            <a:r>
              <a:rPr lang="cs-CZ" dirty="0" smtClean="0"/>
              <a:t> in </a:t>
            </a:r>
            <a:r>
              <a:rPr lang="cs-CZ" dirty="0" err="1" smtClean="0"/>
              <a:t>deutschsprachigen</a:t>
            </a:r>
            <a:r>
              <a:rPr lang="cs-CZ" dirty="0" smtClean="0"/>
              <a:t> </a:t>
            </a:r>
            <a:r>
              <a:rPr lang="cs-CZ" dirty="0" err="1" smtClean="0"/>
              <a:t>Länder</a:t>
            </a:r>
            <a:r>
              <a:rPr lang="cs-CZ" dirty="0" smtClean="0"/>
              <a:t> (</a:t>
            </a:r>
            <a:r>
              <a:rPr lang="cs-CZ" dirty="0" err="1" smtClean="0"/>
              <a:t>Besuche</a:t>
            </a:r>
            <a:r>
              <a:rPr lang="cs-CZ" dirty="0" smtClean="0"/>
              <a:t>, </a:t>
            </a:r>
            <a:r>
              <a:rPr lang="cs-CZ" dirty="0" err="1" smtClean="0"/>
              <a:t>Briefe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Verständigung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tschechischen</a:t>
            </a:r>
            <a:r>
              <a:rPr lang="cs-CZ" dirty="0" smtClean="0"/>
              <a:t> Kultur </a:t>
            </a:r>
            <a:r>
              <a:rPr lang="cs-CZ" dirty="0" err="1" smtClean="0"/>
              <a:t>unterstüzt</a:t>
            </a:r>
            <a:endParaRPr lang="cs-CZ" dirty="0" smtClean="0"/>
          </a:p>
          <a:p>
            <a:r>
              <a:rPr lang="cs-CZ" dirty="0" err="1" smtClean="0"/>
              <a:t>Unterricht</a:t>
            </a:r>
            <a:r>
              <a:rPr lang="cs-CZ" dirty="0" smtClean="0"/>
              <a:t> in der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; Projekte</a:t>
            </a:r>
          </a:p>
          <a:p>
            <a:r>
              <a:rPr lang="cs-CZ" dirty="0" smtClean="0"/>
              <a:t>TEUER 32.000/</a:t>
            </a:r>
            <a:r>
              <a:rPr lang="cs-CZ" dirty="0" err="1" smtClean="0"/>
              <a:t>Jahr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u="sng" dirty="0" err="1" smtClean="0">
                <a:solidFill>
                  <a:srgbClr val="00B050"/>
                </a:solidFill>
              </a:rPr>
              <a:t>Deutsche</a:t>
            </a:r>
            <a:r>
              <a:rPr lang="cs-CZ" sz="4000" u="sng" dirty="0" smtClean="0">
                <a:solidFill>
                  <a:srgbClr val="00B050"/>
                </a:solidFill>
              </a:rPr>
              <a:t> </a:t>
            </a:r>
            <a:r>
              <a:rPr lang="cs-CZ" sz="4000" u="sng" dirty="0" err="1" smtClean="0">
                <a:solidFill>
                  <a:srgbClr val="00B050"/>
                </a:solidFill>
              </a:rPr>
              <a:t>Schule</a:t>
            </a:r>
            <a:r>
              <a:rPr lang="cs-CZ" sz="4000" u="sng" dirty="0" smtClean="0">
                <a:solidFill>
                  <a:srgbClr val="00B050"/>
                </a:solidFill>
              </a:rPr>
              <a:t> Prag </a:t>
            </a:r>
          </a:p>
          <a:p>
            <a:r>
              <a:rPr lang="cs-CZ" dirty="0" err="1" smtClean="0"/>
              <a:t>Kindergarten</a:t>
            </a:r>
            <a:r>
              <a:rPr lang="cs-CZ" dirty="0" smtClean="0"/>
              <a:t>, </a:t>
            </a:r>
            <a:r>
              <a:rPr lang="cs-CZ" dirty="0" err="1" smtClean="0"/>
              <a:t>Grundschule</a:t>
            </a:r>
            <a:r>
              <a:rPr lang="cs-CZ" dirty="0" smtClean="0"/>
              <a:t>, Gymnasium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Toleranz</a:t>
            </a:r>
            <a:r>
              <a:rPr lang="cs-CZ" dirty="0" smtClean="0"/>
              <a:t>, </a:t>
            </a:r>
            <a:r>
              <a:rPr lang="cs-CZ" dirty="0" err="1" smtClean="0"/>
              <a:t>Offenheit</a:t>
            </a:r>
            <a:r>
              <a:rPr lang="cs-CZ" dirty="0" smtClean="0"/>
              <a:t>, Dialog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Kulturen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SEHR TEUER </a:t>
            </a:r>
            <a:r>
              <a:rPr lang="cs-CZ" dirty="0" err="1" smtClean="0"/>
              <a:t>gegen</a:t>
            </a:r>
            <a:r>
              <a:rPr lang="cs-CZ" dirty="0" smtClean="0"/>
              <a:t> 130.000/</a:t>
            </a:r>
            <a:r>
              <a:rPr lang="cs-CZ" dirty="0" err="1" smtClean="0"/>
              <a:t>Jahr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878" y="2132856"/>
            <a:ext cx="1195586" cy="97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797152"/>
            <a:ext cx="2528791" cy="12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3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Gymnasien</a:t>
            </a:r>
            <a:endParaRPr lang="cs-CZ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Fremdsprachen</a:t>
            </a:r>
            <a:r>
              <a:rPr lang="cs-CZ" dirty="0" smtClean="0"/>
              <a:t> </a:t>
            </a:r>
            <a:r>
              <a:rPr lang="cs-CZ" dirty="0" err="1" smtClean="0"/>
              <a:t>pflichtig</a:t>
            </a:r>
            <a:r>
              <a:rPr lang="cs-CZ" dirty="0" smtClean="0"/>
              <a:t> (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Wahlsprache</a:t>
            </a:r>
            <a:r>
              <a:rPr lang="cs-CZ" dirty="0" smtClean="0"/>
              <a:t> </a:t>
            </a:r>
            <a:r>
              <a:rPr lang="cs-CZ" b="1" u="sng" dirty="0" smtClean="0">
                <a:solidFill>
                  <a:srgbClr val="00B050"/>
                </a:solidFill>
              </a:rPr>
              <a:t>D</a:t>
            </a:r>
            <a:r>
              <a:rPr lang="cs-CZ" dirty="0" smtClean="0"/>
              <a:t>, </a:t>
            </a:r>
            <a:r>
              <a:rPr lang="cs-CZ" dirty="0" err="1" smtClean="0"/>
              <a:t>Sp</a:t>
            </a:r>
            <a:r>
              <a:rPr lang="cs-CZ" dirty="0" smtClean="0"/>
              <a:t>, Fr, R)</a:t>
            </a:r>
          </a:p>
          <a:p>
            <a:pPr marL="0" indent="0">
              <a:buNone/>
            </a:pPr>
            <a:r>
              <a:rPr lang="cs-CZ" b="1" u="sng" dirty="0" err="1" smtClean="0"/>
              <a:t>Abitur</a:t>
            </a:r>
            <a:r>
              <a:rPr lang="cs-CZ" b="1" u="sng" dirty="0" smtClean="0"/>
              <a:t> in </a:t>
            </a:r>
            <a:r>
              <a:rPr lang="cs-CZ" b="1" u="sng" dirty="0" err="1" smtClean="0"/>
              <a:t>Fremdsprachen</a:t>
            </a:r>
            <a:r>
              <a:rPr lang="cs-CZ" b="1" u="sng" dirty="0" smtClean="0"/>
              <a:t>:</a:t>
            </a:r>
          </a:p>
          <a:p>
            <a:pPr marL="0" indent="0">
              <a:buNone/>
            </a:pPr>
            <a:r>
              <a:rPr lang="cs-CZ" sz="2600" dirty="0" smtClean="0"/>
              <a:t>(</a:t>
            </a:r>
            <a:r>
              <a:rPr lang="cs-CZ" sz="2600" dirty="0" err="1" smtClean="0"/>
              <a:t>eine</a:t>
            </a:r>
            <a:r>
              <a:rPr lang="cs-CZ" sz="2600" dirty="0" smtClean="0"/>
              <a:t> </a:t>
            </a:r>
            <a:r>
              <a:rPr lang="cs-CZ" sz="2600" dirty="0" err="1" smtClean="0"/>
              <a:t>Fremdsprache</a:t>
            </a:r>
            <a:r>
              <a:rPr lang="cs-CZ" sz="2600" dirty="0" smtClean="0"/>
              <a:t> oder </a:t>
            </a:r>
            <a:r>
              <a:rPr lang="cs-CZ" sz="2600" dirty="0" err="1" smtClean="0"/>
              <a:t>Mathematik</a:t>
            </a:r>
            <a:r>
              <a:rPr lang="cs-CZ" sz="2600" dirty="0" smtClean="0"/>
              <a:t> </a:t>
            </a:r>
            <a:r>
              <a:rPr lang="cs-CZ" sz="2600" dirty="0" err="1" smtClean="0"/>
              <a:t>pflichtig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dirty="0" err="1" smtClean="0"/>
              <a:t>rste</a:t>
            </a:r>
            <a:r>
              <a:rPr lang="cs-CZ" dirty="0" smtClean="0"/>
              <a:t> B1 (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Englisch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zweite</a:t>
            </a:r>
            <a:r>
              <a:rPr lang="cs-CZ" dirty="0" smtClean="0"/>
              <a:t> B1 (</a:t>
            </a:r>
            <a:r>
              <a:rPr lang="cs-CZ" dirty="0" err="1" smtClean="0"/>
              <a:t>Deutsch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ü</a:t>
            </a:r>
            <a:r>
              <a:rPr lang="cs-CZ" dirty="0" err="1" smtClean="0"/>
              <a:t>blicherweise</a:t>
            </a:r>
            <a:r>
              <a:rPr lang="cs-CZ" dirty="0" smtClean="0"/>
              <a:t> 3 </a:t>
            </a:r>
            <a:r>
              <a:rPr lang="cs-CZ" dirty="0" err="1" smtClean="0"/>
              <a:t>Stunden</a:t>
            </a:r>
            <a:r>
              <a:rPr lang="cs-CZ" dirty="0" smtClean="0"/>
              <a:t> </a:t>
            </a:r>
            <a:r>
              <a:rPr lang="cs-CZ" dirty="0" err="1" smtClean="0"/>
              <a:t>wöchentlich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dazu</a:t>
            </a:r>
            <a:r>
              <a:rPr lang="cs-CZ" dirty="0" smtClean="0"/>
              <a:t> </a:t>
            </a:r>
            <a:r>
              <a:rPr lang="cs-CZ" dirty="0" err="1" smtClean="0"/>
              <a:t>Konversation</a:t>
            </a:r>
            <a:r>
              <a:rPr lang="cs-CZ" dirty="0" smtClean="0"/>
              <a:t>, </a:t>
            </a:r>
            <a:r>
              <a:rPr lang="cs-CZ" dirty="0" err="1" smtClean="0"/>
              <a:t>Vorbereitung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Abitur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Schüler</a:t>
            </a:r>
            <a:r>
              <a:rPr lang="cs-CZ" dirty="0" smtClean="0"/>
              <a:t> in </a:t>
            </a:r>
            <a:r>
              <a:rPr lang="cs-CZ" dirty="0" err="1" smtClean="0"/>
              <a:t>Gruppen</a:t>
            </a:r>
            <a:r>
              <a:rPr lang="cs-CZ" dirty="0" smtClean="0"/>
              <a:t> nach </a:t>
            </a:r>
            <a:r>
              <a:rPr lang="cs-CZ" dirty="0" err="1" smtClean="0"/>
              <a:t>Kenntnissen</a:t>
            </a:r>
            <a:r>
              <a:rPr lang="cs-CZ" dirty="0" smtClean="0"/>
              <a:t> </a:t>
            </a:r>
            <a:r>
              <a:rPr lang="cs-CZ" dirty="0" err="1" smtClean="0"/>
              <a:t>geteilt</a:t>
            </a:r>
            <a:r>
              <a:rPr lang="cs-CZ" dirty="0" smtClean="0"/>
              <a:t> (</a:t>
            </a:r>
            <a:r>
              <a:rPr lang="cs-CZ" dirty="0" err="1" smtClean="0"/>
              <a:t>effektivere</a:t>
            </a:r>
            <a:r>
              <a:rPr lang="cs-CZ" dirty="0" smtClean="0"/>
              <a:t> </a:t>
            </a:r>
            <a:r>
              <a:rPr lang="cs-CZ" dirty="0" err="1" smtClean="0"/>
              <a:t>Zusammenarbeit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/>
              <a:t>m</a:t>
            </a:r>
            <a:r>
              <a:rPr lang="cs-CZ" dirty="0" err="1" smtClean="0"/>
              <a:t>anchmal</a:t>
            </a:r>
            <a:r>
              <a:rPr lang="cs-CZ" dirty="0" smtClean="0"/>
              <a:t> </a:t>
            </a:r>
            <a:r>
              <a:rPr lang="cs-CZ" dirty="0" err="1" smtClean="0"/>
              <a:t>Muttersprachler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Austauschprogramme</a:t>
            </a:r>
            <a:r>
              <a:rPr lang="cs-CZ" dirty="0" smtClean="0"/>
              <a:t> (1 </a:t>
            </a:r>
            <a:r>
              <a:rPr lang="cs-CZ" dirty="0" err="1" smtClean="0"/>
              <a:t>Woche</a:t>
            </a:r>
            <a:r>
              <a:rPr lang="cs-CZ" dirty="0" smtClean="0"/>
              <a:t>)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tschechischen</a:t>
            </a:r>
            <a:r>
              <a:rPr lang="cs-CZ" dirty="0" smtClean="0"/>
              <a:t> </a:t>
            </a:r>
            <a:r>
              <a:rPr lang="cs-CZ" dirty="0" err="1" smtClean="0"/>
              <a:t>Partnerschulen</a:t>
            </a:r>
            <a:r>
              <a:rPr lang="cs-CZ" dirty="0" smtClean="0"/>
              <a:t> (</a:t>
            </a:r>
            <a:r>
              <a:rPr lang="cs-CZ" dirty="0" err="1" smtClean="0"/>
              <a:t>authentischer</a:t>
            </a:r>
            <a:r>
              <a:rPr lang="cs-CZ" dirty="0" smtClean="0"/>
              <a:t> Kontakt der </a:t>
            </a:r>
            <a:r>
              <a:rPr lang="cs-CZ" dirty="0" err="1" smtClean="0"/>
              <a:t>Schüler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Realien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Sprache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Exkursionen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Ausflüge</a:t>
            </a:r>
            <a:r>
              <a:rPr lang="cs-CZ" dirty="0" smtClean="0"/>
              <a:t>, Projekte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170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1575</Words>
  <Application>Microsoft Office PowerPoint</Application>
  <PresentationFormat>Předvádění na obrazovce (4:3)</PresentationFormat>
  <Paragraphs>310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Deutsch in Schulen und Bildung in Tschechien</vt:lpstr>
      <vt:lpstr>Prezentace aplikace PowerPoint</vt:lpstr>
      <vt:lpstr>Deutsch im tschechischen Bildungssystem</vt:lpstr>
      <vt:lpstr>Kindergärten</vt:lpstr>
      <vt:lpstr>Grundschulen</vt:lpstr>
      <vt:lpstr>Grundschulen mit erweitertem Deutschunterricht </vt:lpstr>
      <vt:lpstr>Grundschule Jana Babáka in Brünn </vt:lpstr>
      <vt:lpstr>Deutsche Grundschulen</vt:lpstr>
      <vt:lpstr>Gymnasien</vt:lpstr>
      <vt:lpstr> Deutsche Gymnasien (mit erweitertem Deutschunterricht)</vt:lpstr>
      <vt:lpstr>Abitur in Deustch</vt:lpstr>
      <vt:lpstr>Deutsch an Universitäten</vt:lpstr>
      <vt:lpstr>Prezentace aplikace PowerPoint</vt:lpstr>
      <vt:lpstr>Prezentace aplikace PowerPoint</vt:lpstr>
      <vt:lpstr>Andere Möglichkeiten (Institutionen) für Deutschunterricht  Sprachschulen </vt:lpstr>
      <vt:lpstr>Instituten</vt:lpstr>
      <vt:lpstr>Projekte und Programme zur Förderung Deutschlernens  Deutscholympiade</vt:lpstr>
      <vt:lpstr>CLIL  - Integriertes Fremdsprachen- und Sachfachlernen</vt:lpstr>
      <vt:lpstr>SGUN</vt:lpstr>
      <vt:lpstr>Stiftungen</vt:lpstr>
      <vt:lpstr>Stipendien </vt:lpstr>
      <vt:lpstr>Commenius, Label, e-Twinning </vt:lpstr>
      <vt:lpstr>Aktuelle Tendenzen</vt:lpstr>
      <vt:lpstr>Quellen: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vita</dc:creator>
  <cp:lastModifiedBy>lektor</cp:lastModifiedBy>
  <cp:revision>66</cp:revision>
  <dcterms:created xsi:type="dcterms:W3CDTF">2014-04-02T18:48:04Z</dcterms:created>
  <dcterms:modified xsi:type="dcterms:W3CDTF">2014-10-16T19:02:13Z</dcterms:modified>
</cp:coreProperties>
</file>