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0" r:id="rId5"/>
    <p:sldId id="261" r:id="rId6"/>
    <p:sldId id="257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62" autoAdjust="0"/>
  </p:normalViewPr>
  <p:slideViewPr>
    <p:cSldViewPr>
      <p:cViewPr>
        <p:scale>
          <a:sx n="96" d="100"/>
          <a:sy n="96" d="100"/>
        </p:scale>
        <p:origin x="-780" y="-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D9000-78C4-483D-B188-D8ECD580C67C}" type="datetimeFigureOut">
              <a:rPr lang="cs-CZ" smtClean="0"/>
              <a:t>22. 11. 2016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6401C-B4FA-4AA8-9AF6-F7527BD21A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853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D9000-78C4-483D-B188-D8ECD580C67C}" type="datetimeFigureOut">
              <a:rPr lang="cs-CZ" smtClean="0"/>
              <a:t>22. 11. 2016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6401C-B4FA-4AA8-9AF6-F7527BD21A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6893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D9000-78C4-483D-B188-D8ECD580C67C}" type="datetimeFigureOut">
              <a:rPr lang="cs-CZ" smtClean="0"/>
              <a:t>22. 11. 2016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6401C-B4FA-4AA8-9AF6-F7527BD21A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2537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D9000-78C4-483D-B188-D8ECD580C67C}" type="datetimeFigureOut">
              <a:rPr lang="cs-CZ" smtClean="0"/>
              <a:t>22. 11. 2016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6401C-B4FA-4AA8-9AF6-F7527BD21A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4858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D9000-78C4-483D-B188-D8ECD580C67C}" type="datetimeFigureOut">
              <a:rPr lang="cs-CZ" smtClean="0"/>
              <a:t>22. 11. 2016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6401C-B4FA-4AA8-9AF6-F7527BD21A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4796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D9000-78C4-483D-B188-D8ECD580C67C}" type="datetimeFigureOut">
              <a:rPr lang="cs-CZ" smtClean="0"/>
              <a:t>22. 11. 2016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6401C-B4FA-4AA8-9AF6-F7527BD21A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6138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D9000-78C4-483D-B188-D8ECD580C67C}" type="datetimeFigureOut">
              <a:rPr lang="cs-CZ" smtClean="0"/>
              <a:t>22. 11. 2016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6401C-B4FA-4AA8-9AF6-F7527BD21A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1812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D9000-78C4-483D-B188-D8ECD580C67C}" type="datetimeFigureOut">
              <a:rPr lang="cs-CZ" smtClean="0"/>
              <a:t>22. 11. 2016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6401C-B4FA-4AA8-9AF6-F7527BD21A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3949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D9000-78C4-483D-B188-D8ECD580C67C}" type="datetimeFigureOut">
              <a:rPr lang="cs-CZ" smtClean="0"/>
              <a:t>22. 11. 2016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6401C-B4FA-4AA8-9AF6-F7527BD21A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5753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D9000-78C4-483D-B188-D8ECD580C67C}" type="datetimeFigureOut">
              <a:rPr lang="cs-CZ" smtClean="0"/>
              <a:t>22. 11. 2016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6401C-B4FA-4AA8-9AF6-F7527BD21A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8456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D9000-78C4-483D-B188-D8ECD580C67C}" type="datetimeFigureOut">
              <a:rPr lang="cs-CZ" smtClean="0"/>
              <a:t>22. 11. 2016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6401C-B4FA-4AA8-9AF6-F7527BD21A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3746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DD9000-78C4-483D-B188-D8ECD580C67C}" type="datetimeFigureOut">
              <a:rPr lang="cs-CZ" smtClean="0"/>
              <a:t>22. 11. 2016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A6401C-B4FA-4AA8-9AF6-F7527BD21A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7768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Контроль, оценка, тестирование, сертификаты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Ondřej Macák</a:t>
            </a:r>
          </a:p>
          <a:p>
            <a:r>
              <a:rPr lang="cs-CZ" dirty="0" smtClean="0"/>
              <a:t>407526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37421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Сертификаты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6 </a:t>
            </a:r>
            <a:r>
              <a:rPr lang="ru-RU" dirty="0" smtClean="0"/>
              <a:t>уровней:</a:t>
            </a:r>
          </a:p>
          <a:p>
            <a:pPr lvl="1"/>
            <a:r>
              <a:rPr lang="ru-RU" dirty="0" smtClean="0"/>
              <a:t>эелементарный ТЭУ/А1</a:t>
            </a:r>
            <a:r>
              <a:rPr lang="cs-CZ" dirty="0" smtClean="0"/>
              <a:t>, </a:t>
            </a:r>
            <a:r>
              <a:rPr lang="ru-RU" dirty="0" smtClean="0"/>
              <a:t>словарный запас 750</a:t>
            </a:r>
          </a:p>
          <a:p>
            <a:pPr lvl="1"/>
            <a:r>
              <a:rPr lang="ru-RU" dirty="0" smtClean="0"/>
              <a:t>базовый ТБУ/А2, с.з. </a:t>
            </a:r>
            <a:r>
              <a:rPr lang="ru-RU" smtClean="0"/>
              <a:t>1300 слов, </a:t>
            </a:r>
            <a:r>
              <a:rPr lang="ru-RU" dirty="0" smtClean="0"/>
              <a:t>нужен для получения гражданства</a:t>
            </a:r>
            <a:endParaRPr lang="cs-CZ" dirty="0" smtClean="0"/>
          </a:p>
          <a:p>
            <a:pPr lvl="1"/>
            <a:r>
              <a:rPr lang="ru-RU" dirty="0" smtClean="0"/>
              <a:t>первый </a:t>
            </a:r>
            <a:r>
              <a:rPr lang="ru-RU" dirty="0"/>
              <a:t>сертификационный </a:t>
            </a:r>
            <a:r>
              <a:rPr lang="ru-RU" dirty="0" smtClean="0"/>
              <a:t>уровень ТРКИ-</a:t>
            </a:r>
            <a:r>
              <a:rPr lang="cs-CZ" dirty="0" smtClean="0"/>
              <a:t>I/B1</a:t>
            </a:r>
            <a:r>
              <a:rPr lang="ru-RU" dirty="0" smtClean="0"/>
              <a:t> 2300 слов</a:t>
            </a:r>
            <a:r>
              <a:rPr lang="cs-CZ" dirty="0" smtClean="0"/>
              <a:t> </a:t>
            </a:r>
            <a:endParaRPr lang="ru-RU" dirty="0" smtClean="0"/>
          </a:p>
          <a:p>
            <a:pPr lvl="1"/>
            <a:r>
              <a:rPr lang="ru-RU" dirty="0" smtClean="0"/>
              <a:t>второй </a:t>
            </a:r>
            <a:r>
              <a:rPr lang="ru-RU" dirty="0"/>
              <a:t>сертификационный </a:t>
            </a:r>
            <a:r>
              <a:rPr lang="ru-RU" dirty="0" smtClean="0"/>
              <a:t>уровень</a:t>
            </a:r>
            <a:r>
              <a:rPr lang="cs-CZ" dirty="0" smtClean="0"/>
              <a:t> </a:t>
            </a:r>
            <a:r>
              <a:rPr lang="ru-RU" dirty="0" smtClean="0"/>
              <a:t>ТРКИ-</a:t>
            </a:r>
            <a:r>
              <a:rPr lang="cs-CZ" dirty="0" smtClean="0"/>
              <a:t>II/B2</a:t>
            </a:r>
            <a:r>
              <a:rPr lang="ru-RU" dirty="0" smtClean="0"/>
              <a:t> 10000 слов </a:t>
            </a:r>
          </a:p>
          <a:p>
            <a:pPr lvl="1"/>
            <a:r>
              <a:rPr lang="ru-RU" dirty="0" smtClean="0"/>
              <a:t>третий </a:t>
            </a:r>
            <a:r>
              <a:rPr lang="ru-RU" dirty="0"/>
              <a:t>сертификационный </a:t>
            </a:r>
            <a:r>
              <a:rPr lang="ru-RU" dirty="0" smtClean="0"/>
              <a:t>уровень ТРКИ-</a:t>
            </a:r>
            <a:r>
              <a:rPr lang="cs-CZ" dirty="0" smtClean="0"/>
              <a:t>III/C1</a:t>
            </a:r>
            <a:r>
              <a:rPr lang="ru-RU" dirty="0" smtClean="0"/>
              <a:t> 12000 слов (7000 активно)</a:t>
            </a:r>
          </a:p>
          <a:p>
            <a:pPr lvl="1"/>
            <a:r>
              <a:rPr lang="ru-RU" dirty="0" smtClean="0"/>
              <a:t>четвертый </a:t>
            </a:r>
            <a:r>
              <a:rPr lang="ru-RU" dirty="0"/>
              <a:t>сертификационный </a:t>
            </a:r>
            <a:r>
              <a:rPr lang="ru-RU" dirty="0" smtClean="0"/>
              <a:t>уровень ТРКИ-</a:t>
            </a:r>
            <a:r>
              <a:rPr lang="cs-CZ" dirty="0" smtClean="0"/>
              <a:t>IV/C2</a:t>
            </a:r>
            <a:r>
              <a:rPr lang="ru-RU" dirty="0" smtClean="0"/>
              <a:t> 20000 слов (8000 активно)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25196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Контроль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проверка итогов работы</a:t>
            </a:r>
          </a:p>
          <a:p>
            <a:r>
              <a:rPr lang="ru-RU" dirty="0" smtClean="0"/>
              <a:t>работу</a:t>
            </a:r>
            <a:r>
              <a:rPr lang="cs-CZ" dirty="0" smtClean="0"/>
              <a:t> </a:t>
            </a:r>
            <a:r>
              <a:rPr lang="ru-RU" dirty="0" smtClean="0"/>
              <a:t>(учебу) нельзя начинать без какой-нибудь цели</a:t>
            </a:r>
          </a:p>
          <a:p>
            <a:r>
              <a:rPr lang="ru-RU" dirty="0" smtClean="0"/>
              <a:t>контроль сравнивает результат с раньше определенной целю</a:t>
            </a:r>
            <a:endParaRPr lang="cs-CZ" dirty="0" smtClean="0"/>
          </a:p>
          <a:p>
            <a:r>
              <a:rPr lang="ru-RU" dirty="0" smtClean="0"/>
              <a:t>главные функции: сровнение</a:t>
            </a:r>
            <a:r>
              <a:rPr lang="cs-CZ" dirty="0" smtClean="0"/>
              <a:t>,</a:t>
            </a:r>
            <a:r>
              <a:rPr lang="ru-RU" dirty="0" smtClean="0"/>
              <a:t> поправка/коррекция</a:t>
            </a:r>
            <a:r>
              <a:rPr lang="cs-CZ" dirty="0" smtClean="0"/>
              <a:t>,</a:t>
            </a:r>
            <a:r>
              <a:rPr lang="ru-RU" dirty="0" smtClean="0"/>
              <a:t> оценка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53300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Оценка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систематичекая деятельность</a:t>
            </a:r>
          </a:p>
          <a:p>
            <a:r>
              <a:rPr lang="ru-RU" dirty="0" smtClean="0"/>
              <a:t>приводит к определению качества лица и качества его работы</a:t>
            </a:r>
          </a:p>
          <a:p>
            <a:r>
              <a:rPr lang="ru-RU" dirty="0"/>
              <a:t>у</a:t>
            </a:r>
            <a:r>
              <a:rPr lang="ru-RU" dirty="0" smtClean="0"/>
              <a:t>казывает на то, как происходит учеба и какими являются ее результаты</a:t>
            </a:r>
            <a:endParaRPr lang="cs-CZ" dirty="0" smtClean="0"/>
          </a:p>
          <a:p>
            <a:r>
              <a:rPr lang="ru-RU" dirty="0" smtClean="0"/>
              <a:t>типа:</a:t>
            </a:r>
          </a:p>
          <a:p>
            <a:pPr lvl="1"/>
            <a:r>
              <a:rPr lang="ru-RU" dirty="0" smtClean="0"/>
              <a:t>внешняя</a:t>
            </a:r>
          </a:p>
          <a:p>
            <a:pPr lvl="1"/>
            <a:r>
              <a:rPr lang="ru-RU" dirty="0" smtClean="0"/>
              <a:t>внутренняя</a:t>
            </a:r>
          </a:p>
        </p:txBody>
      </p:sp>
    </p:spTree>
    <p:extLst>
      <p:ext uri="{BB962C8B-B14F-4D97-AF65-F5344CB8AC3E}">
        <p14:creationId xmlns:p14="http://schemas.microsoft.com/office/powerpoint/2010/main" val="4287315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Оценка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функции:</a:t>
            </a:r>
            <a:endParaRPr lang="cs-CZ" dirty="0" smtClean="0"/>
          </a:p>
          <a:p>
            <a:pPr lvl="1"/>
            <a:r>
              <a:rPr lang="ru-RU" dirty="0" smtClean="0"/>
              <a:t>информационная: на основе обратной связи</a:t>
            </a:r>
            <a:r>
              <a:rPr lang="cs-CZ" dirty="0" smtClean="0"/>
              <a:t> </a:t>
            </a:r>
            <a:r>
              <a:rPr lang="ru-RU" dirty="0" smtClean="0"/>
              <a:t>определяется состояние знаний, способностей и ведения ученика</a:t>
            </a:r>
          </a:p>
          <a:p>
            <a:pPr lvl="1"/>
            <a:r>
              <a:rPr lang="ru-RU" dirty="0" smtClean="0"/>
              <a:t>мотивационная</a:t>
            </a:r>
            <a:r>
              <a:rPr lang="cs-CZ" dirty="0" smtClean="0"/>
              <a:t>: </a:t>
            </a:r>
            <a:r>
              <a:rPr lang="ru-RU" dirty="0" smtClean="0"/>
              <a:t>оценка должна мотивировать ученика к улучшению результатов</a:t>
            </a:r>
          </a:p>
          <a:p>
            <a:pPr lvl="1"/>
            <a:r>
              <a:rPr lang="ru-RU" dirty="0" smtClean="0"/>
              <a:t>регулационная: деятельность</a:t>
            </a:r>
            <a:r>
              <a:rPr lang="ru-RU" dirty="0"/>
              <a:t> </a:t>
            </a:r>
            <a:r>
              <a:rPr lang="ru-RU" dirty="0" smtClean="0"/>
              <a:t>ученика сопровождается комментарием учителя, который указывет, как эти результаты улучшить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646577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Оценка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</a:p>
          <a:p>
            <a:pPr lvl="1"/>
            <a:r>
              <a:rPr lang="ru-RU" dirty="0" smtClean="0"/>
              <a:t>воспитательная</a:t>
            </a:r>
          </a:p>
          <a:p>
            <a:pPr lvl="1"/>
            <a:r>
              <a:rPr lang="ru-RU" dirty="0" smtClean="0"/>
              <a:t>прогностическая</a:t>
            </a:r>
          </a:p>
          <a:p>
            <a:pPr lvl="1"/>
            <a:r>
              <a:rPr lang="ru-RU" dirty="0" smtClean="0"/>
              <a:t>диффернциационная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876427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Тестирование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понимается педагогическое тестирование</a:t>
            </a:r>
          </a:p>
          <a:p>
            <a:r>
              <a:rPr lang="ru-RU" dirty="0" smtClean="0"/>
              <a:t>это форма измерения знаний учащихся</a:t>
            </a:r>
          </a:p>
          <a:p>
            <a:r>
              <a:rPr lang="ru-RU" dirty="0" smtClean="0"/>
              <a:t>средство систематического измерениа резултатов учебы</a:t>
            </a:r>
          </a:p>
          <a:p>
            <a:r>
              <a:rPr lang="ru-RU" dirty="0" smtClean="0"/>
              <a:t>стандартизированное, нормированное</a:t>
            </a:r>
            <a:endParaRPr lang="cs-CZ" dirty="0" smtClean="0"/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179163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Педагогический тест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это инструмент оценивания обученности учащихся</a:t>
            </a:r>
            <a:endParaRPr lang="cs-CZ" dirty="0" smtClean="0"/>
          </a:p>
          <a:p>
            <a:r>
              <a:rPr lang="ru-RU" dirty="0" smtClean="0"/>
              <a:t>состоит из системы тестовых заданий, стандартизированной процедуры проведения, обработки и анализа результатов</a:t>
            </a:r>
            <a:endParaRPr lang="cs-CZ" dirty="0" smtClean="0"/>
          </a:p>
          <a:p>
            <a:r>
              <a:rPr lang="cs-CZ" dirty="0" smtClean="0"/>
              <a:t>+ : </a:t>
            </a:r>
            <a:r>
              <a:rPr lang="ru-RU" dirty="0" smtClean="0"/>
              <a:t>объективность, справедливость, точность, эффективность</a:t>
            </a:r>
          </a:p>
          <a:p>
            <a:r>
              <a:rPr lang="ru-RU" dirty="0" smtClean="0"/>
              <a:t>- : разработка тестового инструментария длителная, невозможность узнать причину ошибки</a:t>
            </a:r>
            <a:r>
              <a:rPr lang="cs-CZ" dirty="0" smtClean="0"/>
              <a:t>, </a:t>
            </a:r>
            <a:r>
              <a:rPr lang="ru-RU" dirty="0" smtClean="0"/>
              <a:t>мелкость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965194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Классификация тестов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по целям: информационные, диагностические, обучающие, мотивационные, аттестационные</a:t>
            </a:r>
          </a:p>
          <a:p>
            <a:r>
              <a:rPr lang="ru-RU" dirty="0" smtClean="0"/>
              <a:t>по процедуре создания: стандартизованные, не стандартизованные</a:t>
            </a:r>
          </a:p>
          <a:p>
            <a:r>
              <a:rPr lang="ru-RU" dirty="0"/>
              <a:t>по технологии </a:t>
            </a:r>
            <a:r>
              <a:rPr lang="ru-RU" dirty="0" smtClean="0"/>
              <a:t>проведения</a:t>
            </a:r>
            <a:r>
              <a:rPr lang="cs-CZ" dirty="0" smtClean="0"/>
              <a:t>: </a:t>
            </a:r>
            <a:r>
              <a:rPr lang="ru-RU" dirty="0" smtClean="0"/>
              <a:t>бумажные,</a:t>
            </a:r>
            <a:r>
              <a:rPr lang="cs-CZ" dirty="0" smtClean="0"/>
              <a:t> </a:t>
            </a:r>
            <a:r>
              <a:rPr lang="ru-RU" dirty="0" smtClean="0"/>
              <a:t>компьютерные</a:t>
            </a:r>
            <a:r>
              <a:rPr lang="cs-CZ" dirty="0" smtClean="0"/>
              <a:t>, </a:t>
            </a:r>
            <a:r>
              <a:rPr lang="ru-RU" dirty="0" smtClean="0"/>
              <a:t>другие</a:t>
            </a:r>
          </a:p>
          <a:p>
            <a:r>
              <a:rPr lang="ru-RU" dirty="0" smtClean="0"/>
              <a:t>по форме заданий: закрытого типа, открытого типа, установление соответствия, упорядочивание последовательности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844434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Сертификаты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письменное свидетельство, представляемое для удостоверения чего-либо.</a:t>
            </a:r>
          </a:p>
          <a:p>
            <a:r>
              <a:rPr lang="ru-RU" dirty="0" smtClean="0"/>
              <a:t>ТРКИ: </a:t>
            </a:r>
            <a:r>
              <a:rPr lang="ru-RU" b="1" dirty="0" smtClean="0"/>
              <a:t>т</a:t>
            </a:r>
            <a:r>
              <a:rPr lang="ru-RU" dirty="0" smtClean="0"/>
              <a:t>ест по </a:t>
            </a:r>
            <a:r>
              <a:rPr lang="ru-RU" b="1" dirty="0" smtClean="0"/>
              <a:t>р</a:t>
            </a:r>
            <a:r>
              <a:rPr lang="ru-RU" dirty="0" smtClean="0"/>
              <a:t>усскому </a:t>
            </a:r>
            <a:r>
              <a:rPr lang="ru-RU" b="1" dirty="0" smtClean="0"/>
              <a:t>к</a:t>
            </a:r>
            <a:r>
              <a:rPr lang="ru-RU" dirty="0" smtClean="0"/>
              <a:t>ак </a:t>
            </a:r>
            <a:r>
              <a:rPr lang="ru-RU" b="1" dirty="0" smtClean="0"/>
              <a:t>и</a:t>
            </a:r>
            <a:r>
              <a:rPr lang="ru-RU" dirty="0" smtClean="0"/>
              <a:t>ностранному</a:t>
            </a:r>
            <a:endParaRPr lang="cs-CZ" dirty="0" smtClean="0"/>
          </a:p>
          <a:p>
            <a:r>
              <a:rPr lang="ru-RU" dirty="0" smtClean="0"/>
              <a:t>три раза в год</a:t>
            </a:r>
          </a:p>
          <a:p>
            <a:r>
              <a:rPr lang="ru-RU" dirty="0" smtClean="0"/>
              <a:t>в представительствах Головного центра тестирования граждан зарубежных стран по русскому языку при Министерстве образования и науки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017883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537</TotalTime>
  <Words>312</Words>
  <Application>Microsoft Office PowerPoint</Application>
  <PresentationFormat>On-screen Show (4:3)</PresentationFormat>
  <Paragraphs>53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Motiv systému Office</vt:lpstr>
      <vt:lpstr>Контроль, оценка, тестирование, сертификаты</vt:lpstr>
      <vt:lpstr>Контроль</vt:lpstr>
      <vt:lpstr>Оценка</vt:lpstr>
      <vt:lpstr>Оценка</vt:lpstr>
      <vt:lpstr>Оценка</vt:lpstr>
      <vt:lpstr>Тестирование</vt:lpstr>
      <vt:lpstr>Педагогический тест </vt:lpstr>
      <vt:lpstr>Классификация тестов</vt:lpstr>
      <vt:lpstr>Сертификаты</vt:lpstr>
      <vt:lpstr>Сертификаты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Kr</dc:creator>
  <cp:lastModifiedBy>Salvator 84</cp:lastModifiedBy>
  <cp:revision>29</cp:revision>
  <dcterms:created xsi:type="dcterms:W3CDTF">2016-11-15T09:21:21Z</dcterms:created>
  <dcterms:modified xsi:type="dcterms:W3CDTF">2016-11-22T19:44:08Z</dcterms:modified>
</cp:coreProperties>
</file>