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71" r:id="rId5"/>
    <p:sldId id="270" r:id="rId6"/>
    <p:sldId id="272" r:id="rId7"/>
    <p:sldId id="273" r:id="rId8"/>
    <p:sldId id="263" r:id="rId9"/>
    <p:sldId id="262" r:id="rId10"/>
    <p:sldId id="257" r:id="rId11"/>
    <p:sldId id="269" r:id="rId12"/>
    <p:sldId id="260" r:id="rId13"/>
    <p:sldId id="261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6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69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1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23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29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98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04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24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0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38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F5AE2-915A-425E-861D-ADAB6147732B}" type="datetimeFigureOut">
              <a:rPr lang="cs-CZ" smtClean="0"/>
              <a:t>11.12.2016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C5DA-1022-4FAA-B453-133C6C62B7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GvFbZ8bE6g" TargetMode="External"/><Relationship Id="rId2" Type="http://schemas.openxmlformats.org/officeDocument/2006/relationships/hyperlink" Target="https://www.youtube.com/watch?v=-bpEfWNcVZ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OSRBxtP0KMs" TargetMode="External"/><Relationship Id="rId5" Type="http://schemas.openxmlformats.org/officeDocument/2006/relationships/hyperlink" Target="https://www.youtube.com/watch?v=2TpWqtidnC0" TargetMode="External"/><Relationship Id="rId4" Type="http://schemas.openxmlformats.org/officeDocument/2006/relationships/hyperlink" Target="https://www.youtube.com/watch?v=J8CUQw6oCRo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ki-site.ru/prepodavanie-rki/o-kurse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ookz.ru/authors/n-fedotova/metodika_549/1-metodika_549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z-Cyrl-AZ" dirty="0" smtClean="0"/>
              <a:t>Методика обучени</a:t>
            </a:r>
            <a:r>
              <a:rPr lang="ru-RU" dirty="0" smtClean="0"/>
              <a:t>я русского языка как иностранного </a:t>
            </a:r>
            <a:r>
              <a:rPr lang="ru-RU" b="1" dirty="0"/>
              <a:t/>
            </a:r>
            <a:br>
              <a:rPr lang="ru-RU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z-Cyrl-AZ" dirty="0"/>
              <a:t>Презентацию </a:t>
            </a:r>
            <a:r>
              <a:rPr lang="az-Cyrl-AZ" dirty="0" smtClean="0"/>
              <a:t>подготовила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ru-RU" dirty="0"/>
              <a:t>Альбина Штеффкова</a:t>
            </a:r>
          </a:p>
          <a:p>
            <a:r>
              <a:rPr lang="ru-RU" dirty="0"/>
              <a:t>Университет им. Т.Г. Масарика</a:t>
            </a:r>
          </a:p>
          <a:p>
            <a:r>
              <a:rPr lang="ru-RU" dirty="0"/>
              <a:t>г. Брно 2016 г.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38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коммуникативных </a:t>
            </a:r>
            <a:r>
              <a:rPr lang="ru-RU" dirty="0" smtClean="0"/>
              <a:t>компетенций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Коммуникативная компетенция включает следующие структурные элементы</a:t>
            </a:r>
            <a:r>
              <a:rPr lang="ru-RU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ru-RU" dirty="0" smtClean="0"/>
              <a:t>· </a:t>
            </a:r>
            <a:r>
              <a:rPr lang="ru-RU" dirty="0"/>
              <a:t>умение и навыки использовать средства языка в устной речи в соответствии с условиями общения</a:t>
            </a:r>
            <a:r>
              <a:rPr lang="ru-RU" dirty="0" smtClean="0"/>
              <a:t>;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· практическое овладение диалогической и монологической речью; 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· </a:t>
            </a:r>
            <a:r>
              <a:rPr lang="ru-RU" dirty="0"/>
              <a:t>овладение культурой устной и письменной речи; 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· </a:t>
            </a:r>
            <a:r>
              <a:rPr lang="ru-RU" dirty="0"/>
              <a:t>владение нормами речевого этикета в ситуациях учебного и бытового общения; 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· </a:t>
            </a:r>
            <a:r>
              <a:rPr lang="ru-RU" dirty="0"/>
              <a:t>владение навыками работы в группе, коллективе; 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Лингвистическая компетенция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Лингвистическая компетенция – это знания учащихся о самой науке «Русский язык», ее разделах, целях научного изучения языка, элементарные сведения о методах, этапах развития, о выдающихся ученых, сделавших открытия в изучении русского языка.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25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провести первый урок по русскому как </a:t>
            </a:r>
            <a:r>
              <a:rPr lang="ru-RU" dirty="0" smtClean="0"/>
              <a:t>иностранному</a:t>
            </a:r>
            <a:r>
              <a:rPr lang="cs-CZ" dirty="0" smtClean="0"/>
              <a:t>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87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z-Cyrl-AZ" dirty="0" smtClean="0"/>
              <a:t>Преподавание </a:t>
            </a:r>
            <a:r>
              <a:rPr lang="az-Cyrl-AZ" dirty="0"/>
              <a:t>РКИ </a:t>
            </a:r>
            <a:r>
              <a:rPr lang="az-Cyrl-AZ" dirty="0" smtClean="0"/>
              <a:t>детям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https://www.youtube.com/watch?v=-bpEfWNcVZ4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Уроки </a:t>
            </a:r>
            <a:r>
              <a:rPr lang="ru-RU" dirty="0"/>
              <a:t>русского </a:t>
            </a:r>
            <a:r>
              <a:rPr lang="ru-RU" dirty="0" smtClean="0"/>
              <a:t>языка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https://www.youtube.com/watch?v=oGvFbZ8bE6g</a:t>
            </a:r>
            <a:endParaRPr lang="cs-CZ" dirty="0" smtClean="0"/>
          </a:p>
          <a:p>
            <a:pPr marL="0" indent="0">
              <a:buNone/>
            </a:pPr>
            <a:r>
              <a:rPr lang="az-Cyrl-AZ" dirty="0" smtClean="0"/>
              <a:t>ДИАЛОГИ-1</a:t>
            </a:r>
            <a:r>
              <a:rPr lang="az-Cyrl-AZ" dirty="0"/>
              <a:t>. Русский с нуля</a:t>
            </a:r>
            <a:r>
              <a:rPr lang="az-Cyrl-AZ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www.youtube.com/watch?v=J8CUQw6oCRo</a:t>
            </a:r>
            <a:endParaRPr lang="cs-CZ" dirty="0" smtClean="0"/>
          </a:p>
          <a:p>
            <a:pPr marL="0" indent="0">
              <a:buNone/>
            </a:pPr>
            <a:r>
              <a:rPr lang="ru-RU" dirty="0"/>
              <a:t>Русский как иностранный для детей. СЕМЬЯ. 1 урок. Словарь</a:t>
            </a:r>
            <a:r>
              <a:rPr lang="ru-RU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https://www.youtube.com/watch?v=2TpWqtidnC0</a:t>
            </a:r>
            <a:endParaRPr lang="cs-CZ" dirty="0" smtClean="0"/>
          </a:p>
          <a:p>
            <a:pPr marL="0" indent="0">
              <a:buNone/>
            </a:pPr>
            <a:r>
              <a:rPr lang="ru-RU" dirty="0"/>
              <a:t>1-урок. УЧИМ РУССКИЙ ЯЗЫК. Кто? Что? Самоучитель РУССКИЙ С </a:t>
            </a:r>
            <a:r>
              <a:rPr lang="ru-RU" dirty="0" smtClean="0"/>
              <a:t>НУЛЯ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https://www.youtube.com/watch?v=OSRBxtP0KMs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881767" y="18877"/>
            <a:ext cx="6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167AC6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38861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3A3A4C"/>
                </a:solidFill>
                <a:latin typeface="Tahoma" panose="020B0604030504040204" pitchFamily="34" charset="0"/>
              </a:rPr>
              <a:t>Дистанционный курс «Преподавание русского языка как иностранного (Преподавание РКИ)»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306286" y="2293134"/>
            <a:ext cx="97862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A3A4C"/>
                </a:solidFill>
                <a:latin typeface="Tahoma" panose="020B0604030504040204" pitchFamily="34" charset="0"/>
              </a:rPr>
              <a:t>Дистанционный курс «Преподавание русского языка как иностранного (Преподавание РКИ)»</a:t>
            </a:r>
            <a:r>
              <a:rPr lang="ru-RU" dirty="0">
                <a:solidFill>
                  <a:srgbClr val="3A3A4C"/>
                </a:solidFill>
                <a:latin typeface="Tahoma" panose="020B0604030504040204" pitchFamily="34" charset="0"/>
              </a:rPr>
              <a:t> разработан для всех желающих преподавать русский язык иностранцам, в том числе для тех, кто не имеет специальной филологической подготовки.</a:t>
            </a:r>
          </a:p>
          <a:p>
            <a:r>
              <a:rPr lang="ru-RU" dirty="0">
                <a:solidFill>
                  <a:srgbClr val="3A3A4C"/>
                </a:solidFill>
                <a:latin typeface="Tahoma" panose="020B0604030504040204" pitchFamily="34" charset="0"/>
              </a:rPr>
              <a:t>Курс методики "Преподавание РКИ" создан преподавателями МГУ имени М. В. Ломоносова. </a:t>
            </a:r>
            <a:br>
              <a:rPr lang="ru-RU" dirty="0">
                <a:solidFill>
                  <a:srgbClr val="3A3A4C"/>
                </a:solidFill>
                <a:latin typeface="Tahoma" panose="020B0604030504040204" pitchFamily="34" charset="0"/>
              </a:rPr>
            </a:br>
            <a:r>
              <a:rPr lang="ru-RU" dirty="0">
                <a:solidFill>
                  <a:srgbClr val="3A3A4C"/>
                </a:solidFill>
                <a:latin typeface="Tahoma" panose="020B0604030504040204" pitchFamily="34" charset="0"/>
              </a:rPr>
              <a:t>Благодаря многолетнему опыту преподавания русского языка иностранцам, а также подготовке преподавателей русского языка как иностранного нам удалось выявить и систематизировать круг вопросов, которые вызывают неизбежные трудности как у иностранцев, так и у их преподавателей. Поэтому в курсе "Преподавание РКИ" Вы найдете все самое важное и необходимое для преподавания русского языка как иностранного (РКИ</a:t>
            </a:r>
            <a:r>
              <a:rPr lang="ru-RU" dirty="0" smtClean="0">
                <a:solidFill>
                  <a:srgbClr val="3A3A4C"/>
                </a:solidFill>
                <a:latin typeface="Tahoma" panose="020B0604030504040204" pitchFamily="34" charset="0"/>
              </a:rPr>
              <a:t>).</a:t>
            </a:r>
            <a:endParaRPr lang="cs-CZ" dirty="0" smtClean="0">
              <a:solidFill>
                <a:srgbClr val="3A3A4C"/>
              </a:solidFill>
              <a:latin typeface="Tahoma" panose="020B0604030504040204" pitchFamily="34" charset="0"/>
            </a:endParaRPr>
          </a:p>
          <a:p>
            <a:endParaRPr lang="cs-CZ" b="0" i="0" dirty="0">
              <a:solidFill>
                <a:srgbClr val="3A3A4C"/>
              </a:solidFill>
              <a:effectLst/>
              <a:latin typeface="Tahoma" panose="020B0604030504040204" pitchFamily="34" charset="0"/>
            </a:endParaRPr>
          </a:p>
          <a:p>
            <a:r>
              <a:rPr lang="cs-CZ" b="0" i="0" dirty="0" smtClean="0">
                <a:solidFill>
                  <a:srgbClr val="3A3A4C"/>
                </a:solidFill>
                <a:effectLst/>
                <a:latin typeface="Tahoma" panose="020B0604030504040204" pitchFamily="34" charset="0"/>
                <a:hlinkClick r:id="rId2"/>
              </a:rPr>
              <a:t>https://www.rki-site.ru/prepodavanie-rki/o-kurse.html</a:t>
            </a:r>
            <a:endParaRPr lang="ru-RU" b="0" i="0" dirty="0">
              <a:solidFill>
                <a:srgbClr val="3A3A4C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Литература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625"/>
            <a:ext cx="118001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>
              <a:latin typeface="+mj-lt"/>
            </a:endParaRPr>
          </a:p>
          <a:p>
            <a:pPr marL="0" indent="0">
              <a:buNone/>
            </a:pPr>
            <a:endParaRPr lang="cs-CZ" sz="2000" dirty="0" smtClean="0">
              <a:latin typeface="+mj-lt"/>
            </a:endParaRPr>
          </a:p>
          <a:p>
            <a:pPr marL="0" indent="0">
              <a:buNone/>
            </a:pPr>
            <a:endParaRPr lang="cs-CZ" sz="2000" dirty="0" smtClean="0">
              <a:latin typeface="+mj-lt"/>
            </a:endParaRPr>
          </a:p>
          <a:p>
            <a:pPr marL="0" indent="0">
              <a:buNone/>
            </a:pPr>
            <a:endParaRPr lang="cs-CZ" sz="2000" dirty="0">
              <a:latin typeface="+mj-lt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276713" y="152401"/>
            <a:ext cx="27122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136823" y="21595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4421" y="-130805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823" y="1299667"/>
            <a:ext cx="12192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endParaRPr lang="cs-CZ" altLang="cs-CZ" sz="20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Л.С. </a:t>
            </a:r>
            <a:r>
              <a:rPr kumimoji="0" lang="cs-CZ" altLang="cs-CZ" sz="200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Крючкова</a:t>
            </a:r>
            <a:r>
              <a:rPr lang="cs-CZ" altLang="cs-CZ" sz="2000" dirty="0" smtClean="0">
                <a:latin typeface="+mj-lt"/>
              </a:rPr>
              <a:t>.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Практическая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методика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обучения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русскому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языку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как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иностранному</a:t>
            </a: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Учебное</a:t>
            </a:r>
            <a:r>
              <a:rPr lang="cs-CZ" altLang="cs-CZ" sz="2000" dirty="0" smtClean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пособие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для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начинающего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преподавателя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для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студентов-филологов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и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лингвистов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специализирующихся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по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РКИ./ Л.С.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Крючкова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Н.В.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Мощинская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 – М.: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Флинта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: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Наука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2009.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+mj-lt"/>
              </a:rPr>
              <a:t>Н. Л. Федотова. </a:t>
            </a:r>
            <a:r>
              <a:rPr lang="ru-RU" sz="2000" dirty="0">
                <a:latin typeface="+mj-lt"/>
              </a:rPr>
              <a:t>«Методика преподавания русского языка как иностранного. Практический курс»</a:t>
            </a:r>
            <a:r>
              <a:rPr lang="ru-RU" sz="2000" dirty="0"/>
              <a:t> </a:t>
            </a:r>
            <a:endParaRPr lang="cs-CZ" sz="20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http://bookz.ru/authors/n-fedotova/metodika_549/1-metodika_549.html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just"/>
            <a:r>
              <a:rPr lang="ru-RU" altLang="cs-CZ" sz="2000" i="1" dirty="0">
                <a:latin typeface="+mj-lt"/>
              </a:rPr>
              <a:t>Р. Пурм, С.Елинек, Й.Веселый</a:t>
            </a:r>
            <a:r>
              <a:rPr lang="ru-RU" altLang="cs-CZ" sz="2000" dirty="0">
                <a:latin typeface="+mj-lt"/>
              </a:rPr>
              <a:t>. Дидактика русского языка </a:t>
            </a:r>
            <a:r>
              <a:rPr lang="cs-CZ" altLang="cs-CZ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М.: </a:t>
            </a:r>
            <a:r>
              <a:rPr lang="ru-RU" altLang="cs-CZ" sz="2000" dirty="0" smtClean="0">
                <a:latin typeface="+mj-lt"/>
              </a:rPr>
              <a:t>Гаудеамус</a:t>
            </a:r>
            <a:r>
              <a:rPr lang="cs-CZ" altLang="cs-CZ" sz="2000" dirty="0" smtClean="0">
                <a:latin typeface="+mj-lt"/>
              </a:rPr>
              <a:t>,</a:t>
            </a:r>
            <a:r>
              <a:rPr lang="ru-RU" altLang="cs-CZ" sz="2000" dirty="0" smtClean="0">
                <a:latin typeface="+mj-lt"/>
              </a:rPr>
              <a:t> 1997</a:t>
            </a:r>
            <a:r>
              <a:rPr lang="cs-CZ" altLang="cs-CZ" sz="2000" dirty="0" smtClean="0">
                <a:latin typeface="+mj-lt"/>
              </a:rPr>
              <a:t>.</a:t>
            </a:r>
            <a:r>
              <a:rPr lang="ru-RU" altLang="cs-CZ" sz="2000" dirty="0" smtClean="0">
                <a:latin typeface="+mj-lt"/>
              </a:rPr>
              <a:t> 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95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традиционном понимании методика обучения неродному языку – «наука, </a:t>
            </a:r>
            <a:r>
              <a:rPr lang="ru-RU" dirty="0" smtClean="0"/>
              <a:t>исследующая </a:t>
            </a:r>
            <a:r>
              <a:rPr lang="ru-RU" dirty="0"/>
              <a:t>цели, содержание, методы, средства, организационные формы обучения, а также </a:t>
            </a:r>
            <a:r>
              <a:rPr lang="ru-RU" dirty="0" smtClean="0"/>
              <a:t>способы </a:t>
            </a:r>
            <a:r>
              <a:rPr lang="ru-RU" dirty="0"/>
              <a:t>учения и воспитания на материале изучаемого языка» (Азимов, Щукин 2009: 140). </a:t>
            </a:r>
            <a:endParaRPr lang="cs-CZ" dirty="0" smtClean="0"/>
          </a:p>
          <a:p>
            <a:r>
              <a:rPr lang="ru-RU" dirty="0" smtClean="0"/>
              <a:t>В </a:t>
            </a:r>
            <a:r>
              <a:rPr lang="ru-RU" dirty="0"/>
              <a:t>центре внимания методики – закономерности процесса обучения определенного </a:t>
            </a:r>
            <a:r>
              <a:rPr lang="ru-RU" dirty="0" smtClean="0"/>
              <a:t>контингента </a:t>
            </a:r>
            <a:r>
              <a:rPr lang="ru-RU" dirty="0"/>
              <a:t>учащихся иностранному языку в конкретных условиях.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3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2457" y="2274838"/>
            <a:ext cx="101309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Методы обучения: - организации и осуществления учебно-познавательной деятельности, стимулирования и мотивации, контроля и самоконтроля </a:t>
            </a:r>
            <a:endParaRPr lang="cs-CZ" sz="2800" dirty="0" smtClean="0"/>
          </a:p>
          <a:p>
            <a:r>
              <a:rPr lang="ru-RU" sz="2800" dirty="0" smtClean="0"/>
              <a:t>Формы </a:t>
            </a:r>
            <a:r>
              <a:rPr lang="ru-RU" sz="2800" dirty="0"/>
              <a:t>организации обучения: - фронтальная, групповая, индивидуальная, коллективная </a:t>
            </a:r>
            <a:endParaRPr lang="cs-CZ" sz="2800" dirty="0" smtClean="0"/>
          </a:p>
          <a:p>
            <a:r>
              <a:rPr lang="ru-RU" sz="2800" dirty="0" smtClean="0"/>
              <a:t>Средства </a:t>
            </a:r>
            <a:r>
              <a:rPr lang="ru-RU" sz="2800" dirty="0"/>
              <a:t>обучения: - наглядные, технические </a:t>
            </a:r>
            <a:endParaRPr lang="cs-CZ" sz="2800" dirty="0" smtClean="0"/>
          </a:p>
          <a:p>
            <a:r>
              <a:rPr lang="ru-RU" sz="2800" dirty="0" smtClean="0"/>
              <a:t>Технологии </a:t>
            </a:r>
            <a:r>
              <a:rPr lang="ru-RU" sz="2800" dirty="0"/>
              <a:t>обучения: - групповые, проектные, информационные, проблемные, коммуникационные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99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b="1" dirty="0"/>
              <a:t>у</a:t>
            </a:r>
            <a:r>
              <a:rPr lang="ru-RU" sz="6000" b="1" dirty="0"/>
              <a:t>ровне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38200" y="2264003"/>
            <a:ext cx="1017814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системе уровней «</a:t>
            </a:r>
            <a:r>
              <a:rPr lang="ru-RU" sz="2400" dirty="0" smtClean="0"/>
              <a:t>О</a:t>
            </a:r>
            <a:r>
              <a:rPr lang="ru-RU" sz="2400" dirty="0"/>
              <a:t>б</a:t>
            </a:r>
            <a:r>
              <a:rPr lang="ru-RU" sz="2400" dirty="0" smtClean="0"/>
              <a:t>щеевропейских </a:t>
            </a:r>
            <a:r>
              <a:rPr lang="ru-RU" sz="2400" dirty="0"/>
              <a:t>компетенций…» предусмотрено выделение трех уровней и шести </a:t>
            </a:r>
            <a:r>
              <a:rPr lang="ru-RU" sz="2400" dirty="0" smtClean="0"/>
              <a:t>подуровней:</a:t>
            </a:r>
            <a:endParaRPr lang="cs-CZ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уровень А (базовый) – элементарное владение языком: А1 (уровень выживания) и А2 (предпороговый уровень); </a:t>
            </a:r>
            <a:endParaRPr lang="cs-CZ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уровень В (средний) – самостоятельное владение языком: В1 (пороговый уровень) и В2 (пороговый продвинутый уровень); </a:t>
            </a:r>
            <a:endParaRPr lang="cs-CZ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уровень С (продвинутый) – свободное владение языком: С1 (уровень </a:t>
            </a:r>
            <a:r>
              <a:rPr lang="ru-RU" sz="2400" dirty="0" smtClean="0"/>
              <a:t>профессионального </a:t>
            </a:r>
            <a:r>
              <a:rPr lang="ru-RU" sz="2400" dirty="0"/>
              <a:t>владения) и С2 (уровень владения в совершенстве</a:t>
            </a:r>
            <a:r>
              <a:rPr lang="ru-RU" sz="2400" dirty="0" smtClean="0"/>
              <a:t>).</a:t>
            </a:r>
            <a:endParaRPr lang="cs-CZ" sz="24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На каждом уровне предлагается система аттестации по пяти видам умений: чтение, письмо, аудирование, устный диалог и устная презентация (монологическая речь</a:t>
            </a:r>
            <a:r>
              <a:rPr lang="ru-RU" sz="2400" dirty="0" smtClean="0"/>
              <a:t>).</a:t>
            </a:r>
            <a:endParaRPr lang="cs-CZ" sz="24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5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/>
              <a:t> Значение устной речи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Устная речь – это прежде  всего  разговорная, диалогическая речь. Она характеризуется разнообразием интонаций  и эмоциональной  окрашенностью. Устная речь  может  быть и монологической. 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Речевая </a:t>
            </a:r>
            <a:r>
              <a:rPr lang="ru-RU" dirty="0"/>
              <a:t>деятельность возникает уже тогда, когда отдельные высказывания объединяются в простейшие диалоги и краткие монологические высказывания. В практической деятельности следует использовать такие методические приемы, которые способствуют активному говорению.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9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6527" y="337416"/>
            <a:ext cx="10515600" cy="1325563"/>
          </a:xfrm>
        </p:spPr>
        <p:txBody>
          <a:bodyPr/>
          <a:lstStyle/>
          <a:p>
            <a:r>
              <a:rPr lang="ru-RU" dirty="0"/>
              <a:t>Способы формирования коммуникативной компетенции в устной речи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Три типа </a:t>
            </a:r>
            <a:r>
              <a:rPr lang="ru-RU" dirty="0" smtClean="0"/>
              <a:t>упражений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ru-RU" dirty="0" smtClean="0"/>
              <a:t>подготовительные </a:t>
            </a:r>
            <a:r>
              <a:rPr lang="ru-RU" dirty="0"/>
              <a:t>упражнения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ru-RU" dirty="0" smtClean="0"/>
              <a:t>упражнения </a:t>
            </a:r>
            <a:r>
              <a:rPr lang="ru-RU" dirty="0"/>
              <a:t>для обучения диалогической речи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ru-RU" dirty="0"/>
              <a:t> упражнения для обучения </a:t>
            </a:r>
            <a:r>
              <a:rPr lang="ru-RU" dirty="0" smtClean="0"/>
              <a:t>монологической</a:t>
            </a:r>
            <a:r>
              <a:rPr lang="cs-CZ" dirty="0" smtClean="0"/>
              <a:t> </a:t>
            </a:r>
            <a:r>
              <a:rPr lang="ru-RU" dirty="0" smtClean="0"/>
              <a:t>речи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Например</a:t>
            </a:r>
            <a:r>
              <a:rPr lang="ru-RU" dirty="0"/>
              <a:t>, иностранному учащемуся с трудом даются русские глаголы движения, они не понимают, когда надо сказать </a:t>
            </a:r>
            <a:r>
              <a:rPr lang="ru-RU" b="1" i="1" dirty="0"/>
              <a:t>Я иду </a:t>
            </a:r>
            <a:r>
              <a:rPr lang="ru-RU" dirty="0" smtClean="0"/>
              <a:t>или</a:t>
            </a:r>
            <a:r>
              <a:rPr lang="cs-CZ" dirty="0" smtClean="0"/>
              <a:t> </a:t>
            </a:r>
            <a:r>
              <a:rPr lang="ru-RU" b="1" i="1" dirty="0" smtClean="0"/>
              <a:t>Я </a:t>
            </a:r>
            <a:r>
              <a:rPr lang="ru-RU" b="1" i="1" dirty="0"/>
              <a:t>еду</a:t>
            </a:r>
            <a:r>
              <a:rPr lang="ru-RU" dirty="0"/>
              <a:t>, а </a:t>
            </a:r>
            <a:r>
              <a:rPr lang="ru-RU" dirty="0" smtClean="0"/>
              <a:t>когда</a:t>
            </a:r>
            <a:r>
              <a:rPr lang="cs-CZ" dirty="0" smtClean="0"/>
              <a:t> </a:t>
            </a:r>
            <a:r>
              <a:rPr lang="ru-RU" b="1" i="1" dirty="0" smtClean="0"/>
              <a:t>Я </a:t>
            </a:r>
            <a:r>
              <a:rPr lang="ru-RU" b="1" i="1" dirty="0"/>
              <a:t>хожу </a:t>
            </a:r>
            <a:r>
              <a:rPr lang="ru-RU" dirty="0" smtClean="0"/>
              <a:t>или</a:t>
            </a:r>
            <a:r>
              <a:rPr lang="cs-CZ" dirty="0" smtClean="0"/>
              <a:t> </a:t>
            </a:r>
            <a:r>
              <a:rPr lang="ru-RU" b="1" i="1" dirty="0" smtClean="0"/>
              <a:t>Я </a:t>
            </a:r>
            <a:r>
              <a:rPr lang="ru-RU" b="1" i="1" dirty="0"/>
              <a:t>езжу</a:t>
            </a:r>
            <a:r>
              <a:rPr lang="ru-RU" dirty="0"/>
              <a:t>. Мобильный телефон, который в настоящее время есть практически у каждого студента, позволяет разыгрывать ситуации, которые могут иметь место в жизни иностранца и помогут ему правильно осмыслить употребление грамматических форм. Реальный диалог по телефону может строиться так:</a:t>
            </a:r>
            <a:r>
              <a:rPr lang="ru-RU" b="1" i="1" dirty="0"/>
              <a:t>- Ты где? - Я иду к метро </a:t>
            </a:r>
            <a:r>
              <a:rPr lang="ru-RU" dirty="0"/>
              <a:t>или</a:t>
            </a:r>
            <a:r>
              <a:rPr lang="ru-RU" b="1" i="1" dirty="0"/>
              <a:t>- Я еду в трамвае и скоро </a:t>
            </a:r>
            <a:r>
              <a:rPr lang="ru-RU" b="1" i="1" dirty="0" smtClean="0"/>
              <a:t>буду</a:t>
            </a:r>
            <a:r>
              <a:rPr lang="cs-CZ" dirty="0"/>
              <a:t> </a:t>
            </a:r>
            <a:r>
              <a:rPr lang="ru-RU" b="1" i="1" dirty="0" smtClean="0"/>
              <a:t>у </a:t>
            </a:r>
            <a:r>
              <a:rPr lang="ru-RU" b="1" i="1" dirty="0"/>
              <a:t>тебя.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1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Способы формирования коммуникативной компетенции </a:t>
            </a:r>
            <a:r>
              <a:rPr lang="ru-RU" dirty="0" smtClean="0"/>
              <a:t>в</a:t>
            </a:r>
            <a:r>
              <a:rPr lang="cs-CZ" dirty="0" smtClean="0"/>
              <a:t> </a:t>
            </a:r>
            <a:r>
              <a:rPr lang="ru-RU" dirty="0" smtClean="0"/>
              <a:t>письменной </a:t>
            </a:r>
            <a:r>
              <a:rPr lang="ru-RU" dirty="0"/>
              <a:t>речи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Письменная речь - речь - , основанная на визуально воспринимаемой устойчивой фиксации языковых конструкциях, прежде всего в виде письменного текста</a:t>
            </a:r>
            <a:r>
              <a:rPr lang="ru-RU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ru-RU" dirty="0"/>
              <a:t>Письменная речевая деятельность – это целенаправленное и творческое совершение мысли в письменном слове, а письменная речь – способ формирования и формулирования мысли в письменных языковых знаках. </a:t>
            </a:r>
            <a:endParaRPr lang="cs-CZ" dirty="0" smtClean="0"/>
          </a:p>
          <a:p>
            <a:pPr marL="0" indent="0">
              <a:buNone/>
            </a:pPr>
            <a:r>
              <a:rPr lang="az-Cyrl-AZ" dirty="0"/>
              <a:t>Типичные </a:t>
            </a:r>
            <a:r>
              <a:rPr lang="az-Cyrl-AZ" dirty="0" smtClean="0"/>
              <a:t>упражнения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az-Cyrl-AZ" dirty="0" smtClean="0"/>
              <a:t>списывание</a:t>
            </a:r>
            <a:r>
              <a:rPr lang="cs-CZ" dirty="0" smtClean="0"/>
              <a:t> </a:t>
            </a:r>
            <a:r>
              <a:rPr lang="ru-RU" dirty="0" smtClean="0"/>
              <a:t>текст</a:t>
            </a:r>
            <a:r>
              <a:rPr lang="cs-CZ" dirty="0" smtClean="0"/>
              <a:t>a</a:t>
            </a:r>
            <a:r>
              <a:rPr lang="ru-RU" dirty="0" smtClean="0"/>
              <a:t>, </a:t>
            </a:r>
            <a:r>
              <a:rPr lang="ru-RU" dirty="0"/>
              <a:t>вставляя буквы (слова), раскрывая скобки и расставляя недостающие знаки </a:t>
            </a:r>
            <a:r>
              <a:rPr lang="ru-RU" dirty="0" smtClean="0"/>
              <a:t>препинания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az-Cyrl-AZ" dirty="0" smtClean="0"/>
              <a:t>выписывание</a:t>
            </a:r>
            <a:r>
              <a:rPr lang="cs-CZ" dirty="0" smtClean="0"/>
              <a:t> </a:t>
            </a:r>
            <a:r>
              <a:rPr lang="az-Cyrl-AZ" dirty="0" smtClean="0"/>
              <a:t>из </a:t>
            </a:r>
            <a:r>
              <a:rPr lang="az-Cyrl-AZ" dirty="0"/>
              <a:t>текста </a:t>
            </a:r>
            <a:r>
              <a:rPr lang="az-Cyrl-AZ" dirty="0" smtClean="0"/>
              <a:t>слов </a:t>
            </a:r>
            <a:r>
              <a:rPr lang="az-Cyrl-AZ" dirty="0"/>
              <a:t>(</a:t>
            </a:r>
            <a:r>
              <a:rPr lang="az-Cyrl-AZ" dirty="0" smtClean="0"/>
              <a:t>предложени</a:t>
            </a:r>
            <a:r>
              <a:rPr lang="ru-RU" dirty="0"/>
              <a:t>й</a:t>
            </a:r>
            <a:r>
              <a:rPr lang="az-Cyrl-AZ" dirty="0" smtClean="0"/>
              <a:t>)</a:t>
            </a:r>
            <a:r>
              <a:rPr lang="ru-RU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ru-RU" dirty="0" smtClean="0"/>
              <a:t>составление </a:t>
            </a:r>
            <a:r>
              <a:rPr lang="ru-RU" dirty="0"/>
              <a:t>и запись предложений со словами (сущ. а т.д.)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ru-RU" dirty="0" smtClean="0"/>
              <a:t>диктант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ru-RU" dirty="0" smtClean="0"/>
              <a:t>омпетенция</a:t>
            </a:r>
            <a:r>
              <a:rPr lang="cs-CZ" dirty="0" smtClean="0"/>
              <a:t>,</a:t>
            </a:r>
            <a:r>
              <a:rPr lang="ru-RU" dirty="0" smtClean="0"/>
              <a:t> </a:t>
            </a:r>
            <a:r>
              <a:rPr lang="ru-RU" dirty="0"/>
              <a:t>компетентность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Компетенции в обучении иностранному языку </a:t>
            </a:r>
            <a:r>
              <a:rPr lang="ru-RU" dirty="0"/>
              <a:t>– приобретенные при изучении языка знания, </a:t>
            </a:r>
            <a:r>
              <a:rPr lang="ru-RU" dirty="0" smtClean="0"/>
              <a:t>умения</a:t>
            </a:r>
            <a:r>
              <a:rPr lang="cs-CZ" dirty="0" smtClean="0"/>
              <a:t>,</a:t>
            </a:r>
            <a:r>
              <a:rPr lang="ru-RU" dirty="0" smtClean="0"/>
              <a:t>навыки</a:t>
            </a:r>
            <a:r>
              <a:rPr lang="cs-CZ" dirty="0" smtClean="0"/>
              <a:t> (</a:t>
            </a:r>
            <a:r>
              <a:rPr lang="az-Cyrl-AZ" b="1" dirty="0" smtClean="0"/>
              <a:t>ЗУН</a:t>
            </a:r>
            <a:r>
              <a:rPr lang="cs-CZ" dirty="0"/>
              <a:t>)</a:t>
            </a:r>
            <a:r>
              <a:rPr lang="ru-RU" dirty="0" smtClean="0"/>
              <a:t>, </a:t>
            </a:r>
            <a:r>
              <a:rPr lang="ru-RU" dirty="0"/>
              <a:t>опыт, личностные качества, которые необходимы, чтобы использовать иностранный язык для успешного решения коммуникативных задач (Общеевропейские компетенции владения иностранным языком: изучение, преподавание, оценка).</a:t>
            </a:r>
          </a:p>
          <a:p>
            <a:r>
              <a:rPr lang="ru-RU" b="1" dirty="0"/>
              <a:t>Компетентность </a:t>
            </a:r>
            <a:r>
              <a:rPr lang="ru-RU" dirty="0"/>
              <a:t>– свойство, качество личности, способность как «индивидуально-психологическая предрасположенность к освоению знаний и к осуществлению какой-либо деятельности» (С. Л. Рубинштейн)</a:t>
            </a:r>
          </a:p>
          <a:p>
            <a:pPr marL="0" indent="0">
              <a:buNone/>
            </a:pPr>
            <a:r>
              <a:rPr lang="ru-RU" dirty="0"/>
              <a:t>Принято считать, что целью обучения РКИ является формирование коммуникативной компетенции (Зимняя 1989). При этом среди методистов нет единодушия относительно </a:t>
            </a:r>
            <a:r>
              <a:rPr lang="ru-RU" dirty="0" smtClean="0"/>
              <a:t>трактовки </a:t>
            </a:r>
            <a:r>
              <a:rPr lang="ru-RU" dirty="0"/>
              <a:t>понятий «компетенция», «коммуникативная компетенция» и «коммуникативная </a:t>
            </a:r>
            <a:r>
              <a:rPr lang="ru-RU" dirty="0" smtClean="0"/>
              <a:t>компетентность</a:t>
            </a:r>
            <a:r>
              <a:rPr lang="ru-RU" dirty="0"/>
              <a:t>». По мнению А. И. Сурыгина, «именно компетентность, а не компетенция, правильный термин для обозначения способности, сформированной в результате обучения» (Сурыгин 2000: 47).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06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</a:t>
            </a:r>
            <a:r>
              <a:rPr lang="cs-CZ" dirty="0"/>
              <a:t>e</a:t>
            </a:r>
            <a:r>
              <a:rPr lang="ru-RU" dirty="0" smtClean="0"/>
              <a:t> задачи </a:t>
            </a:r>
            <a:r>
              <a:rPr lang="ru-RU" dirty="0"/>
              <a:t>формирования коммуникативной </a:t>
            </a:r>
            <a:r>
              <a:rPr lang="ru-RU" dirty="0" smtClean="0"/>
              <a:t>компетенции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 Основными задачами формирования коммуникативной компетенции являются</a:t>
            </a:r>
            <a:r>
              <a:rPr lang="ru-RU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ru-RU" dirty="0"/>
              <a:t>· формирование культуры устной и письменной речи 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· </a:t>
            </a:r>
            <a:r>
              <a:rPr lang="ru-RU" dirty="0"/>
              <a:t>овладение видами речевой </a:t>
            </a:r>
            <a:r>
              <a:rPr lang="ru-RU" dirty="0" smtClean="0"/>
              <a:t>деятельности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· овладение различными социальными ролями 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· </a:t>
            </a:r>
            <a:r>
              <a:rPr lang="ru-RU" dirty="0"/>
              <a:t>формирование навыков работы в группе (коллективе)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0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584</Words>
  <Application>Microsoft Office PowerPoint</Application>
  <PresentationFormat>Širokoúhlá obrazovka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Roboto</vt:lpstr>
      <vt:lpstr>Tahoma</vt:lpstr>
      <vt:lpstr>Times New Roman</vt:lpstr>
      <vt:lpstr>Motiv Office</vt:lpstr>
      <vt:lpstr>Методика обучения русского языка как иностранного  </vt:lpstr>
      <vt:lpstr>Prezentace aplikace PowerPoint</vt:lpstr>
      <vt:lpstr>Prezentace aplikace PowerPoint</vt:lpstr>
      <vt:lpstr>уровне</vt:lpstr>
      <vt:lpstr> Значение устной речи</vt:lpstr>
      <vt:lpstr>Способы формирования коммуникативной компетенции в устной речи</vt:lpstr>
      <vt:lpstr>Способы формирования коммуникативной компетенции в письменной речи</vt:lpstr>
      <vt:lpstr>Kомпетенция, компетентность</vt:lpstr>
      <vt:lpstr>Основныe задачи формирования коммуникативной компетенции</vt:lpstr>
      <vt:lpstr>Развитие коммуникативных компетенций</vt:lpstr>
      <vt:lpstr>Лингвистическая компетенция</vt:lpstr>
      <vt:lpstr>Как провести первый урок по русскому как иностранному ?</vt:lpstr>
      <vt:lpstr>Дистанционный курс «Преподавание русского языка как иностранного (Преподавание РКИ)»</vt:lpstr>
      <vt:lpstr>Литература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aaa</dc:creator>
  <cp:lastModifiedBy>aaa</cp:lastModifiedBy>
  <cp:revision>37</cp:revision>
  <dcterms:created xsi:type="dcterms:W3CDTF">2016-12-11T17:05:43Z</dcterms:created>
  <dcterms:modified xsi:type="dcterms:W3CDTF">2016-12-11T21:19:11Z</dcterms:modified>
</cp:coreProperties>
</file>