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71" r:id="rId5"/>
    <p:sldId id="258" r:id="rId6"/>
    <p:sldId id="270" r:id="rId7"/>
    <p:sldId id="260" r:id="rId8"/>
    <p:sldId id="272" r:id="rId9"/>
    <p:sldId id="261" r:id="rId10"/>
    <p:sldId id="274" r:id="rId11"/>
    <p:sldId id="262" r:id="rId12"/>
    <p:sldId id="275" r:id="rId13"/>
    <p:sldId id="276" r:id="rId14"/>
    <p:sldId id="279" r:id="rId15"/>
    <p:sldId id="277" r:id="rId16"/>
    <p:sldId id="278" r:id="rId17"/>
    <p:sldId id="263" r:id="rId18"/>
    <p:sldId id="273" r:id="rId19"/>
    <p:sldId id="264" r:id="rId20"/>
    <p:sldId id="265" r:id="rId21"/>
    <p:sldId id="280" r:id="rId22"/>
    <p:sldId id="266" r:id="rId23"/>
    <p:sldId id="267" r:id="rId24"/>
    <p:sldId id="269" r:id="rId25"/>
    <p:sldId id="284" r:id="rId26"/>
    <p:sldId id="285" r:id="rId27"/>
    <p:sldId id="287" r:id="rId28"/>
    <p:sldId id="289" r:id="rId29"/>
    <p:sldId id="297" r:id="rId30"/>
    <p:sldId id="283" r:id="rId31"/>
    <p:sldId id="281" r:id="rId32"/>
    <p:sldId id="290" r:id="rId33"/>
    <p:sldId id="291" r:id="rId34"/>
    <p:sldId id="292" r:id="rId35"/>
    <p:sldId id="293" r:id="rId36"/>
    <p:sldId id="286" r:id="rId37"/>
    <p:sldId id="288" r:id="rId38"/>
    <p:sldId id="299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196AC-EFA6-4C26-A893-4A5F37161E6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64494-8706-4E47-A396-C7AF72292F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64494-8706-4E47-A396-C7AF72292F4A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3h4mnJWHjLk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BHZKaYElR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w2fGt_HZv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Лекции 5, 6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Русский классицизм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Антиох Кантемир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latin typeface="Georgia" pitchFamily="18" charset="0"/>
              </a:rPr>
              <a:t>П</a:t>
            </a:r>
            <a:r>
              <a:rPr lang="ru-RU" sz="2500" dirty="0" smtClean="0">
                <a:latin typeface="Georgia" pitchFamily="18" charset="0"/>
              </a:rPr>
              <a:t>ервый </a:t>
            </a:r>
            <a:r>
              <a:rPr lang="ru-RU" sz="2500" dirty="0" smtClean="0">
                <a:latin typeface="Georgia" pitchFamily="18" charset="0"/>
              </a:rPr>
              <a:t>русский писатель-классицист, автор стихотворных </a:t>
            </a:r>
            <a:r>
              <a:rPr lang="ru-RU" sz="2500" b="1" dirty="0" smtClean="0">
                <a:latin typeface="Georgia" pitchFamily="18" charset="0"/>
              </a:rPr>
              <a:t>сатир</a:t>
            </a:r>
            <a:r>
              <a:rPr lang="ru-RU" sz="2500" dirty="0" smtClean="0">
                <a:latin typeface="Georgia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Georgia" pitchFamily="18" charset="0"/>
              </a:rPr>
              <a:t>В отличие от всей предшествующей литературы, произведения Кантемира носят сугубо светский характер.</a:t>
            </a:r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Василий Тредиаковский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trediako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2808453" cy="36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Василий Тредиаковский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Autofit/>
          </a:bodyPr>
          <a:lstStyle/>
          <a:p>
            <a:pPr algn="just"/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Научные труды:</a:t>
            </a:r>
          </a:p>
          <a:p>
            <a:pPr algn="just">
              <a:buNone/>
            </a:pPr>
            <a:r>
              <a:rPr lang="ru-RU" sz="2700" dirty="0" smtClean="0">
                <a:latin typeface="Georgia" pitchFamily="18" charset="0"/>
              </a:rPr>
              <a:t>Реформа русского стихосложения из силлабической системы в силлабо-тоническую.</a:t>
            </a:r>
          </a:p>
          <a:p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Художественные труды:</a:t>
            </a:r>
          </a:p>
          <a:p>
            <a:pPr algn="just">
              <a:buNone/>
            </a:pPr>
            <a:r>
              <a:rPr lang="ru-RU" sz="2700" dirty="0" smtClean="0">
                <a:latin typeface="Georgia" pitchFamily="18" charset="0"/>
              </a:rPr>
              <a:t>«Езда в остров Любви».</a:t>
            </a:r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Реформа русского стихосложения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50109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Силлабические стихосложение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Уме недозрелый, плод недолгой науки!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Покойся, не понуждай к перу мои руки: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Не писав </a:t>
            </a:r>
            <a:r>
              <a:rPr lang="ru-RU" sz="2800" dirty="0" err="1" smtClean="0">
                <a:latin typeface="Georgia" pitchFamily="18" charset="0"/>
                <a:cs typeface="Times New Roman" pitchFamily="18" charset="0"/>
              </a:rPr>
              <a:t>летящи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 дни века </a:t>
            </a:r>
            <a:r>
              <a:rPr lang="ru-RU" sz="2800" dirty="0" err="1" smtClean="0">
                <a:latin typeface="Georgia" pitchFamily="18" charset="0"/>
                <a:cs typeface="Times New Roman" pitchFamily="18" charset="0"/>
              </a:rPr>
              <a:t>проводити</a:t>
            </a:r>
            <a:endParaRPr lang="ru-RU" sz="2800" dirty="0" smtClean="0"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Можно, и славу достать, хоть творцом не </a:t>
            </a:r>
            <a:r>
              <a:rPr lang="ru-RU" sz="2800" dirty="0" err="1" smtClean="0">
                <a:latin typeface="Georgia" pitchFamily="18" charset="0"/>
                <a:cs typeface="Times New Roman" pitchFamily="18" charset="0"/>
              </a:rPr>
              <a:t>слыти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Ведут к ней нетрудные в наш век пути </a:t>
            </a:r>
            <a:r>
              <a:rPr lang="ru-RU" sz="2800" dirty="0" err="1" smtClean="0">
                <a:latin typeface="Georgia" pitchFamily="18" charset="0"/>
                <a:cs typeface="Times New Roman" pitchFamily="18" charset="0"/>
              </a:rPr>
              <a:t>многи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На которых смелые не запнутся ноги.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Антиох Кантемир</a:t>
            </a:r>
          </a:p>
          <a:p>
            <a:pPr>
              <a:spcBef>
                <a:spcPts val="0"/>
              </a:spcBef>
              <a:buNone/>
            </a:pPr>
            <a:endParaRPr lang="ru-RU" sz="2800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Стихотворный размер</a:t>
            </a:r>
            <a:r>
              <a:rPr lang="ru-RU" dirty="0" smtClean="0">
                <a:latin typeface="Georgia" pitchFamily="18" charset="0"/>
              </a:rPr>
              <a:t> – это определенный порядок, в котором размещаются в стопе ударные и безударные слоги.</a:t>
            </a:r>
          </a:p>
          <a:p>
            <a:r>
              <a:rPr lang="ru-RU" b="1" dirty="0" smtClean="0">
                <a:latin typeface="Georgia" pitchFamily="18" charset="0"/>
              </a:rPr>
              <a:t>Стопа</a:t>
            </a:r>
            <a:r>
              <a:rPr lang="ru-RU" dirty="0" smtClean="0">
                <a:latin typeface="Georgia" pitchFamily="18" charset="0"/>
              </a:rPr>
              <a:t> – это единица длины стиха; повторяющееся сочетание ударных и безударных слогов; группа слогов, на один из которых падает ударение.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Реформа русского стихосложения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8043890" cy="48577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Хорей 		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∩́ __ / ∩́ __ /∩́ __ / ∩́ __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				∩́ __ / ∩́ __ / ∩ __ / ∩́</a:t>
            </a:r>
            <a:endParaRPr lang="ru-RU" sz="2000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мгло́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кро́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Ви́х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сне́ж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зве́рь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ла́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Ямб 		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__ ∩́ / __ ∩́ / __ ∩́ / __ ∩́ / __</a:t>
            </a:r>
          </a:p>
          <a:p>
            <a:pPr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				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__ ∩́ / __ ∩́ / __ ∩ / __ ∩́ /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дя́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дя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са́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мых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че́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стных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пра́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вил,            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Ког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да́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шу́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тку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мо́г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                      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важ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а́ть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се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бя́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зас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та́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вил             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лу́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чше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дум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Ать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не м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о́г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  </a:t>
            </a:r>
          </a:p>
          <a:p>
            <a:pPr>
              <a:spcBef>
                <a:spcPts val="0"/>
              </a:spcBef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Реформа русского стихосложения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8043890" cy="437675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Дактиль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   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∩́ __ __ /∩́ __  __ / ∩́ __  __ / ∩́ __  __ /</a:t>
            </a:r>
            <a:endParaRPr lang="ru-RU" sz="2000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Ту́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чки не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бе́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сные,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ве́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чные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стра́н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ники!      </a:t>
            </a:r>
          </a:p>
          <a:p>
            <a:pPr marL="0"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пью лаз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у́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рною, ц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пью жемч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у́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жною…    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Амфибрахий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__  ∩́ __ / __ ∩́ __ / __  ∩́ __ /</a:t>
            </a:r>
          </a:p>
          <a:p>
            <a:pPr marL="0"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Не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ве́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тер бу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шу́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ет над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бо́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ром,             </a:t>
            </a:r>
          </a:p>
          <a:p>
            <a:pPr marL="0"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Не с 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го́р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побе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жа́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ли ру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чьи́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-              </a:t>
            </a:r>
          </a:p>
          <a:p>
            <a:pPr marL="0"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ро́з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-вое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во́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да до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зо́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ром                        </a:t>
            </a:r>
          </a:p>
          <a:p>
            <a:pPr marL="0">
              <a:buNone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хо́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дит вла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де́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нья сво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и́.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               </a:t>
            </a:r>
          </a:p>
          <a:p>
            <a:pPr>
              <a:spcBef>
                <a:spcPts val="0"/>
              </a:spcBef>
            </a:pP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Периодизация литературы 18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838720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Georgia" pitchFamily="18" charset="0"/>
              </a:rPr>
              <a:t>Первый период – литература Петровского времени. Она еще носит переходный характер. </a:t>
            </a:r>
          </a:p>
          <a:p>
            <a:r>
              <a:rPr lang="ru-RU" sz="2700" dirty="0" smtClean="0">
                <a:latin typeface="Georgia" pitchFamily="18" charset="0"/>
              </a:rPr>
              <a:t>Второй период (1730 – 1750) характеризуется формированием классицизма, как ведущего литературного направления (</a:t>
            </a:r>
            <a:r>
              <a:rPr lang="ru-RU" sz="2700" dirty="0" err="1" smtClean="0">
                <a:latin typeface="Georgia" pitchFamily="18" charset="0"/>
              </a:rPr>
              <a:t>предклассицизм</a:t>
            </a:r>
            <a:r>
              <a:rPr lang="ru-RU" sz="2700" dirty="0" smtClean="0">
                <a:latin typeface="Georgia" pitchFamily="18" charset="0"/>
              </a:rPr>
              <a:t>).</a:t>
            </a:r>
          </a:p>
          <a:p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Третий период (1760 – первая половина 70-ых годов) – дальнейшая эволюция классицизма.</a:t>
            </a:r>
          </a:p>
          <a:p>
            <a:r>
              <a:rPr lang="ru-RU" sz="2700" dirty="0" smtClean="0">
                <a:latin typeface="Georgia" pitchFamily="18" charset="0"/>
              </a:rPr>
              <a:t>Четвертый период (последняя четверть века) – начало кризиса классицизма, оформление сентиментализма, усиление реалистических тенденций. </a:t>
            </a: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Эволюция и расцвет классицизма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 центре внимания писателей – человек, поборовший свои страсти, подчинивший личное общественному, человек, для которого превыше всего государственный долг, высокие нравственные принципы.</a:t>
            </a:r>
          </a:p>
          <a:p>
            <a:r>
              <a:rPr lang="ru-RU" dirty="0" smtClean="0">
                <a:latin typeface="Georgia" pitchFamily="18" charset="0"/>
              </a:rPr>
              <a:t>Воспитательная роль литературы.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Основные признаки русского классицизма: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186766" cy="4572000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Georgia" pitchFamily="18" charset="0"/>
              </a:rPr>
              <a:t>Обращение к образам и формам античного искусства.</a:t>
            </a:r>
          </a:p>
          <a:p>
            <a:r>
              <a:rPr lang="ru-RU" sz="2700" dirty="0" smtClean="0">
                <a:latin typeface="Georgia" pitchFamily="18" charset="0"/>
              </a:rPr>
              <a:t>Герои четко делятся на положительных и отрицательных, имеют говорящие имена.</a:t>
            </a:r>
          </a:p>
          <a:p>
            <a:r>
              <a:rPr lang="ru-RU" sz="2700" dirty="0" smtClean="0">
                <a:latin typeface="Georgia" pitchFamily="18" charset="0"/>
              </a:rPr>
              <a:t>Сюжет основан, как правило, на любовном треугольнике.</a:t>
            </a:r>
          </a:p>
          <a:p>
            <a:r>
              <a:rPr lang="ru-RU" sz="2700" dirty="0" smtClean="0">
                <a:latin typeface="Georgia" pitchFamily="18" charset="0"/>
              </a:rPr>
              <a:t>В конце классической комедии порок всегда наказан, а добро торжествует.</a:t>
            </a:r>
          </a:p>
          <a:p>
            <a:r>
              <a:rPr lang="ru-RU" sz="2700" dirty="0" smtClean="0">
                <a:latin typeface="Georgia" pitchFamily="18" charset="0"/>
              </a:rPr>
              <a:t>Принцип трех единств.</a:t>
            </a:r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Периодизация литературы 18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838720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Georgia" pitchFamily="18" charset="0"/>
              </a:rPr>
              <a:t>Первый период – литература Петровского времени. Она еще носит переходный характер. </a:t>
            </a:r>
          </a:p>
          <a:p>
            <a:r>
              <a:rPr lang="ru-RU" sz="2700" dirty="0" smtClean="0">
                <a:latin typeface="Georgia" pitchFamily="18" charset="0"/>
              </a:rPr>
              <a:t>Второй период (1730 – 1750) характеризуется формированием классицизма, как ведущего литературного направления (</a:t>
            </a:r>
            <a:r>
              <a:rPr lang="ru-RU" sz="2700" dirty="0" err="1" smtClean="0">
                <a:latin typeface="Georgia" pitchFamily="18" charset="0"/>
              </a:rPr>
              <a:t>предклассицизм</a:t>
            </a:r>
            <a:r>
              <a:rPr lang="ru-RU" sz="2700" dirty="0" smtClean="0">
                <a:latin typeface="Georgia" pitchFamily="18" charset="0"/>
              </a:rPr>
              <a:t>).</a:t>
            </a:r>
          </a:p>
          <a:p>
            <a:r>
              <a:rPr lang="ru-RU" sz="2700" dirty="0" smtClean="0">
                <a:latin typeface="Georgia" pitchFamily="18" charset="0"/>
              </a:rPr>
              <a:t>Третий период (1760 – первая половина 70-ых годов) – дальнейшая эволюция классицизма.</a:t>
            </a:r>
          </a:p>
          <a:p>
            <a:r>
              <a:rPr lang="ru-RU" sz="2700" dirty="0" smtClean="0">
                <a:latin typeface="Georgia" pitchFamily="18" charset="0"/>
              </a:rPr>
              <a:t>Четвертый период (последняя четверть века) – начало кризиса классицизма, оформление сентиментализма, усиление реалистических тенденций. </a:t>
            </a: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Михаил Ломоносов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143644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https://www.youtube.com/watch?v=3h4mnJWHjLk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3" descr="lomonosov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71744"/>
            <a:ext cx="2928965" cy="388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Михаил Ломоносов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Разносторонность.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Труды, связанные с химией, астрономией.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Труды, связанные с филологией.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Реформа русского стихосложения (усовершенствование теорий Тредиаковского)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«Риторика» (о законах мышления, логики, о поэтических тропах)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Теория «трех штилей» (высокий, средний, низкий)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«Российская грамматика»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Художественное творчество.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Ода. 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Ода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Молчите пламенные звуки,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И колебать престаньте свет;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Здесь в мире расширять науки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Изволила </a:t>
            </a:r>
            <a:r>
              <a:rPr lang="ru-RU" sz="3200" dirty="0" err="1" smtClean="0">
                <a:latin typeface="Georgia" pitchFamily="18" charset="0"/>
              </a:rPr>
              <a:t>Елисавет</a:t>
            </a:r>
            <a:r>
              <a:rPr lang="ru-RU" sz="3200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92933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https://www.youtube.com/watch?v=EBHZKaYElRs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«Ода на день восшествия…»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9101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	Царей и царств земных отрада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Возлюбленная тишина,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Блаженство сел, градов ограда,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Коль ты полезна и красна!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Вокруг тебя цветы пестреют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И </a:t>
            </a:r>
            <a:r>
              <a:rPr lang="ru-RU" sz="3200" dirty="0" err="1" smtClean="0">
                <a:latin typeface="Georgia" pitchFamily="18" charset="0"/>
              </a:rPr>
              <a:t>класы</a:t>
            </a:r>
            <a:r>
              <a:rPr lang="ru-RU" sz="3200" dirty="0" smtClean="0">
                <a:latin typeface="Georgia" pitchFamily="18" charset="0"/>
              </a:rPr>
              <a:t> на полях желтеют;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Сокровищ полны корабли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Дерзают в море за тобою;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Ты сыплешь щедрою рукою 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10Свое богатство по земли.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«Ода на день восшествия…»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9101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	Науки юношей питают,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Отраду старым подают,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 счастливой жизни украшают,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 несчастной случай берегут;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 домашних трудностях утеха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И в дальних </a:t>
            </a:r>
            <a:r>
              <a:rPr lang="ru-RU" sz="3200" dirty="0" err="1" smtClean="0">
                <a:latin typeface="Georgia" pitchFamily="18" charset="0"/>
              </a:rPr>
              <a:t>странствах</a:t>
            </a:r>
            <a:r>
              <a:rPr lang="ru-RU" sz="3200" dirty="0" smtClean="0">
                <a:latin typeface="Georgia" pitchFamily="18" charset="0"/>
              </a:rPr>
              <a:t> не помеха.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Науки пользуют везде,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Среди народов и в пустыне,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 градском шуму и наедине,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В покое сладки и в труде.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Александр Сумароков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sumaro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783" y="2643182"/>
            <a:ext cx="308666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Александр Сумароков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Теоретик классицизма. «О русском языке», «О стихотворстве».</a:t>
            </a:r>
          </a:p>
          <a:p>
            <a:r>
              <a:rPr lang="ru-RU" dirty="0" smtClean="0">
                <a:latin typeface="Georgia" pitchFamily="18" charset="0"/>
              </a:rPr>
              <a:t>Новатор в любовной лирике. «Тщетно я скрываю», «Не грусти, мой свет. Мне грустно и самой».</a:t>
            </a:r>
          </a:p>
          <a:p>
            <a:r>
              <a:rPr lang="ru-RU" dirty="0" smtClean="0">
                <a:latin typeface="Georgia" pitchFamily="18" charset="0"/>
              </a:rPr>
              <a:t>Басни и сатиры.</a:t>
            </a:r>
          </a:p>
          <a:p>
            <a:r>
              <a:rPr lang="ru-RU" dirty="0" smtClean="0">
                <a:latin typeface="Georgia" pitchFamily="18" charset="0"/>
              </a:rPr>
              <a:t>Основатель новой драматургии на русском. Классицистические традиции. Сюжеты из русской истории.</a:t>
            </a:r>
          </a:p>
          <a:p>
            <a:r>
              <a:rPr lang="ru-RU" dirty="0" smtClean="0">
                <a:latin typeface="Georgia" pitchFamily="18" charset="0"/>
              </a:rPr>
              <a:t>«</a:t>
            </a:r>
            <a:r>
              <a:rPr lang="ru-RU" dirty="0" err="1" smtClean="0">
                <a:latin typeface="Georgia" pitchFamily="18" charset="0"/>
              </a:rPr>
              <a:t>Димитрий</a:t>
            </a:r>
            <a:r>
              <a:rPr lang="ru-RU" dirty="0" smtClean="0">
                <a:latin typeface="Georgia" pitchFamily="18" charset="0"/>
              </a:rPr>
              <a:t> Самозванец» - политическая трагедия.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Гавриил Державин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5058" name="Picture 2" descr="Картинки по запросу гавриил держа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643182"/>
            <a:ext cx="3059103" cy="38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Гавриил Державин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latin typeface="Georgia" pitchFamily="18" charset="0"/>
              </a:rPr>
              <a:t>Поэт, государственный деятель.</a:t>
            </a:r>
          </a:p>
          <a:p>
            <a:r>
              <a:rPr lang="ru-RU" sz="2500" dirty="0" smtClean="0">
                <a:latin typeface="Georgia" pitchFamily="18" charset="0"/>
              </a:rPr>
              <a:t>Ода «</a:t>
            </a:r>
            <a:r>
              <a:rPr lang="ru-RU" sz="2500" dirty="0" err="1" smtClean="0">
                <a:latin typeface="Georgia" pitchFamily="18" charset="0"/>
              </a:rPr>
              <a:t>Фелица</a:t>
            </a:r>
            <a:r>
              <a:rPr lang="ru-RU" sz="2500" dirty="0" smtClean="0">
                <a:latin typeface="Georgia" pitchFamily="18" charset="0"/>
              </a:rPr>
              <a:t>»</a:t>
            </a:r>
          </a:p>
          <a:p>
            <a:r>
              <a:rPr lang="ru-RU" sz="2500" dirty="0" smtClean="0">
                <a:latin typeface="Georgia" pitchFamily="18" charset="0"/>
              </a:rPr>
              <a:t>Тема предназначения поэта</a:t>
            </a:r>
          </a:p>
          <a:p>
            <a:r>
              <a:rPr lang="ru-RU" sz="2500" dirty="0" smtClean="0">
                <a:latin typeface="Georgia" pitchFamily="18" charset="0"/>
              </a:rPr>
              <a:t>Прославление </a:t>
            </a:r>
            <a:r>
              <a:rPr lang="ru-RU" sz="2500" dirty="0" smtClean="0">
                <a:latin typeface="Georgia" pitchFamily="18" charset="0"/>
              </a:rPr>
              <a:t>монархии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Едина ты лишь не обидишь,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Не оскорбляешь никого,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Дурачества сквозь пальцы видишь,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Лишь зла не терпишь одного…</a:t>
            </a: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endParaRPr lang="ru-RU" sz="25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Я связь миров повсюду сущих,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Я </a:t>
            </a:r>
            <a:r>
              <a:rPr lang="ru-RU" dirty="0" err="1" smtClean="0">
                <a:latin typeface="Georgia" pitchFamily="18" charset="0"/>
              </a:rPr>
              <a:t>крайня</a:t>
            </a:r>
            <a:r>
              <a:rPr lang="ru-RU" dirty="0" smtClean="0">
                <a:latin typeface="Georgia" pitchFamily="18" charset="0"/>
              </a:rPr>
              <a:t> степень вещества;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Я средоточие живущих,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Черта </a:t>
            </a:r>
            <a:r>
              <a:rPr lang="ru-RU" dirty="0" err="1" smtClean="0">
                <a:latin typeface="Georgia" pitchFamily="18" charset="0"/>
              </a:rPr>
              <a:t>начальна</a:t>
            </a:r>
            <a:r>
              <a:rPr lang="ru-RU" dirty="0" smtClean="0">
                <a:latin typeface="Georgia" pitchFamily="18" charset="0"/>
              </a:rPr>
              <a:t> божества;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Я телом в прахе истлеваю,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Умом громам повелеваю,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Я царь – я раб – я червь – я Бог!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Но, будучи я столь чудесен,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Отколе </a:t>
            </a:r>
            <a:r>
              <a:rPr lang="ru-RU" dirty="0" err="1" smtClean="0">
                <a:latin typeface="Georgia" pitchFamily="18" charset="0"/>
              </a:rPr>
              <a:t>происшёл</a:t>
            </a:r>
            <a:r>
              <a:rPr lang="ru-RU" dirty="0" smtClean="0">
                <a:latin typeface="Georgia" pitchFamily="18" charset="0"/>
              </a:rPr>
              <a:t>? — безвестен: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А сам собой я быть не мог.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Периодизация литературы 18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838720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Первый период – литература Петровского времени. Она еще носит переходный характер. </a:t>
            </a:r>
          </a:p>
          <a:p>
            <a:r>
              <a:rPr lang="ru-RU" sz="2700" dirty="0" smtClean="0">
                <a:latin typeface="Georgia" pitchFamily="18" charset="0"/>
              </a:rPr>
              <a:t>Второй период (1730 – 1750) характеризуется формированием классицизма, как ведущего литературного направления (</a:t>
            </a:r>
            <a:r>
              <a:rPr lang="ru-RU" sz="2700" dirty="0" err="1" smtClean="0">
                <a:latin typeface="Georgia" pitchFamily="18" charset="0"/>
              </a:rPr>
              <a:t>предклассицизм</a:t>
            </a:r>
            <a:r>
              <a:rPr lang="ru-RU" sz="2700" dirty="0" smtClean="0">
                <a:latin typeface="Georgia" pitchFamily="18" charset="0"/>
              </a:rPr>
              <a:t>).</a:t>
            </a:r>
          </a:p>
          <a:p>
            <a:r>
              <a:rPr lang="ru-RU" sz="2700" dirty="0" smtClean="0">
                <a:latin typeface="Georgia" pitchFamily="18" charset="0"/>
              </a:rPr>
              <a:t>Третий период (1760 – первая половина 70-ых годов) – дальнейшая эволюция классицизма.</a:t>
            </a:r>
          </a:p>
          <a:p>
            <a:r>
              <a:rPr lang="ru-RU" sz="2700" dirty="0" smtClean="0">
                <a:latin typeface="Georgia" pitchFamily="18" charset="0"/>
              </a:rPr>
              <a:t>Четвертый период (последняя четверть века) – начало кризиса классицизма, оформление сентиментализма, усиление реалистических тенденций. </a:t>
            </a: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Периодизация литературы 18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838720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Georgia" pitchFamily="18" charset="0"/>
              </a:rPr>
              <a:t>Первый период – литература Петровского времени. Она еще носит переходный характер. </a:t>
            </a:r>
          </a:p>
          <a:p>
            <a:r>
              <a:rPr lang="ru-RU" sz="2700" dirty="0" smtClean="0">
                <a:latin typeface="Georgia" pitchFamily="18" charset="0"/>
              </a:rPr>
              <a:t>Второй период (1730 – 1750) характеризуется формированием классицизма, как ведущего литературного направления (</a:t>
            </a:r>
            <a:r>
              <a:rPr lang="ru-RU" sz="2700" dirty="0" err="1" smtClean="0">
                <a:latin typeface="Georgia" pitchFamily="18" charset="0"/>
              </a:rPr>
              <a:t>предклассицизм</a:t>
            </a:r>
            <a:r>
              <a:rPr lang="ru-RU" sz="2700" dirty="0" smtClean="0">
                <a:latin typeface="Georgia" pitchFamily="18" charset="0"/>
              </a:rPr>
              <a:t>).</a:t>
            </a:r>
          </a:p>
          <a:p>
            <a:r>
              <a:rPr lang="ru-RU" sz="2700" dirty="0" smtClean="0">
                <a:latin typeface="Georgia" pitchFamily="18" charset="0"/>
              </a:rPr>
              <a:t>Третий период (1760 – первая половина 70-ых годов) – дальнейшая эволюция классицизма.</a:t>
            </a:r>
          </a:p>
          <a:p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Четвертый период (последняя четверть века) – начало кризиса классицизма, оформление сентиментализма, усиление реалистических тенденций. </a:t>
            </a: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Georgia" pitchFamily="18" charset="0"/>
              </a:rPr>
              <a:t>Кризис классицизма, оформление сентиментализма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Georgia" pitchFamily="18" charset="0"/>
              </a:rPr>
              <a:t>Чувствительность – способ познания и область эмоций.</a:t>
            </a:r>
          </a:p>
          <a:p>
            <a:r>
              <a:rPr lang="ru-RU" sz="2500" dirty="0" smtClean="0">
                <a:latin typeface="Georgia" pitchFamily="18" charset="0"/>
              </a:rPr>
              <a:t>В русском сентиментализме героями становятся крепостные крестьяне.</a:t>
            </a:r>
          </a:p>
          <a:p>
            <a:r>
              <a:rPr lang="ru-RU" sz="2500" dirty="0" smtClean="0">
                <a:latin typeface="Georgia" pitchFamily="18" charset="0"/>
              </a:rPr>
              <a:t>В отличие от классицистов, сентименталисты объявили высшей ценностью не государство, а </a:t>
            </a:r>
            <a:r>
              <a:rPr lang="ru-RU" sz="2500" dirty="0" smtClean="0">
                <a:latin typeface="Georgia" pitchFamily="18" charset="0"/>
              </a:rPr>
              <a:t>человека.</a:t>
            </a:r>
          </a:p>
          <a:p>
            <a:r>
              <a:rPr lang="ru-RU" sz="2500" dirty="0" smtClean="0">
                <a:latin typeface="Georgia" pitchFamily="18" charset="0"/>
              </a:rPr>
              <a:t>В литературе сентиментализма преобладающими жанрами становятся семейный и психологический роман, повесть, т.е. изображение реальной жизни так, как она происходит в действительности. </a:t>
            </a:r>
            <a:endParaRPr lang="ru-RU" sz="25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Александр Радищев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7106" name="Picture 2" descr="Картинки по запросу радищ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643182"/>
            <a:ext cx="3189688" cy="3925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Александр Радищев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Georgia" pitchFamily="18" charset="0"/>
              </a:rPr>
              <a:t>Екатерина </a:t>
            </a:r>
            <a:r>
              <a:rPr lang="en-US" sz="2700" dirty="0" smtClean="0">
                <a:latin typeface="Georgia" pitchFamily="18" charset="0"/>
              </a:rPr>
              <a:t>II</a:t>
            </a:r>
            <a:r>
              <a:rPr lang="ru-RU" sz="2700" dirty="0" smtClean="0">
                <a:latin typeface="Georgia" pitchFamily="18" charset="0"/>
              </a:rPr>
              <a:t>: «</a:t>
            </a:r>
            <a:r>
              <a:rPr lang="ru-RU" sz="2700" i="1" dirty="0" smtClean="0">
                <a:latin typeface="Georgia" pitchFamily="18" charset="0"/>
              </a:rPr>
              <a:t>бунтовщиком хуже Пугачева</a:t>
            </a:r>
            <a:r>
              <a:rPr lang="ru-RU" sz="2700" i="1" dirty="0" smtClean="0">
                <a:latin typeface="Georgia" pitchFamily="18" charset="0"/>
              </a:rPr>
              <a:t>».</a:t>
            </a:r>
            <a:endParaRPr lang="ru-RU" sz="2700" i="1" dirty="0" smtClean="0">
              <a:latin typeface="Georgia" pitchFamily="18" charset="0"/>
            </a:endParaRPr>
          </a:p>
          <a:p>
            <a:r>
              <a:rPr lang="ru-RU" sz="2700" dirty="0" smtClean="0">
                <a:latin typeface="Georgia" pitchFamily="18" charset="0"/>
              </a:rPr>
              <a:t>Борьба </a:t>
            </a:r>
            <a:r>
              <a:rPr lang="ru-RU" sz="2700" dirty="0" smtClean="0">
                <a:latin typeface="Georgia" pitchFamily="18" charset="0"/>
              </a:rPr>
              <a:t>за классовую справедливость.</a:t>
            </a:r>
          </a:p>
          <a:p>
            <a:r>
              <a:rPr lang="ru-RU" sz="2700" dirty="0" smtClean="0">
                <a:latin typeface="Georgia" pitchFamily="18" charset="0"/>
              </a:rPr>
              <a:t>«Путешествие из Петербурга в Москву».</a:t>
            </a: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Georgia" pitchFamily="18" charset="0"/>
              </a:rPr>
              <a:t>Николай Карамзин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1202" name="Picture 2" descr="Картинки по запросу карамз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643182"/>
            <a:ext cx="2807840" cy="379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Николай Карамзин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Сентиментализм связан, в первую очередь, с его именем.</a:t>
            </a:r>
          </a:p>
          <a:p>
            <a:r>
              <a:rPr lang="ru-RU" sz="2800" dirty="0" smtClean="0">
                <a:latin typeface="Georgia" pitchFamily="18" charset="0"/>
              </a:rPr>
              <a:t>«Письма русского путешественника»</a:t>
            </a:r>
          </a:p>
          <a:p>
            <a:r>
              <a:rPr lang="ru-RU" sz="2800" dirty="0" smtClean="0">
                <a:latin typeface="Georgia" pitchFamily="18" charset="0"/>
              </a:rPr>
              <a:t>Журналист. Журналы «Московский журнал», «Вестник Европы».</a:t>
            </a:r>
          </a:p>
          <a:p>
            <a:r>
              <a:rPr lang="ru-RU" sz="2800" dirty="0" smtClean="0">
                <a:latin typeface="Georgia" pitchFamily="18" charset="0"/>
              </a:rPr>
              <a:t>Рождение русской психологической прозы. «Бедная Лиза».</a:t>
            </a:r>
          </a:p>
          <a:p>
            <a:r>
              <a:rPr lang="ru-RU" sz="2800" dirty="0" smtClean="0">
                <a:latin typeface="Georgia" pitchFamily="18" charset="0"/>
              </a:rPr>
              <a:t>Работы по русскому языку.</a:t>
            </a:r>
          </a:p>
          <a:p>
            <a:r>
              <a:rPr lang="ru-RU" sz="2800" dirty="0" smtClean="0">
                <a:latin typeface="Georgia" pitchFamily="18" charset="0"/>
              </a:rPr>
              <a:t>«История государства Российского». 12 томов!</a:t>
            </a:r>
          </a:p>
          <a:p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Денис Фонвизин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 descr="Картинки по запросу фонви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71744"/>
            <a:ext cx="3000396" cy="381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Денис Фонвизин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Georgia" pitchFamily="18" charset="0"/>
              </a:rPr>
              <a:t>Создатель русской бытовой комедии.</a:t>
            </a:r>
          </a:p>
          <a:p>
            <a:r>
              <a:rPr lang="ru-RU" sz="2700" dirty="0" smtClean="0">
                <a:latin typeface="Georgia" pitchFamily="18" charset="0"/>
              </a:rPr>
              <a:t>«Бригадир</a:t>
            </a:r>
            <a:r>
              <a:rPr lang="ru-RU" sz="2700" dirty="0" smtClean="0">
                <a:latin typeface="Georgia" pitchFamily="18" charset="0"/>
              </a:rPr>
              <a:t>» (тема </a:t>
            </a:r>
            <a:r>
              <a:rPr lang="ru-RU" sz="2700" dirty="0" smtClean="0">
                <a:latin typeface="Georgia" pitchFamily="18" charset="0"/>
              </a:rPr>
              <a:t>борьбы с поклонением перед всем иностранным).</a:t>
            </a:r>
            <a:endParaRPr lang="ru-RU" sz="2700" dirty="0" smtClean="0">
              <a:latin typeface="Georgia" pitchFamily="18" charset="0"/>
            </a:endParaRPr>
          </a:p>
          <a:p>
            <a:r>
              <a:rPr lang="ru-RU" sz="2700" dirty="0" smtClean="0">
                <a:latin typeface="Georgia" pitchFamily="18" charset="0"/>
              </a:rPr>
              <a:t>«</a:t>
            </a:r>
            <a:r>
              <a:rPr lang="ru-RU" sz="2700" dirty="0" smtClean="0">
                <a:latin typeface="Georgia" pitchFamily="18" charset="0"/>
              </a:rPr>
              <a:t>Недоросль</a:t>
            </a:r>
            <a:r>
              <a:rPr lang="ru-RU" sz="2700" dirty="0" smtClean="0">
                <a:latin typeface="Georgia" pitchFamily="18" charset="0"/>
              </a:rPr>
              <a:t>» (тема образовани</a:t>
            </a:r>
            <a:r>
              <a:rPr lang="ru-RU" sz="2700" dirty="0" smtClean="0">
                <a:latin typeface="Georgia" pitchFamily="18" charset="0"/>
              </a:rPr>
              <a:t>я).</a:t>
            </a:r>
            <a:endParaRPr lang="ru-RU" sz="2700" dirty="0" smtClean="0">
              <a:latin typeface="Georgia" pitchFamily="18" charset="0"/>
            </a:endParaRP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«Недоросль</a:t>
            </a:r>
            <a:r>
              <a:rPr lang="ru-RU" dirty="0" smtClean="0">
                <a:latin typeface="Georgia" pitchFamily="18" charset="0"/>
              </a:rPr>
              <a:t>» (лексика)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29642" cy="4876816"/>
          </a:xfrm>
        </p:spPr>
        <p:txBody>
          <a:bodyPr numCol="2"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Отложить наказание до завтра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latin typeface="Georgia" pitchFamily="18" charset="0"/>
              </a:rPr>
              <a:t>Така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дрянь</a:t>
            </a:r>
            <a:r>
              <a:rPr lang="ru-RU" sz="2400" dirty="0" smtClean="0">
                <a:latin typeface="Georgia" pitchFamily="18" charset="0"/>
              </a:rPr>
              <a:t> в глаза лезла!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Изволишь бить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Устала, колотя батюшку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Дядюшка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Почитаю как отца моего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Нажил я 10 тысяч рублей доходу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Тебя делаю наследницей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В разлуке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Ничего не слыхал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От смерти на  волоску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Час моей воли пришел!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Уморить хотят ребенка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Прилагается (приложена к своему месту)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Чулан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Отвяжись от меня, и так навязалась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Злонравия достойные плоды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 smtClean="0"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290" y="6274378"/>
            <a:ext cx="550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https://www.youtube.com/watch?v=Zw2fGt_HZvc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28604"/>
            <a:ext cx="2971792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Вопросы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6715172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Теоретик классицизма.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Сентиментализм связан с его именем.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Автор оды «</a:t>
            </a:r>
            <a:r>
              <a:rPr lang="ru-RU" sz="2500" dirty="0" err="1" smtClean="0">
                <a:latin typeface="Georgia" pitchFamily="18" charset="0"/>
              </a:rPr>
              <a:t>Фелица</a:t>
            </a:r>
            <a:r>
              <a:rPr lang="ru-RU" sz="2500" dirty="0" smtClean="0">
                <a:latin typeface="Georgia" pitchFamily="18" charset="0"/>
              </a:rPr>
              <a:t>».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Автор «Истории государства Российского».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Новатор в любовной лирике.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Автор «Путешествия из Петербурга в Москву».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Автор «Бедной Лизы».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Герой его трагедий – правители, которые не справляется со своими страстями.</a:t>
            </a:r>
          </a:p>
          <a:p>
            <a:pPr>
              <a:spcBef>
                <a:spcPts val="0"/>
              </a:spcBef>
            </a:pPr>
            <a:r>
              <a:rPr lang="ru-RU" sz="2500" dirty="0" smtClean="0">
                <a:latin typeface="Georgia" pitchFamily="18" charset="0"/>
              </a:rPr>
              <a:t>Создатель бытовой комедии.</a:t>
            </a:r>
          </a:p>
          <a:p>
            <a:pPr>
              <a:spcBef>
                <a:spcPts val="0"/>
              </a:spcBef>
            </a:pPr>
            <a:endParaRPr lang="ru-RU" sz="25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endParaRPr lang="ru-RU" sz="25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endParaRPr lang="ru-RU" sz="25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endParaRPr lang="ru-RU" sz="25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endParaRPr lang="ru-RU" sz="25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endParaRPr lang="ru-RU" sz="2500" dirty="0" smtClean="0">
              <a:latin typeface="Georgia" pitchFamily="18" charset="0"/>
            </a:endParaRPr>
          </a:p>
        </p:txBody>
      </p:sp>
      <p:pic>
        <p:nvPicPr>
          <p:cNvPr id="5122" name="Picture 2" descr="Картинки по запросу сова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1000132" cy="9846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78645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Сумароков, Державин, Радищев, Карамзин, Фонвизин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296168" y="1071546"/>
            <a:ext cx="1276360" cy="51435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600" dirty="0" smtClean="0"/>
              <a:t>К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600" dirty="0" smtClean="0"/>
              <a:t>С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ru-RU" sz="2600" dirty="0" smtClean="0"/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600" dirty="0" smtClean="0"/>
              <a:t>К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2600" dirty="0" smtClean="0"/>
              <a:t>Ф</a:t>
            </a:r>
          </a:p>
          <a:p>
            <a:pPr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Литература Петровского времени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85926"/>
            <a:ext cx="8043890" cy="4233874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Древнерусская литература уже не отражает новых запросов общества, которые появились после реформ Петра </a:t>
            </a:r>
            <a:r>
              <a:rPr lang="en-US" dirty="0" smtClean="0">
                <a:latin typeface="Georgia" pitchFamily="18" charset="0"/>
              </a:rPr>
              <a:t>I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r>
              <a:rPr lang="ru-RU" dirty="0" smtClean="0">
                <a:latin typeface="Georgia" pitchFamily="18" charset="0"/>
              </a:rPr>
              <a:t>Интерес к античной культуре.</a:t>
            </a:r>
          </a:p>
          <a:p>
            <a:r>
              <a:rPr lang="ru-RU" dirty="0" smtClean="0">
                <a:latin typeface="Georgia" pitchFamily="18" charset="0"/>
              </a:rPr>
              <a:t>Вера в силу человеческого разума.</a:t>
            </a:r>
          </a:p>
          <a:p>
            <a:r>
              <a:rPr lang="ru-RU" dirty="0" smtClean="0">
                <a:latin typeface="Georgia" pitchFamily="18" charset="0"/>
              </a:rPr>
              <a:t>Служение государству – критерий ценностей человека.</a:t>
            </a:r>
          </a:p>
          <a:p>
            <a:r>
              <a:rPr lang="ru-RU" dirty="0" smtClean="0">
                <a:latin typeface="Georgia" pitchFamily="18" charset="0"/>
              </a:rPr>
              <a:t>Попытки изобразить психологию человека, развитие любовной лирики.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Феофан Прокопович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Feofan"/>
          <p:cNvPicPr/>
          <p:nvPr/>
        </p:nvPicPr>
        <p:blipFill>
          <a:blip r:embed="rId2"/>
          <a:srcRect b="8917"/>
          <a:stretch>
            <a:fillRect/>
          </a:stretch>
        </p:blipFill>
        <p:spPr bwMode="auto">
          <a:xfrm>
            <a:off x="5643570" y="2571744"/>
            <a:ext cx="29661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Феофан Прокопович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58204" cy="46625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700" dirty="0" smtClean="0">
                <a:latin typeface="Georgia" pitchFamily="18" charset="0"/>
              </a:rPr>
              <a:t>первым почувствовал и осмыслил необходимость для Русского государства преобразований, помогал Петру </a:t>
            </a:r>
            <a:r>
              <a:rPr lang="en-US" sz="2700" dirty="0" smtClean="0">
                <a:latin typeface="Georgia" pitchFamily="18" charset="0"/>
              </a:rPr>
              <a:t>I </a:t>
            </a:r>
            <a:r>
              <a:rPr lang="ru-RU" sz="2700" dirty="0" smtClean="0">
                <a:latin typeface="Georgia" pitchFamily="18" charset="0"/>
              </a:rPr>
              <a:t> в осуществлении реформ. </a:t>
            </a:r>
          </a:p>
          <a:p>
            <a:pPr algn="just">
              <a:spcBef>
                <a:spcPts val="0"/>
              </a:spcBef>
            </a:pPr>
            <a:r>
              <a:rPr lang="ru-RU" sz="2700" dirty="0" smtClean="0">
                <a:latin typeface="Georgia" pitchFamily="18" charset="0"/>
              </a:rPr>
              <a:t>В русскую литературу Прокопович вошел как автор лирических стихотворений и создатель </a:t>
            </a:r>
            <a:r>
              <a:rPr lang="ru-RU" sz="2700" dirty="0" err="1" smtClean="0">
                <a:latin typeface="Georgia" pitchFamily="18" charset="0"/>
              </a:rPr>
              <a:t>трагедо-комедии</a:t>
            </a:r>
            <a:r>
              <a:rPr lang="ru-RU" sz="2700" dirty="0" smtClean="0">
                <a:latin typeface="Georgia" pitchFamily="18" charset="0"/>
              </a:rPr>
              <a:t> «Владимир» (борьба просвещенного монарха с невежественным духовенством).</a:t>
            </a:r>
          </a:p>
          <a:p>
            <a:pPr algn="just">
              <a:spcBef>
                <a:spcPts val="0"/>
              </a:spcBef>
            </a:pPr>
            <a:r>
              <a:rPr lang="ru-RU" sz="2700" dirty="0" smtClean="0">
                <a:latin typeface="Georgia" pitchFamily="18" charset="0"/>
              </a:rPr>
              <a:t>Оставил много проповедей, хороший оратор.</a:t>
            </a:r>
          </a:p>
          <a:p>
            <a:pPr algn="just">
              <a:spcBef>
                <a:spcPts val="0"/>
              </a:spcBef>
            </a:pPr>
            <a:r>
              <a:rPr lang="ru-RU" sz="2700" dirty="0" smtClean="0">
                <a:latin typeface="Georgia" pitchFamily="18" charset="0"/>
              </a:rPr>
              <a:t>Литературное творчество считал второстепенным.</a:t>
            </a:r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Периодизация литературы 18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838720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Georgia" pitchFamily="18" charset="0"/>
              </a:rPr>
              <a:t>Первый период – литература Петровского времени. Она еще носит переходный характер. </a:t>
            </a:r>
          </a:p>
          <a:p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Второй период (1730 – 1750) характеризуется формированием классицизма, как ведущего литературного направления (</a:t>
            </a:r>
            <a:r>
              <a:rPr lang="ru-RU" sz="2700" dirty="0" err="1" smtClean="0">
                <a:solidFill>
                  <a:srgbClr val="FF0000"/>
                </a:solidFill>
                <a:latin typeface="Georgia" pitchFamily="18" charset="0"/>
              </a:rPr>
              <a:t>предклассицизм</a:t>
            </a:r>
            <a:r>
              <a:rPr lang="ru-RU" sz="2700" dirty="0" smtClean="0">
                <a:solidFill>
                  <a:srgbClr val="FF0000"/>
                </a:solidFill>
                <a:latin typeface="Georgia" pitchFamily="18" charset="0"/>
              </a:rPr>
              <a:t>).</a:t>
            </a:r>
          </a:p>
          <a:p>
            <a:r>
              <a:rPr lang="ru-RU" sz="2700" dirty="0" smtClean="0">
                <a:latin typeface="Georgia" pitchFamily="18" charset="0"/>
              </a:rPr>
              <a:t>Третий период (1760 – первая половина 70-ых годов) – дальнейшая эволюция классицизма.</a:t>
            </a:r>
          </a:p>
          <a:p>
            <a:r>
              <a:rPr lang="ru-RU" sz="2700" dirty="0" smtClean="0">
                <a:latin typeface="Georgia" pitchFamily="18" charset="0"/>
              </a:rPr>
              <a:t>Четвертый период (последняя четверть века) – начало кризиса классицизма, оформление сентиментализма, усиление реалистических тенденций. </a:t>
            </a:r>
          </a:p>
          <a:p>
            <a:endParaRPr lang="ru-RU" sz="27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Georgia" pitchFamily="18" charset="0"/>
              </a:rPr>
              <a:t>Предклассицизм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 отличие от Древней Руси литература начинает развиваться по литературным направлениям (ясность концепции, коллектив авторов, общие творческие и мировоззренческие принципы).</a:t>
            </a:r>
          </a:p>
          <a:p>
            <a:r>
              <a:rPr lang="ru-RU" dirty="0" smtClean="0">
                <a:latin typeface="Georgia" pitchFamily="18" charset="0"/>
              </a:rPr>
              <a:t>Печатная литература.</a:t>
            </a:r>
          </a:p>
          <a:p>
            <a:r>
              <a:rPr lang="ru-RU" dirty="0" smtClean="0">
                <a:latin typeface="Georgia" pitchFamily="18" charset="0"/>
              </a:rPr>
              <a:t>Интерес к жанру лирических стихотворений, стремление к раскрытию внутреннего мира героя (Тредиаковский).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Антиох Кантемир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kantemir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2870634" cy="35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467</TotalTime>
  <Words>1281</Words>
  <PresentationFormat>Экран (4:3)</PresentationFormat>
  <Paragraphs>212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Справедливость</vt:lpstr>
      <vt:lpstr>Русский классицизм</vt:lpstr>
      <vt:lpstr>Периодизация литературы 18 века</vt:lpstr>
      <vt:lpstr>Периодизация литературы 18 века</vt:lpstr>
      <vt:lpstr>Литература Петровского времени</vt:lpstr>
      <vt:lpstr>Феофан Прокопович</vt:lpstr>
      <vt:lpstr>Феофан Прокопович</vt:lpstr>
      <vt:lpstr>Периодизация литературы 18 века</vt:lpstr>
      <vt:lpstr>Предклассицизм</vt:lpstr>
      <vt:lpstr>Антиох Кантемир</vt:lpstr>
      <vt:lpstr>Антиох Кантемир</vt:lpstr>
      <vt:lpstr>Василий Тредиаковский</vt:lpstr>
      <vt:lpstr>Василий Тредиаковский</vt:lpstr>
      <vt:lpstr>Реформа русского стихосложения</vt:lpstr>
      <vt:lpstr>Слайд 14</vt:lpstr>
      <vt:lpstr>Реформа русского стихосложения</vt:lpstr>
      <vt:lpstr>Реформа русского стихосложения</vt:lpstr>
      <vt:lpstr>Периодизация литературы 18 века</vt:lpstr>
      <vt:lpstr>Эволюция и расцвет классицизма</vt:lpstr>
      <vt:lpstr>Основные признаки русского классицизма:</vt:lpstr>
      <vt:lpstr>Михаил Ломоносов</vt:lpstr>
      <vt:lpstr>Михаил Ломоносов</vt:lpstr>
      <vt:lpstr>Ода</vt:lpstr>
      <vt:lpstr>«Ода на день восшествия…»</vt:lpstr>
      <vt:lpstr>«Ода на день восшествия…»</vt:lpstr>
      <vt:lpstr>Александр Сумароков</vt:lpstr>
      <vt:lpstr>Александр Сумароков</vt:lpstr>
      <vt:lpstr>Гавриил Державин</vt:lpstr>
      <vt:lpstr>Гавриил Державин</vt:lpstr>
      <vt:lpstr>Слайд 29</vt:lpstr>
      <vt:lpstr>Периодизация литературы 18 века</vt:lpstr>
      <vt:lpstr>Кризис классицизма, оформление сентиментализма</vt:lpstr>
      <vt:lpstr>Александр Радищев</vt:lpstr>
      <vt:lpstr>Александр Радищев</vt:lpstr>
      <vt:lpstr>Николай Карамзин</vt:lpstr>
      <vt:lpstr>Николай Карамзин</vt:lpstr>
      <vt:lpstr>Денис Фонвизин</vt:lpstr>
      <vt:lpstr>Денис Фонвизин</vt:lpstr>
      <vt:lpstr>«Недоросль» (лексика)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классицизм</dc:title>
  <dc:creator>Ольга</dc:creator>
  <cp:lastModifiedBy>Ольга</cp:lastModifiedBy>
  <cp:revision>69</cp:revision>
  <dcterms:created xsi:type="dcterms:W3CDTF">2016-11-24T21:07:07Z</dcterms:created>
  <dcterms:modified xsi:type="dcterms:W3CDTF">2016-12-07T22:19:45Z</dcterms:modified>
</cp:coreProperties>
</file>