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79" r:id="rId4"/>
    <p:sldId id="274" r:id="rId5"/>
    <p:sldId id="273" r:id="rId6"/>
    <p:sldId id="267" r:id="rId7"/>
    <p:sldId id="272" r:id="rId8"/>
    <p:sldId id="258" r:id="rId9"/>
    <p:sldId id="262" r:id="rId10"/>
    <p:sldId id="259" r:id="rId11"/>
    <p:sldId id="266" r:id="rId12"/>
    <p:sldId id="260" r:id="rId13"/>
    <p:sldId id="277" r:id="rId14"/>
    <p:sldId id="280" r:id="rId15"/>
    <p:sldId id="264" r:id="rId16"/>
    <p:sldId id="270" r:id="rId17"/>
    <p:sldId id="261" r:id="rId18"/>
    <p:sldId id="275" r:id="rId19"/>
    <p:sldId id="283" r:id="rId20"/>
    <p:sldId id="281" r:id="rId21"/>
    <p:sldId id="282" r:id="rId22"/>
    <p:sldId id="285" r:id="rId23"/>
    <p:sldId id="284" r:id="rId24"/>
    <p:sldId id="276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52CE8-3566-496E-BA88-B1452E826A94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6023C-B1A7-4B79-842B-62CA3106A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6023C-B1A7-4B79-842B-62CA3106A72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9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C0AEC8E-2E6D-4916-8917-A4FA77BD7826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515E66B-F947-4896-AC1B-96E2EDE2DA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H3vO_U8kA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95946610-diagnoza/rozmnozovaci-system/73-zmena-pohlavi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exualita" TargetMode="External"/><Relationship Id="rId3" Type="http://schemas.openxmlformats.org/officeDocument/2006/relationships/hyperlink" Target="http://www.wikiskripta.eu/index.php/Dosp%C3%ADv%C3%A1n%C3%AD" TargetMode="External"/><Relationship Id="rId7" Type="http://schemas.openxmlformats.org/officeDocument/2006/relationships/hyperlink" Target="http://zenyzenam.cz/blog/zenska-smyslnost/" TargetMode="External"/><Relationship Id="rId2" Type="http://schemas.openxmlformats.org/officeDocument/2006/relationships/hyperlink" Target="https://cs.wikipedia.org/wiki/Pubert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gis.cz/images/stories/AAB/2016/2_2016/AAB_2_2016_imunita.pdf" TargetMode="External"/><Relationship Id="rId5" Type="http://schemas.openxmlformats.org/officeDocument/2006/relationships/hyperlink" Target="https://cs.wikipedia.org/wiki/Tannerova_stupnice" TargetMode="External"/><Relationship Id="rId4" Type="http://schemas.openxmlformats.org/officeDocument/2006/relationships/hyperlink" Target="http://www.strankyprokluky.cz/co-a-jak-se-meni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55976" y="332656"/>
            <a:ext cx="3252196" cy="2391496"/>
          </a:xfrm>
        </p:spPr>
        <p:txBody>
          <a:bodyPr/>
          <a:lstStyle/>
          <a:p>
            <a:pPr algn="ctr"/>
            <a:r>
              <a:rPr lang="cs-CZ" sz="4800" dirty="0" smtClean="0"/>
              <a:t>Puberta</a:t>
            </a:r>
            <a:br>
              <a:rPr lang="cs-CZ" sz="4800" dirty="0" smtClean="0"/>
            </a:br>
            <a:r>
              <a:rPr lang="cs-CZ" sz="4800" dirty="0" smtClean="0"/>
              <a:t>dospívání</a:t>
            </a:r>
            <a:br>
              <a:rPr lang="cs-CZ" sz="4800" dirty="0" smtClean="0"/>
            </a:br>
            <a:r>
              <a:rPr lang="cs-CZ" sz="4800" dirty="0" smtClean="0"/>
              <a:t>sexualita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5517232"/>
            <a:ext cx="2018434" cy="11012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cs-CZ" sz="2800" b="0" u="sng" dirty="0" smtClean="0">
                <a:solidFill>
                  <a:schemeClr val="tx2">
                    <a:lumMod val="75000"/>
                  </a:schemeClr>
                </a:solidFill>
              </a:rPr>
              <a:t>http://www.</a:t>
            </a:r>
            <a:r>
              <a:rPr lang="cs-CZ" sz="2800" b="0" u="sng" dirty="0" err="1" smtClean="0">
                <a:solidFill>
                  <a:schemeClr val="tx2">
                    <a:lumMod val="75000"/>
                  </a:schemeClr>
                </a:solidFill>
              </a:rPr>
              <a:t>strankyprokluky.cz</a:t>
            </a:r>
            <a:endParaRPr lang="cs-CZ" sz="2800" b="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200" b="1" dirty="0" smtClean="0"/>
              <a:t>Co můžou kluci v pubertě na svém těle objevit a čemu se diví?</a:t>
            </a:r>
          </a:p>
          <a:p>
            <a:pPr>
              <a:buNone/>
            </a:pPr>
            <a:endParaRPr lang="cs-CZ" sz="2200" b="1" dirty="0" smtClean="0"/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solidFill>
                  <a:srgbClr val="C00000"/>
                </a:solidFill>
              </a:rPr>
              <a:t>PŘEDKOŽKA</a:t>
            </a:r>
            <a:r>
              <a:rPr lang="cs-CZ" sz="2200" dirty="0" smtClean="0"/>
              <a:t> – úzká – otázka OBŘÍZKY (kortikoidní masti</a:t>
            </a:r>
            <a:r>
              <a:rPr lang="cs-CZ" sz="2200" dirty="0"/>
              <a:t>) </a:t>
            </a:r>
            <a:r>
              <a:rPr lang="cs-CZ" sz="2200" dirty="0">
                <a:hlinkClick r:id="rId2"/>
              </a:rPr>
              <a:t>https://</a:t>
            </a:r>
            <a:r>
              <a:rPr lang="cs-CZ" sz="2200" dirty="0" smtClean="0">
                <a:hlinkClick r:id="rId2"/>
              </a:rPr>
              <a:t>www.youtube.com/watch?v=vH3vO_U8kAo</a:t>
            </a:r>
            <a:endParaRPr lang="cs-CZ" sz="2200" dirty="0" smtClean="0"/>
          </a:p>
          <a:p>
            <a:pPr>
              <a:buFont typeface="Wingdings" pitchFamily="2" charset="2"/>
              <a:buChar char="Ø"/>
            </a:pPr>
            <a:r>
              <a:rPr lang="cs-CZ" sz="2200" dirty="0" smtClean="0">
                <a:solidFill>
                  <a:srgbClr val="C00000"/>
                </a:solidFill>
              </a:rPr>
              <a:t>RAPHE</a:t>
            </a:r>
            <a:r>
              <a:rPr lang="cs-CZ" sz="2200" dirty="0" smtClean="0"/>
              <a:t> = šev (spodní strana předkožky -&gt; řitní otvor)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err="1" smtClean="0"/>
              <a:t>tvz</a:t>
            </a:r>
            <a:r>
              <a:rPr lang="cs-CZ" sz="2200" dirty="0" smtClean="0"/>
              <a:t>. </a:t>
            </a:r>
            <a:r>
              <a:rPr lang="cs-CZ" sz="2200" dirty="0" smtClean="0">
                <a:solidFill>
                  <a:srgbClr val="C00000"/>
                </a:solidFill>
              </a:rPr>
              <a:t>UZDIČKA </a:t>
            </a:r>
          </a:p>
          <a:p>
            <a:pPr>
              <a:buNone/>
            </a:pPr>
            <a:r>
              <a:rPr lang="cs-CZ" sz="2200" dirty="0" smtClean="0"/>
              <a:t>   (Něco mi tam přirostlo?)</a:t>
            </a:r>
          </a:p>
          <a:p>
            <a:pPr>
              <a:buNone/>
            </a:pPr>
            <a:endParaRPr lang="cs-CZ" sz="2200" dirty="0" smtClean="0"/>
          </a:p>
          <a:p>
            <a:pPr>
              <a:buFont typeface="Wingdings" pitchFamily="2" charset="2"/>
              <a:buChar char="Ø"/>
            </a:pPr>
            <a:endParaRPr lang="cs-CZ" sz="2200" dirty="0" smtClean="0"/>
          </a:p>
          <a:p>
            <a:pPr>
              <a:buFont typeface="Wingdings" pitchFamily="2" charset="2"/>
              <a:buChar char="Ø"/>
            </a:pPr>
            <a:endParaRPr lang="cs-CZ" sz="2200" dirty="0" smtClean="0"/>
          </a:p>
          <a:p>
            <a:pPr>
              <a:buNone/>
            </a:pPr>
            <a:r>
              <a:rPr lang="cs-CZ" sz="1600" u="sng" dirty="0" smtClean="0"/>
              <a:t>Pozn. intaktní penis</a:t>
            </a:r>
            <a:r>
              <a:rPr lang="cs-CZ" sz="1600" dirty="0" smtClean="0"/>
              <a:t> </a:t>
            </a:r>
          </a:p>
          <a:p>
            <a:pPr>
              <a:buNone/>
            </a:pPr>
            <a:r>
              <a:rPr lang="cs-CZ" sz="1600" dirty="0" smtClean="0"/>
              <a:t>= penis s předkožkou</a:t>
            </a:r>
          </a:p>
          <a:p>
            <a:pPr>
              <a:buFont typeface="Wingdings" pitchFamily="2" charset="2"/>
              <a:buChar char="Ø"/>
            </a:pPr>
            <a:endParaRPr lang="cs-CZ" sz="2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869160"/>
            <a:ext cx="7239000" cy="15121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  <a:latin typeface="Impact" pitchFamily="34" charset="0"/>
              </a:rPr>
              <a:t>PŘEDČASNÁ PUBERTA </a:t>
            </a:r>
            <a:r>
              <a:rPr lang="cs-CZ" dirty="0" smtClean="0"/>
              <a:t>– </a:t>
            </a:r>
            <a:r>
              <a:rPr lang="cs-CZ" sz="2400" dirty="0" smtClean="0"/>
              <a:t>zvětšení varlat v 9 letech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  <a:latin typeface="Impact" pitchFamily="34" charset="0"/>
              </a:rPr>
              <a:t>OPOŽDĚNÁ PUBERTA </a:t>
            </a:r>
            <a:r>
              <a:rPr lang="cs-CZ" dirty="0" smtClean="0"/>
              <a:t>– </a:t>
            </a:r>
            <a:r>
              <a:rPr lang="cs-CZ" sz="2400" dirty="0" smtClean="0"/>
              <a:t>zvětšení varlat po 13. roce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/>
          <a:lstStyle/>
          <a:p>
            <a:r>
              <a:rPr lang="cs-CZ" dirty="0" smtClean="0"/>
              <a:t>změny hlasu - </a:t>
            </a:r>
            <a:r>
              <a:rPr lang="cs-CZ" b="1" u="sng" dirty="0" smtClean="0">
                <a:solidFill>
                  <a:schemeClr val="bg2">
                    <a:lumMod val="25000"/>
                  </a:schemeClr>
                </a:solidFill>
              </a:rPr>
              <a:t>MUTACE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dirty="0" smtClean="0"/>
              <a:t>– vlivem androgenů růst hrtanu (i u žen), změny na hlasivkách</a:t>
            </a:r>
          </a:p>
          <a:p>
            <a:r>
              <a:rPr lang="cs-CZ" dirty="0" smtClean="0"/>
              <a:t>hlubší a hrubší hlas</a:t>
            </a:r>
          </a:p>
          <a:p>
            <a:r>
              <a:rPr lang="cs-CZ" i="1" u="sng" dirty="0" err="1" smtClean="0"/>
              <a:t>puberphonie</a:t>
            </a:r>
            <a:r>
              <a:rPr lang="cs-CZ" dirty="0" smtClean="0"/>
              <a:t> = porucha změny hlasu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TĚLESNÉ ZMĚNY</a:t>
            </a:r>
          </a:p>
          <a:p>
            <a:pPr marL="514350" indent="-514350">
              <a:buAutoNum type="arabicPeriod"/>
            </a:pPr>
            <a:r>
              <a:rPr lang="cs-CZ" dirty="0" smtClean="0"/>
              <a:t>nárůst váhy – rostou chodidla a dlaně, končetiny a naposledy roste trup</a:t>
            </a:r>
          </a:p>
          <a:p>
            <a:pPr marL="514350" indent="-514350">
              <a:buAutoNum type="arabicPeriod"/>
            </a:pPr>
            <a:r>
              <a:rPr lang="cs-CZ" dirty="0" smtClean="0"/>
              <a:t>těžknutí kostí</a:t>
            </a:r>
          </a:p>
          <a:p>
            <a:pPr marL="514350" indent="-514350">
              <a:buAutoNum type="arabicPeriod"/>
            </a:pPr>
            <a:r>
              <a:rPr lang="cs-CZ" dirty="0" smtClean="0"/>
              <a:t>dvojnásobek objemu kosterního svalstva (ke konci období – rozvoj pokračuje – silové schopnosti)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cs-CZ" u="sng" dirty="0" smtClean="0">
                <a:solidFill>
                  <a:schemeClr val="bg2">
                    <a:lumMod val="50000"/>
                  </a:schemeClr>
                </a:solidFill>
              </a:rPr>
              <a:t>Fyzické změny u dívek</a:t>
            </a:r>
            <a:endParaRPr lang="cs-CZ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RŮST PRSŮ</a:t>
            </a:r>
          </a:p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,,stadium prsního poupěte“</a:t>
            </a:r>
          </a:p>
          <a:p>
            <a:pPr>
              <a:buNone/>
            </a:pPr>
            <a:endParaRPr lang="cs-CZ" sz="30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cs-CZ" dirty="0" smtClean="0"/>
              <a:t>= projev působení estrogenů na </a:t>
            </a:r>
          </a:p>
          <a:p>
            <a:pPr>
              <a:buNone/>
            </a:pPr>
            <a:r>
              <a:rPr lang="cs-CZ" dirty="0" smtClean="0"/>
              <a:t> 		periferní tkáně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začátek mezi 8 a 13 lety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po ovulaci žluté tělísko produkuje 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b="1" dirty="0" smtClean="0"/>
              <a:t>PROGESTERON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     tvorba lalůčků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     další zvětšení prsů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>
              <a:latin typeface="Comic Sans MS" pitchFamily="66" charset="0"/>
            </a:endParaRPr>
          </a:p>
          <a:p>
            <a:r>
              <a:rPr lang="cs-CZ" b="1" dirty="0" smtClean="0">
                <a:solidFill>
                  <a:srgbClr val="00B0F0"/>
                </a:solidFill>
                <a:latin typeface="Comic Sans MS" pitchFamily="66" charset="0"/>
              </a:rPr>
              <a:t>ROSTE PÁNEV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VĚTŠÍ MNOŽSTVÍ PODKOŽNÍHO TUKU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MENARCHÉ</a:t>
            </a:r>
            <a:r>
              <a:rPr lang="cs-CZ" dirty="0" smtClean="0"/>
              <a:t> (1. menstruace) – průměrně ve 13 letech</a:t>
            </a:r>
          </a:p>
          <a:p>
            <a:endParaRPr lang="cs-CZ" dirty="0" smtClean="0"/>
          </a:p>
          <a:p>
            <a:r>
              <a:rPr lang="cs-CZ" dirty="0" smtClean="0"/>
              <a:t>První dva roky po </a:t>
            </a:r>
            <a:r>
              <a:rPr lang="cs-CZ" dirty="0" err="1" smtClean="0"/>
              <a:t>menarché</a:t>
            </a:r>
            <a:r>
              <a:rPr lang="cs-CZ" dirty="0" smtClean="0"/>
              <a:t> je 50–90 % cyklů anovulačních = </a:t>
            </a:r>
            <a:r>
              <a:rPr lang="cs-CZ" u="sng" dirty="0" smtClean="0"/>
              <a:t>nepravidelných!</a:t>
            </a:r>
          </a:p>
          <a:p>
            <a:endParaRPr lang="cs-CZ" u="sng" dirty="0" smtClean="0"/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endParaRPr lang="cs-CZ" u="sng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323528" y="4005064"/>
            <a:ext cx="4320480" cy="2160240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00B050"/>
                </a:solidFill>
              </a:rPr>
              <a:t>ALE JÁ SE STYDÍM…</a:t>
            </a:r>
            <a:endParaRPr lang="cs-CZ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/>
          <a:lstStyle/>
          <a:p>
            <a:pPr>
              <a:buNone/>
            </a:pPr>
            <a:r>
              <a:rPr lang="cs-CZ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OBECNĚ vlivem androgenů: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zvyšuje se tělesný zápach (změna kompozice mastných kyselin v potu)</a:t>
            </a:r>
          </a:p>
          <a:p>
            <a:endParaRPr lang="cs-CZ" dirty="0" smtClean="0"/>
          </a:p>
          <a:p>
            <a:r>
              <a:rPr lang="cs-CZ" dirty="0" smtClean="0"/>
              <a:t>mastnější kůže</a:t>
            </a:r>
          </a:p>
          <a:p>
            <a:pPr>
              <a:buNone/>
            </a:pPr>
            <a:r>
              <a:rPr lang="cs-CZ" dirty="0" smtClean="0"/>
              <a:t> 		  tvorba AKNÉ</a:t>
            </a:r>
          </a:p>
          <a:p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899592" y="3429000"/>
            <a:ext cx="648072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Che" pitchFamily="49" charset="-127"/>
                <a:ea typeface="GulimChe" pitchFamily="49" charset="-127"/>
              </a:rPr>
              <a:t>= Proces psychosociálního zrání</a:t>
            </a:r>
            <a:endParaRPr lang="cs-CZ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limChe" pitchFamily="49" charset="-127"/>
              <a:ea typeface="GulimChe" pitchFamily="49" charset="-127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280920" cy="50429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u="sng" dirty="0" smtClean="0">
                <a:solidFill>
                  <a:schemeClr val="accent6">
                    <a:lumMod val="75000"/>
                  </a:schemeClr>
                </a:solidFill>
              </a:rPr>
              <a:t>CITOVÁ SFÉRA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emoční </a:t>
            </a:r>
            <a:r>
              <a:rPr lang="cs-CZ" dirty="0" err="1" smtClean="0"/>
              <a:t>instabilita</a:t>
            </a:r>
            <a:r>
              <a:rPr lang="cs-CZ" dirty="0" smtClean="0"/>
              <a:t>, negativita</a:t>
            </a:r>
          </a:p>
          <a:p>
            <a:pPr>
              <a:buFont typeface="Wingdings" pitchFamily="2" charset="2"/>
              <a:buChar char="q"/>
            </a:pPr>
            <a:endParaRPr lang="cs-CZ" dirty="0" smtClean="0"/>
          </a:p>
          <a:p>
            <a:pPr>
              <a:buNone/>
            </a:pPr>
            <a:r>
              <a:rPr lang="cs-CZ" u="sng" dirty="0" smtClean="0">
                <a:solidFill>
                  <a:schemeClr val="accent6">
                    <a:lumMod val="75000"/>
                  </a:schemeClr>
                </a:solidFill>
              </a:rPr>
              <a:t>INTELEKTUÁLNÍ SFÉRA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rozvoj rozumových schopností </a:t>
            </a:r>
          </a:p>
          <a:p>
            <a:pPr>
              <a:buNone/>
            </a:pPr>
            <a:r>
              <a:rPr lang="cs-CZ" dirty="0" smtClean="0"/>
              <a:t>    a tvořivého myšlení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>
                <a:solidFill>
                  <a:schemeClr val="accent6">
                    <a:lumMod val="75000"/>
                  </a:schemeClr>
                </a:solidFill>
              </a:rPr>
              <a:t>SOCIÁLNÍ SFÉRA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roste vliv vrstevníků (krize dané autority) 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emancipace od rodiny – RODINNÉ VZTAHY</a:t>
            </a:r>
            <a:endParaRPr lang="cs-CZ" b="1" dirty="0" smtClean="0"/>
          </a:p>
          <a:p>
            <a:pPr>
              <a:buFont typeface="Wingdings" pitchFamily="2" charset="2"/>
              <a:buChar char="q"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Vlastní identita</a:t>
            </a:r>
          </a:p>
          <a:p>
            <a:pPr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Vytváření hodnot</a:t>
            </a:r>
          </a:p>
          <a:p>
            <a:pPr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Hledání budoucího povolání</a:t>
            </a:r>
          </a:p>
        </p:txBody>
      </p:sp>
      <p:sp>
        <p:nvSpPr>
          <p:cNvPr id="5122" name="AutoShape 2" descr="Výsledek obrázku pro intelek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5724128" y="3861048"/>
            <a:ext cx="1800200" cy="504056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ŠIKANA</a:t>
            </a:r>
            <a:endParaRPr lang="cs-CZ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cs-CZ" dirty="0" smtClean="0"/>
              <a:t>Fyzické problémy v pubertě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4538904"/>
          </a:xfrm>
        </p:spPr>
        <p:txBody>
          <a:bodyPr/>
          <a:lstStyle/>
          <a:p>
            <a:r>
              <a:rPr lang="cs-CZ" dirty="0" smtClean="0"/>
              <a:t>Ortopedické: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- PLOCHÁ KLENBA</a:t>
            </a:r>
          </a:p>
          <a:p>
            <a:pPr>
              <a:buNone/>
            </a:pPr>
            <a:r>
              <a:rPr lang="cs-CZ" dirty="0" smtClean="0"/>
              <a:t>- VADNÉ DRŽENÍ TĚLA</a:t>
            </a:r>
          </a:p>
          <a:p>
            <a:endParaRPr lang="cs-CZ" dirty="0" smtClean="0"/>
          </a:p>
          <a:p>
            <a:r>
              <a:rPr lang="cs-CZ" dirty="0" smtClean="0"/>
              <a:t>Oční vady – krátkozrakost</a:t>
            </a:r>
          </a:p>
          <a:p>
            <a:pPr>
              <a:buNone/>
            </a:pPr>
            <a:endParaRPr lang="cs-CZ" dirty="0" smtClean="0"/>
          </a:p>
          <a:p>
            <a:r>
              <a:rPr lang="cs-CZ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OBEZITA x PPP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792088"/>
          </a:xfrm>
        </p:spPr>
        <p:txBody>
          <a:bodyPr/>
          <a:lstStyle/>
          <a:p>
            <a:r>
              <a:rPr lang="cs-CZ" dirty="0" smtClean="0"/>
              <a:t>sexualita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soubor vlastností a jevů, které vyplývají z </a:t>
            </a:r>
            <a:r>
              <a:rPr lang="cs-CZ" dirty="0" smtClean="0">
                <a:solidFill>
                  <a:srgbClr val="FF0000"/>
                </a:solidFill>
              </a:rPr>
              <a:t>pohlavních rozdílů</a:t>
            </a:r>
          </a:p>
          <a:p>
            <a:pPr>
              <a:buNone/>
            </a:pPr>
            <a:r>
              <a:rPr lang="cs-CZ" dirty="0" smtClean="0"/>
              <a:t>= vztah ke svému tělu, rozkoši a smyslnosti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CO SEXUALITA ZAHRNUJE</a:t>
            </a:r>
            <a:r>
              <a:rPr lang="cs-CZ" dirty="0" smtClean="0"/>
              <a:t>:</a:t>
            </a:r>
          </a:p>
          <a:p>
            <a:r>
              <a:rPr lang="cs-CZ" dirty="0" smtClean="0"/>
              <a:t>žena x muž (anatomické, hormonální, reprodukční rozdíly)</a:t>
            </a:r>
          </a:p>
          <a:p>
            <a:r>
              <a:rPr lang="cs-CZ" dirty="0" smtClean="0"/>
              <a:t>souhrn projevů chování a cítění</a:t>
            </a:r>
          </a:p>
          <a:p>
            <a:r>
              <a:rPr lang="cs-CZ" dirty="0" smtClean="0"/>
              <a:t>erotické projevy</a:t>
            </a:r>
          </a:p>
          <a:p>
            <a:r>
              <a:rPr lang="cs-CZ" dirty="0" smtClean="0"/>
              <a:t>rozdíly v sociálních rolích </a:t>
            </a:r>
            <a:r>
              <a:rPr lang="cs-CZ" sz="1600" dirty="0" smtClean="0"/>
              <a:t>(pozn. SOC.ROLE= </a:t>
            </a:r>
            <a:r>
              <a:rPr lang="cs-CZ" sz="1600" dirty="0" err="1" smtClean="0"/>
              <a:t>očekáváný</a:t>
            </a:r>
            <a:r>
              <a:rPr lang="cs-CZ" sz="1600" dirty="0" smtClean="0"/>
              <a:t> způsob chování v </a:t>
            </a:r>
            <a:r>
              <a:rPr lang="cs-CZ" sz="1600" dirty="0" err="1" smtClean="0"/>
              <a:t>soc.statusu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148064" y="5373216"/>
            <a:ext cx="280831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/>
              <a:t>SEX</a:t>
            </a:r>
          </a:p>
          <a:p>
            <a:pPr algn="ctr"/>
            <a:r>
              <a:rPr lang="cs-CZ" b="1" dirty="0" smtClean="0"/>
              <a:t>Genitální a orgasmické aktivity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5076056" y="2636912"/>
            <a:ext cx="280831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Přitažlivost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851920" y="1340768"/>
            <a:ext cx="280831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Erotická láska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971600" y="2132856"/>
            <a:ext cx="2808312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Genitální sebeuspokojování </a:t>
            </a:r>
          </a:p>
          <a:p>
            <a:pPr algn="ctr"/>
            <a:r>
              <a:rPr lang="cs-CZ" dirty="0" smtClean="0"/>
              <a:t>(MASTURBACE)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4572000" y="188640"/>
            <a:ext cx="280831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Sbližování, blízkost, styk (slasti)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548680"/>
            <a:ext cx="280831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Pohlavní rozmnožování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cs-CZ" dirty="0" smtClean="0"/>
              <a:t>Puberta (dospívání)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= období (proces) fyziologických změn, kdy se tělo DÍTĚTE mění na tělo FYZICKY DOSPĚLÉHO ČLOVĚKA schopného se ROZMNOŽOVAT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schopnost reprodukce </a:t>
            </a:r>
          </a:p>
          <a:p>
            <a:pPr>
              <a:buNone/>
            </a:pPr>
            <a:r>
              <a:rPr lang="cs-CZ" dirty="0" smtClean="0"/>
              <a:t>		- ženy – 1. ovulace</a:t>
            </a:r>
          </a:p>
          <a:p>
            <a:pPr>
              <a:buNone/>
            </a:pPr>
            <a:r>
              <a:rPr lang="cs-CZ" dirty="0" smtClean="0"/>
              <a:t>		- muži – začátek spermatogeneze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hormonálně podmíněno</a:t>
            </a:r>
          </a:p>
          <a:p>
            <a:r>
              <a:rPr lang="cs-CZ" dirty="0" smtClean="0"/>
              <a:t>proces zrání</a:t>
            </a:r>
          </a:p>
          <a:p>
            <a:r>
              <a:rPr lang="cs-CZ" dirty="0" smtClean="0"/>
              <a:t>dozrává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HYPOTHALAMUS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Sexualita V širším slova smyslu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Otázka: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Abstraktního myšlení</a:t>
            </a:r>
          </a:p>
          <a:p>
            <a:pPr>
              <a:buFontTx/>
              <a:buChar char="-"/>
            </a:pPr>
            <a:r>
              <a:rPr lang="cs-CZ" dirty="0" smtClean="0"/>
              <a:t>Prostorové orientace</a:t>
            </a:r>
          </a:p>
          <a:p>
            <a:pPr>
              <a:buFontTx/>
              <a:buChar char="-"/>
            </a:pPr>
            <a:r>
              <a:rPr lang="cs-CZ" dirty="0" smtClean="0"/>
              <a:t>Soustředění</a:t>
            </a:r>
          </a:p>
          <a:p>
            <a:pPr>
              <a:buFontTx/>
              <a:buChar char="-"/>
            </a:pPr>
            <a:r>
              <a:rPr lang="cs-CZ" dirty="0" smtClean="0"/>
              <a:t>Sociálního cítění</a:t>
            </a:r>
          </a:p>
          <a:p>
            <a:pPr>
              <a:buFontTx/>
              <a:buChar char="-"/>
            </a:pPr>
            <a:r>
              <a:rPr lang="cs-CZ" dirty="0" smtClean="0"/>
              <a:t>Empatie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HOMOSEXUALITA</a:t>
            </a:r>
          </a:p>
          <a:p>
            <a:endParaRPr lang="cs-CZ" dirty="0" smtClean="0"/>
          </a:p>
          <a:p>
            <a:r>
              <a:rPr lang="cs-CZ" dirty="0" smtClean="0"/>
              <a:t>TRANSSEXUALITA</a:t>
            </a:r>
          </a:p>
          <a:p>
            <a:endParaRPr lang="cs-CZ" dirty="0" smtClean="0"/>
          </a:p>
          <a:p>
            <a:r>
              <a:rPr lang="cs-CZ" dirty="0" smtClean="0"/>
              <a:t>asexualita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cs-CZ" dirty="0" smtClean="0"/>
              <a:t>Jsem muž nebo žena?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Co je to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SEXUÁLNÍ IDENTITA?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… 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osvojená sociální role</a:t>
            </a:r>
          </a:p>
          <a:p>
            <a:pPr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… příslušnost jednomu ze dvou pohlaví</a:t>
            </a:r>
          </a:p>
          <a:p>
            <a:pPr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… typ sexuální orientace</a:t>
            </a:r>
          </a:p>
          <a:p>
            <a:pPr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… věk partnerů, způsob prožívání, typy preferovaných vztahů, atd.</a:t>
            </a:r>
          </a:p>
          <a:p>
            <a:pPr>
              <a:buNone/>
            </a:pPr>
            <a:r>
              <a:rPr lang="cs-CZ" altLang="cs-CZ" sz="2400" dirty="0">
                <a:hlinkClick r:id="rId2"/>
              </a:rPr>
              <a:t>http://www.ceskatelevize.cz/porady/1095946610-diagnoza/rozmnozovaci-system/73-zmena-pohlavi/</a:t>
            </a:r>
            <a:endParaRPr lang="cs-CZ" altLang="cs-CZ" sz="2400" dirty="0"/>
          </a:p>
          <a:p>
            <a:pPr>
              <a:buNone/>
            </a:pP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Z pohledu DOSPÍVAJÍCÍHO…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/>
          <a:lstStyle/>
          <a:p>
            <a:r>
              <a:rPr lang="cs-CZ" dirty="0" smtClean="0"/>
              <a:t>Hledání vlastní sexuální identity</a:t>
            </a:r>
          </a:p>
          <a:p>
            <a:r>
              <a:rPr lang="cs-CZ" dirty="0" smtClean="0"/>
              <a:t>Seznamování s vlastním tělem</a:t>
            </a:r>
          </a:p>
          <a:p>
            <a:r>
              <a:rPr lang="cs-CZ" dirty="0" smtClean="0"/>
              <a:t>Zkušenosti s pornografií (média)</a:t>
            </a:r>
          </a:p>
          <a:p>
            <a:r>
              <a:rPr lang="cs-CZ" dirty="0" smtClean="0"/>
              <a:t>Sexuální zkušenosti</a:t>
            </a:r>
          </a:p>
          <a:p>
            <a:endParaRPr lang="cs-CZ" dirty="0" smtClean="0"/>
          </a:p>
          <a:p>
            <a:r>
              <a:rPr lang="cs-CZ" dirty="0" smtClean="0"/>
              <a:t>Informovanost</a:t>
            </a:r>
          </a:p>
          <a:p>
            <a:r>
              <a:rPr lang="cs-CZ" dirty="0" smtClean="0"/>
              <a:t>Ochrana x pohlavním nemocem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4644008" y="2780928"/>
            <a:ext cx="345638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Co dělat?</a:t>
            </a:r>
          </a:p>
          <a:p>
            <a:pPr algn="ctr"/>
            <a:r>
              <a:rPr lang="cs-CZ" sz="2400" dirty="0" smtClean="0"/>
              <a:t>Co nedělat?</a:t>
            </a:r>
          </a:p>
          <a:p>
            <a:pPr algn="ctr"/>
            <a:r>
              <a:rPr lang="cs-CZ" sz="2400" dirty="0" smtClean="0"/>
              <a:t>Jak to dělat?</a:t>
            </a:r>
          </a:p>
          <a:p>
            <a:pPr algn="ctr"/>
            <a:endParaRPr lang="cs-CZ" sz="2400" dirty="0"/>
          </a:p>
        </p:txBody>
      </p:sp>
      <p:sp>
        <p:nvSpPr>
          <p:cNvPr id="5" name="Elipsa 4"/>
          <p:cNvSpPr/>
          <p:nvPr/>
        </p:nvSpPr>
        <p:spPr>
          <a:xfrm>
            <a:off x="971600" y="5085184"/>
            <a:ext cx="324036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 smtClean="0"/>
              <a:t>Jak se chránit?</a:t>
            </a:r>
          </a:p>
          <a:p>
            <a:pPr algn="ctr"/>
            <a:r>
              <a:rPr lang="cs-CZ" sz="2200" dirty="0" smtClean="0"/>
              <a:t>Proč se chránit?</a:t>
            </a:r>
          </a:p>
        </p:txBody>
      </p:sp>
      <p:sp>
        <p:nvSpPr>
          <p:cNvPr id="6" name="Elipsa 5"/>
          <p:cNvSpPr/>
          <p:nvPr/>
        </p:nvSpPr>
        <p:spPr>
          <a:xfrm>
            <a:off x="4499992" y="5085184"/>
            <a:ext cx="3312368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Proč s tím počkat?</a:t>
            </a:r>
          </a:p>
          <a:p>
            <a:pPr algn="ctr"/>
            <a:r>
              <a:rPr lang="cs-CZ" sz="2000" dirty="0" smtClean="0"/>
              <a:t>Proč čekat na toho pravého?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https://cs.wikipedia.org/wiki/Puberta</a:t>
            </a: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http://www.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wikiskripta.eu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/index.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php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/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Dosp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%C3%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ADv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%C3%A1n%C3%AD</a:t>
            </a: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http://www.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strankyprokluky.cz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/co-a-jak-se-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meni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/</a:t>
            </a: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5"/>
              </a:rPr>
              <a:t>https://cs.wikipedia.org/wiki/Tannerova_stupnice</a:t>
            </a: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http://www.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wikiskripta.eu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/index.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php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/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Dosp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%C3%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ADv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%C3%A1n%C3%AD</a:t>
            </a: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6"/>
              </a:rPr>
              <a:t>http://www.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6"/>
              </a:rPr>
              <a:t>tigis.cz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6"/>
              </a:rPr>
              <a:t>/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6"/>
              </a:rPr>
              <a:t>images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6"/>
              </a:rPr>
              <a:t>/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6"/>
              </a:rPr>
              <a:t>stories</a:t>
            </a: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6"/>
              </a:rPr>
              <a:t>/AAB/2016/2_2016/AAB_2_2016_imunita.</a:t>
            </a:r>
            <a:r>
              <a:rPr lang="cs-CZ" u="sng" dirty="0" err="1" smtClean="0">
                <a:solidFill>
                  <a:schemeClr val="accent6">
                    <a:lumMod val="50000"/>
                  </a:schemeClr>
                </a:solidFill>
                <a:hlinkClick r:id="rId6"/>
              </a:rPr>
              <a:t>pdf</a:t>
            </a: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7"/>
              </a:rPr>
              <a:t>http://zenyzenam.cz/blog/zenska-smyslnost/</a:t>
            </a: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  <a:hlinkClick r:id="rId8"/>
              </a:rPr>
              <a:t>https://cs.wikipedia.org/wiki/Sexualita</a:t>
            </a: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976664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pPr>
              <a:buNone/>
            </a:pPr>
            <a:r>
              <a:rPr lang="cs-CZ" sz="1400" dirty="0" smtClean="0"/>
              <a:t>https://www.youtube.com/watch?v=FZ3rj6vc4j8</a:t>
            </a:r>
          </a:p>
          <a:p>
            <a:pPr>
              <a:buNone/>
            </a:pPr>
            <a:endParaRPr lang="cs-CZ" sz="1400" dirty="0"/>
          </a:p>
        </p:txBody>
      </p:sp>
      <p:sp>
        <p:nvSpPr>
          <p:cNvPr id="4" name="Zaoblený obdélník 3"/>
          <p:cNvSpPr/>
          <p:nvPr/>
        </p:nvSpPr>
        <p:spPr>
          <a:xfrm>
            <a:off x="539552" y="476672"/>
            <a:ext cx="23762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ADRENARCHÉ</a:t>
            </a:r>
            <a:endParaRPr lang="cs-CZ" sz="2400" dirty="0"/>
          </a:p>
        </p:txBody>
      </p:sp>
      <p:sp>
        <p:nvSpPr>
          <p:cNvPr id="5" name="Zaoblený obdélník 4"/>
          <p:cNvSpPr/>
          <p:nvPr/>
        </p:nvSpPr>
        <p:spPr>
          <a:xfrm>
            <a:off x="4067944" y="4005064"/>
            <a:ext cx="23762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GONADARCHÉ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1115616" y="1412776"/>
            <a:ext cx="3600400" cy="18722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000" dirty="0" smtClean="0">
                <a:solidFill>
                  <a:srgbClr val="002060"/>
                </a:solidFill>
              </a:rPr>
              <a:t> aktivace nadledvin</a:t>
            </a:r>
          </a:p>
          <a:p>
            <a:pPr>
              <a:buFontTx/>
              <a:buChar char="-"/>
            </a:pPr>
            <a:r>
              <a:rPr lang="cs-CZ" sz="2000" dirty="0" smtClean="0">
                <a:solidFill>
                  <a:srgbClr val="002060"/>
                </a:solidFill>
              </a:rPr>
              <a:t> tvorba androgenů</a:t>
            </a:r>
          </a:p>
          <a:p>
            <a:pPr>
              <a:buFontTx/>
              <a:buChar char="-"/>
            </a:pPr>
            <a:endParaRPr lang="cs-CZ" sz="2000" dirty="0" smtClean="0">
              <a:solidFill>
                <a:srgbClr val="002060"/>
              </a:solidFill>
            </a:endParaRPr>
          </a:p>
          <a:p>
            <a:pPr>
              <a:buFont typeface="Wingdings"/>
              <a:buChar char="à"/>
            </a:pPr>
            <a:r>
              <a:rPr lang="cs-CZ" sz="2000" dirty="0" smtClean="0">
                <a:solidFill>
                  <a:srgbClr val="002060"/>
                </a:solidFill>
                <a:sym typeface="Wingdings" pitchFamily="2" charset="2"/>
              </a:rPr>
              <a:t> tělesný zápach</a:t>
            </a:r>
          </a:p>
          <a:p>
            <a:pPr>
              <a:buFont typeface="Wingdings"/>
              <a:buChar char="à"/>
            </a:pPr>
            <a:r>
              <a:rPr lang="cs-CZ" sz="2000" dirty="0" smtClean="0">
                <a:solidFill>
                  <a:srgbClr val="002060"/>
                </a:solidFill>
                <a:sym typeface="Wingdings" pitchFamily="2" charset="2"/>
              </a:rPr>
              <a:t> růst ochlupení</a:t>
            </a:r>
          </a:p>
          <a:p>
            <a:pPr>
              <a:buFont typeface="Wingdings"/>
              <a:buChar char="à"/>
            </a:pPr>
            <a:r>
              <a:rPr lang="cs-CZ" sz="2000" dirty="0" smtClean="0">
                <a:solidFill>
                  <a:srgbClr val="002060"/>
                </a:solidFill>
                <a:sym typeface="Wingdings" pitchFamily="2" charset="2"/>
              </a:rPr>
              <a:t> stimulace růstu</a:t>
            </a:r>
            <a:endParaRPr lang="cs-CZ" sz="2000" dirty="0" smtClean="0">
              <a:solidFill>
                <a:srgbClr val="00206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932040" y="4941168"/>
            <a:ext cx="3168352" cy="172819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rgbClr val="002060"/>
                </a:solidFill>
              </a:rPr>
              <a:t>- aktivováno    	</a:t>
            </a:r>
            <a:r>
              <a:rPr lang="cs-CZ" sz="2000" dirty="0" err="1" smtClean="0">
                <a:solidFill>
                  <a:srgbClr val="002060"/>
                </a:solidFill>
              </a:rPr>
              <a:t>hypothalamem</a:t>
            </a:r>
            <a:endParaRPr lang="cs-CZ" sz="2000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cs-CZ" sz="2000" dirty="0" smtClean="0">
              <a:solidFill>
                <a:srgbClr val="002060"/>
              </a:solidFill>
            </a:endParaRPr>
          </a:p>
          <a:p>
            <a:r>
              <a:rPr lang="cs-CZ" sz="2000" dirty="0" smtClean="0">
                <a:solidFill>
                  <a:srgbClr val="002060"/>
                </a:solidFill>
                <a:sym typeface="Wingdings" pitchFamily="2" charset="2"/>
              </a:rPr>
              <a:t> produkce FSH a LH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Šipka dolů 7"/>
          <p:cNvSpPr/>
          <p:nvPr/>
        </p:nvSpPr>
        <p:spPr>
          <a:xfrm rot="19302673">
            <a:off x="3740511" y="3341394"/>
            <a:ext cx="432048" cy="72008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/>
              <a:t>ROZVOJ SEKUNDÁRNÍCH POHLAVNÍCH ZNAKŮ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8"/>
            <a:r>
              <a:rPr lang="cs-CZ" dirty="0" smtClean="0"/>
              <a:t>                           </a:t>
            </a:r>
            <a:r>
              <a:rPr lang="cs-CZ" sz="1600" b="1" dirty="0" smtClean="0"/>
              <a:t>stimulace zrání vaječníků	</a:t>
            </a:r>
          </a:p>
          <a:p>
            <a:pPr lvl="8"/>
            <a:r>
              <a:rPr lang="cs-CZ" sz="1600" b="1" dirty="0" smtClean="0"/>
              <a:t>                        podporuje spermatogenezi</a:t>
            </a:r>
          </a:p>
          <a:p>
            <a:pPr lvl="8"/>
            <a:endParaRPr lang="cs-CZ" sz="1600" b="1" dirty="0" smtClean="0"/>
          </a:p>
          <a:p>
            <a:pPr lvl="8"/>
            <a:r>
              <a:rPr lang="cs-CZ" sz="1600" b="1" dirty="0" smtClean="0"/>
              <a:t>                        inhibice růstu vajíček</a:t>
            </a:r>
            <a:endParaRPr lang="cs-CZ" sz="1600" b="1" dirty="0"/>
          </a:p>
        </p:txBody>
      </p:sp>
      <p:sp>
        <p:nvSpPr>
          <p:cNvPr id="4" name="Obdélník 3"/>
          <p:cNvSpPr/>
          <p:nvPr/>
        </p:nvSpPr>
        <p:spPr>
          <a:xfrm>
            <a:off x="827584" y="1052736"/>
            <a:ext cx="259228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FFFF00"/>
                </a:solidFill>
              </a:rPr>
              <a:t>HYPOTHALAMUS</a:t>
            </a:r>
            <a:r>
              <a:rPr lang="cs-CZ" sz="2400" b="1" dirty="0" smtClean="0"/>
              <a:t> </a:t>
            </a:r>
          </a:p>
          <a:p>
            <a:pPr algn="ctr"/>
            <a:r>
              <a:rPr lang="cs-CZ" dirty="0" smtClean="0"/>
              <a:t>(</a:t>
            </a:r>
            <a:r>
              <a:rPr lang="cs-CZ" dirty="0" err="1" smtClean="0"/>
              <a:t>liberiny</a:t>
            </a:r>
            <a:r>
              <a:rPr lang="cs-CZ" dirty="0" smtClean="0"/>
              <a:t>,</a:t>
            </a:r>
            <a:r>
              <a:rPr lang="cs-CZ" dirty="0" err="1" smtClean="0"/>
              <a:t>statiny</a:t>
            </a:r>
            <a:r>
              <a:rPr lang="cs-CZ" dirty="0" smtClean="0"/>
              <a:t>,ADH, oxytocin)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27584" y="2924944"/>
            <a:ext cx="26642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ADENOhypofýza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27984" y="2420888"/>
            <a:ext cx="18002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NEUROhypofýza</a:t>
            </a:r>
            <a:endParaRPr lang="cs-CZ" dirty="0" smtClean="0"/>
          </a:p>
          <a:p>
            <a:pPr algn="ctr"/>
            <a:r>
              <a:rPr lang="cs-CZ" dirty="0" smtClean="0"/>
              <a:t>(,,skladování“ ADH,oxytocinu)</a:t>
            </a:r>
            <a:endParaRPr lang="cs-CZ" dirty="0"/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2123728" y="234888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2267744" y="2348880"/>
            <a:ext cx="20162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aoblený obdélník 12"/>
          <p:cNvSpPr/>
          <p:nvPr/>
        </p:nvSpPr>
        <p:spPr>
          <a:xfrm>
            <a:off x="2411760" y="3933056"/>
            <a:ext cx="792088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STH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2411760" y="4365104"/>
            <a:ext cx="792088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PRL</a:t>
            </a:r>
            <a:endParaRPr lang="cs-CZ" dirty="0"/>
          </a:p>
        </p:txBody>
      </p:sp>
      <p:sp>
        <p:nvSpPr>
          <p:cNvPr id="15" name="Zaoblený obdélník 14"/>
          <p:cNvSpPr/>
          <p:nvPr/>
        </p:nvSpPr>
        <p:spPr>
          <a:xfrm>
            <a:off x="2411760" y="4797152"/>
            <a:ext cx="792088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TSH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2411760" y="5229200"/>
            <a:ext cx="792088" cy="36004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FSH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2411760" y="5805264"/>
            <a:ext cx="792088" cy="36004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LH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611560" y="5229200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gonadotropní hormony</a:t>
            </a:r>
            <a:endParaRPr lang="cs-CZ" dirty="0"/>
          </a:p>
        </p:txBody>
      </p:sp>
      <p:cxnSp>
        <p:nvCxnSpPr>
          <p:cNvPr id="21" name="Přímá spojovací šipka 20"/>
          <p:cNvCxnSpPr/>
          <p:nvPr/>
        </p:nvCxnSpPr>
        <p:spPr>
          <a:xfrm>
            <a:off x="3275856" y="54452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3275856" y="609329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10. – 13. rok života </a:t>
            </a:r>
            <a:r>
              <a:rPr lang="cs-CZ" dirty="0" smtClean="0"/>
              <a:t>dítěte (není pevně definováno, individuální)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dirty="0" smtClean="0"/>
              <a:t>tělo před pubertou x po pubertě</a:t>
            </a:r>
          </a:p>
          <a:p>
            <a:endParaRPr lang="cs-CZ" dirty="0" smtClean="0"/>
          </a:p>
          <a:p>
            <a:pPr lvl="0">
              <a:buFont typeface="Wingdings"/>
              <a:buChar char="à"/>
            </a:pPr>
            <a:r>
              <a:rPr lang="cs-CZ" dirty="0" smtClean="0">
                <a:sym typeface="Wingdings" pitchFamily="2" charset="2"/>
              </a:rPr>
              <a:t>změny velikosti, tvaru, kompozici a funkci tělesných  st</a:t>
            </a:r>
            <a:r>
              <a:rPr lang="cs-CZ" dirty="0" smtClean="0"/>
              <a:t>ruktur a systémů</a:t>
            </a:r>
          </a:p>
          <a:p>
            <a:pPr lvl="0">
              <a:buFont typeface="Wingdings"/>
              <a:buChar char="à"/>
            </a:pPr>
            <a:endParaRPr lang="cs-CZ" dirty="0" smtClean="0"/>
          </a:p>
          <a:p>
            <a:pPr lvl="0">
              <a:buFont typeface="Wingdings"/>
              <a:buChar char="à"/>
            </a:pPr>
            <a:r>
              <a:rPr lang="cs-CZ" dirty="0" smtClean="0"/>
              <a:t>nejvíce zřetelné to je u tzv. </a:t>
            </a:r>
            <a:r>
              <a:rPr lang="cs-CZ" u="sng" dirty="0" smtClean="0"/>
              <a:t>druhotných pohlavních znaků</a:t>
            </a:r>
          </a:p>
          <a:p>
            <a:pPr lvl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r>
              <a:rPr lang="cs-CZ" u="sng" dirty="0" err="1" smtClean="0">
                <a:solidFill>
                  <a:srgbClr val="FF0000"/>
                </a:solidFill>
              </a:rPr>
              <a:t>Tannerova</a:t>
            </a:r>
            <a:r>
              <a:rPr lang="cs-CZ" u="sng" dirty="0" smtClean="0">
                <a:solidFill>
                  <a:srgbClr val="FF0000"/>
                </a:solidFill>
              </a:rPr>
              <a:t> stupnice </a:t>
            </a:r>
            <a:r>
              <a:rPr lang="cs-CZ" dirty="0" smtClean="0"/>
              <a:t>= </a:t>
            </a:r>
            <a:r>
              <a:rPr lang="cs-CZ" dirty="0" err="1" smtClean="0"/>
              <a:t>stupnice</a:t>
            </a:r>
            <a:r>
              <a:rPr lang="cs-CZ" dirty="0" smtClean="0"/>
              <a:t> tělesného vývoje - děti, mladiství a dospělí – VNĚJŠÍ PRIMÁRNÍ A SEKUNDÁRNÍ POHLAVNÍ ZNAKY</a:t>
            </a:r>
          </a:p>
          <a:p>
            <a:r>
              <a:rPr lang="cs-CZ" u="sng" dirty="0" smtClean="0">
                <a:solidFill>
                  <a:srgbClr val="FF0000"/>
                </a:solidFill>
              </a:rPr>
              <a:t>váha</a:t>
            </a:r>
          </a:p>
          <a:p>
            <a:r>
              <a:rPr lang="cs-CZ" u="sng" dirty="0" smtClean="0">
                <a:solidFill>
                  <a:srgbClr val="FF0000"/>
                </a:solidFill>
              </a:rPr>
              <a:t>výška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cs-CZ" dirty="0" smtClean="0"/>
              <a:t>           - do 10 let: 4–6 cm/rok;</a:t>
            </a:r>
          </a:p>
          <a:p>
            <a:pPr>
              <a:buNone/>
            </a:pPr>
            <a:r>
              <a:rPr lang="cs-CZ" dirty="0" smtClean="0"/>
              <a:t>           - v pubertě: dívky 9–11 cm/rok					</a:t>
            </a:r>
            <a:r>
              <a:rPr lang="cs-CZ" sz="1200" dirty="0" smtClean="0"/>
              <a:t>(max.  ve 13 letech)    		  </a:t>
            </a:r>
          </a:p>
          <a:p>
            <a:pPr>
              <a:buNone/>
            </a:pPr>
            <a:r>
              <a:rPr lang="cs-CZ" sz="1200" dirty="0" smtClean="0"/>
              <a:t>  				     </a:t>
            </a:r>
            <a:r>
              <a:rPr lang="cs-CZ" dirty="0" smtClean="0"/>
              <a:t>chlapci 10–12 cm/rok </a:t>
            </a:r>
          </a:p>
          <a:p>
            <a:pPr>
              <a:buNone/>
            </a:pPr>
            <a:r>
              <a:rPr lang="cs-CZ" sz="1200" dirty="0" smtClean="0"/>
              <a:t>					(max. v 15 letech)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 dívek – </a:t>
            </a:r>
            <a:r>
              <a:rPr lang="cs-CZ" dirty="0" smtClean="0">
                <a:solidFill>
                  <a:srgbClr val="FF0000"/>
                </a:solidFill>
              </a:rPr>
              <a:t>MENARCHÁLNÍ METAKARP </a:t>
            </a:r>
            <a:r>
              <a:rPr lang="cs-CZ" dirty="0" smtClean="0"/>
              <a:t>– osifikace palcového metakarpu (před </a:t>
            </a:r>
            <a:r>
              <a:rPr lang="cs-CZ" dirty="0" err="1" smtClean="0"/>
              <a:t>menarché</a:t>
            </a:r>
            <a:r>
              <a:rPr lang="cs-CZ" dirty="0" smtClean="0"/>
              <a:t>)</a:t>
            </a:r>
          </a:p>
          <a:p>
            <a:endParaRPr lang="cs-CZ" u="sng" dirty="0" smtClean="0">
              <a:solidFill>
                <a:srgbClr val="FF0000"/>
              </a:solidFill>
            </a:endParaRPr>
          </a:p>
          <a:p>
            <a:endParaRPr lang="cs-CZ" u="sng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7355160" cy="6123080"/>
          </a:xfrm>
        </p:spPr>
        <p:txBody>
          <a:bodyPr/>
          <a:lstStyle/>
          <a:p>
            <a:r>
              <a:rPr lang="cs-CZ" dirty="0" smtClean="0"/>
              <a:t>TĚLO SE VYVÍJÍ – ROSTE</a:t>
            </a:r>
          </a:p>
          <a:p>
            <a:r>
              <a:rPr lang="cs-CZ" dirty="0" smtClean="0"/>
              <a:t>období je to kritické a rizikové!</a:t>
            </a:r>
          </a:p>
          <a:p>
            <a:r>
              <a:rPr lang="cs-CZ" dirty="0" smtClean="0"/>
              <a:t>tělo má nedostatek některých biogenních prvků a vitamínů</a:t>
            </a:r>
          </a:p>
          <a:p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3635896" y="2996952"/>
            <a:ext cx="1224136" cy="792088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6372200" y="4149080"/>
            <a:ext cx="1440160" cy="936104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VÁPNÍK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5220072" y="3140968"/>
            <a:ext cx="1440160" cy="936104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1763688" y="3212976"/>
            <a:ext cx="1512168" cy="936104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ŽELEZO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683568" y="4221088"/>
            <a:ext cx="1512168" cy="864096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JOD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5220072" y="5445224"/>
            <a:ext cx="1224136" cy="792088"/>
          </a:xfrm>
          <a:prstGeom prst="ellipse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vit. B</a:t>
            </a:r>
            <a:r>
              <a:rPr lang="cs-CZ" sz="1200" dirty="0" smtClean="0"/>
              <a:t>2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635896" y="4653136"/>
            <a:ext cx="1224136" cy="792088"/>
          </a:xfrm>
          <a:prstGeom prst="ellipse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vit. A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2051720" y="5445224"/>
            <a:ext cx="1224136" cy="792088"/>
          </a:xfrm>
          <a:prstGeom prst="ellipse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vit. C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572000" y="2060848"/>
            <a:ext cx="3240360" cy="5040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ÚNAVA A NEMOCNOST</a:t>
            </a:r>
          </a:p>
        </p:txBody>
      </p:sp>
      <p:cxnSp>
        <p:nvCxnSpPr>
          <p:cNvPr id="18" name="Pravoúhlá spojovací čára 17"/>
          <p:cNvCxnSpPr/>
          <p:nvPr/>
        </p:nvCxnSpPr>
        <p:spPr>
          <a:xfrm>
            <a:off x="3419872" y="1988840"/>
            <a:ext cx="1008112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cs-CZ" u="sng" dirty="0" smtClean="0"/>
              <a:t>Fyzické změny u </a:t>
            </a:r>
            <a:r>
              <a:rPr lang="cs-CZ" u="sng" dirty="0" smtClean="0">
                <a:solidFill>
                  <a:srgbClr val="C00000"/>
                </a:solidFill>
              </a:rPr>
              <a:t>chlapců</a:t>
            </a:r>
            <a:endParaRPr lang="cs-CZ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TESTOSTERON + STH</a:t>
            </a:r>
          </a:p>
          <a:p>
            <a:endParaRPr lang="cs-CZ" dirty="0" smtClean="0"/>
          </a:p>
          <a:p>
            <a:r>
              <a:rPr lang="cs-CZ" dirty="0" smtClean="0"/>
              <a:t>ZVĚTŠENÍ VARLAT jako první projev puberty u chlapců (až 10 x)</a:t>
            </a:r>
          </a:p>
          <a:p>
            <a:endParaRPr lang="cs-CZ" dirty="0" smtClean="0"/>
          </a:p>
          <a:p>
            <a:r>
              <a:rPr lang="cs-CZ" u="sng" dirty="0" err="1" smtClean="0">
                <a:solidFill>
                  <a:srgbClr val="C00000"/>
                </a:solidFill>
                <a:sym typeface="Wingdings" pitchFamily="2" charset="2"/>
              </a:rPr>
              <a:t>o</a:t>
            </a:r>
            <a:r>
              <a:rPr lang="cs-CZ" u="sng" dirty="0" err="1" smtClean="0">
                <a:solidFill>
                  <a:srgbClr val="C00000"/>
                </a:solidFill>
              </a:rPr>
              <a:t>rchidometr</a:t>
            </a:r>
            <a:r>
              <a:rPr lang="cs-CZ" u="sng" dirty="0" smtClean="0">
                <a:solidFill>
                  <a:srgbClr val="C00000"/>
                </a:solidFill>
              </a:rPr>
              <a:t> (12 modelů)</a:t>
            </a:r>
          </a:p>
          <a:p>
            <a:endParaRPr lang="cs-CZ" u="sng" dirty="0" smtClean="0">
              <a:solidFill>
                <a:srgbClr val="C00000"/>
              </a:solidFill>
            </a:endParaRPr>
          </a:p>
          <a:p>
            <a:endParaRPr lang="cs-CZ" u="sng" dirty="0" smtClean="0">
              <a:solidFill>
                <a:srgbClr val="C00000"/>
              </a:solidFill>
            </a:endParaRPr>
          </a:p>
          <a:p>
            <a:r>
              <a:rPr lang="cs-CZ" dirty="0" err="1" smtClean="0"/>
              <a:t>Leydigovy</a:t>
            </a:r>
            <a:r>
              <a:rPr lang="cs-CZ" dirty="0" smtClean="0"/>
              <a:t> buňky produkují </a:t>
            </a:r>
          </a:p>
          <a:p>
            <a:pPr>
              <a:buNone/>
            </a:pPr>
            <a:r>
              <a:rPr lang="cs-CZ" b="1" dirty="0" smtClean="0"/>
              <a:t>   TESTOSTERON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 změny 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   pohlavního zrání, sexuální touha</a:t>
            </a:r>
          </a:p>
          <a:p>
            <a:r>
              <a:rPr lang="cs-CZ" dirty="0" smtClean="0">
                <a:sym typeface="Wingdings" pitchFamily="2" charset="2"/>
              </a:rPr>
              <a:t>sperma v ranní moči není výjimkou</a:t>
            </a:r>
          </a:p>
          <a:p>
            <a:endParaRPr lang="cs-CZ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ym typeface="Wingdings" pitchFamily="2" charset="2"/>
              </a:rPr>
              <a:t>PENIS roste od narození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(délka -&gt; šířka); až na dvojnásobek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  </a:t>
            </a:r>
          </a:p>
          <a:p>
            <a:pPr>
              <a:buNone/>
            </a:pPr>
            <a:r>
              <a:rPr lang="cs-CZ" u="sng" dirty="0" smtClean="0">
                <a:solidFill>
                  <a:srgbClr val="00B050"/>
                </a:solidFill>
                <a:sym typeface="Wingdings" pitchFamily="2" charset="2"/>
              </a:rPr>
              <a:t>PUBICKÉ OCHLUPENÍ</a:t>
            </a:r>
            <a:r>
              <a:rPr lang="cs-CZ" dirty="0" smtClean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cs-CZ" dirty="0" smtClean="0">
                <a:sym typeface="Wingdings" pitchFamily="2" charset="2"/>
              </a:rPr>
              <a:t>začíná růst ve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   </a:t>
            </a:r>
            <a:r>
              <a:rPr lang="cs-CZ" dirty="0" err="1" smtClean="0">
                <a:sym typeface="Wingdings" pitchFamily="2" charset="2"/>
              </a:rPr>
              <a:t>II.fázi</a:t>
            </a:r>
            <a:r>
              <a:rPr lang="cs-CZ" dirty="0" smtClean="0">
                <a:sym typeface="Wingdings" pitchFamily="2" charset="2"/>
              </a:rPr>
              <a:t> od kořene penisu</a:t>
            </a:r>
          </a:p>
          <a:p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r>
              <a:rPr lang="cs-CZ" u="sng" dirty="0" smtClean="0">
                <a:solidFill>
                  <a:srgbClr val="00B050"/>
                </a:solidFill>
                <a:sym typeface="Wingdings" pitchFamily="2" charset="2"/>
              </a:rPr>
              <a:t>TĚLESNÉ OCHLUPENÍ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oblast podpaží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oblast hýždí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nad horním rtem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licousy -&gt;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oblast brady</a:t>
            </a:r>
          </a:p>
          <a:p>
            <a:pPr marL="514350" indent="-514350">
              <a:buNone/>
            </a:pPr>
            <a:endParaRPr lang="cs-CZ" dirty="0" smtClean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cs-CZ" sz="2200" dirty="0" smtClean="0">
                <a:sym typeface="Wingdings" pitchFamily="2" charset="2"/>
              </a:rPr>
              <a:t>Pozn.</a:t>
            </a:r>
            <a:r>
              <a:rPr lang="cs-CZ" sz="2200" dirty="0" smtClean="0"/>
              <a:t> u 70 % chlapců je mírná </a:t>
            </a:r>
            <a:r>
              <a:rPr lang="cs-CZ" sz="2200" i="1" dirty="0" smtClean="0">
                <a:solidFill>
                  <a:srgbClr val="00B050"/>
                </a:solidFill>
              </a:rPr>
              <a:t>GYNEKOMASTIE 					  (=zvětšení prsní žlázy)</a:t>
            </a:r>
          </a:p>
          <a:p>
            <a:pPr marL="514350" indent="-514350">
              <a:buNone/>
            </a:pPr>
            <a:endParaRPr lang="cs-CZ" dirty="0" smtClean="0">
              <a:sym typeface="Wingdings" pitchFamily="2" charset="2"/>
            </a:endParaRPr>
          </a:p>
          <a:p>
            <a:pPr marL="514350" indent="-514350">
              <a:buAutoNum type="arabicPeriod"/>
            </a:pPr>
            <a:endParaRPr lang="cs-CZ" dirty="0" smtClean="0">
              <a:sym typeface="Wingdings" pitchFamily="2" charset="2"/>
            </a:endParaRPr>
          </a:p>
          <a:p>
            <a:pPr marL="514350" indent="-514350">
              <a:buAutoNum type="arabicPeriod"/>
            </a:pPr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endParaRPr lang="cs-CZ" dirty="0" smtClean="0">
              <a:sym typeface="Wingdings" pitchFamily="2" charset="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528</TotalTime>
  <Words>695</Words>
  <Application>Microsoft Office PowerPoint</Application>
  <PresentationFormat>Předvádění na obrazovce (4:3)</PresentationFormat>
  <Paragraphs>277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4" baseType="lpstr">
      <vt:lpstr>Arial Black</vt:lpstr>
      <vt:lpstr>Calibri</vt:lpstr>
      <vt:lpstr>Comic Sans MS</vt:lpstr>
      <vt:lpstr>Courier New</vt:lpstr>
      <vt:lpstr>GulimChe</vt:lpstr>
      <vt:lpstr>Impact</vt:lpstr>
      <vt:lpstr>Trebuchet MS</vt:lpstr>
      <vt:lpstr>Wingdings</vt:lpstr>
      <vt:lpstr>Wingdings 2</vt:lpstr>
      <vt:lpstr>Bohatý</vt:lpstr>
      <vt:lpstr>Puberta dospívání sexualita</vt:lpstr>
      <vt:lpstr>Puberta (dospívání)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Fyzické změny u chlapců</vt:lpstr>
      <vt:lpstr>Prezentace aplikace PowerPoint</vt:lpstr>
      <vt:lpstr>http://www.strankyprokluky.cz</vt:lpstr>
      <vt:lpstr>Prezentace aplikace PowerPoint</vt:lpstr>
      <vt:lpstr>Prezentace aplikace PowerPoint</vt:lpstr>
      <vt:lpstr>Fyzické změny u dívek</vt:lpstr>
      <vt:lpstr>Prezentace aplikace PowerPoint</vt:lpstr>
      <vt:lpstr>Prezentace aplikace PowerPoint</vt:lpstr>
      <vt:lpstr>= Proces psychosociálního zrání</vt:lpstr>
      <vt:lpstr>Fyzické problémy v pubertě</vt:lpstr>
      <vt:lpstr>sexualita</vt:lpstr>
      <vt:lpstr>Prezentace aplikace PowerPoint</vt:lpstr>
      <vt:lpstr>Sexualita V širším slova smyslu</vt:lpstr>
      <vt:lpstr>Prezentace aplikace PowerPoint</vt:lpstr>
      <vt:lpstr>Jsem muž nebo žena?</vt:lpstr>
      <vt:lpstr>Z pohledu DOSPÍVAJÍCÍHO…</vt:lpstr>
      <vt:lpstr>ZDROJE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Puberta dospívání sexualita</dc:title>
  <dc:creator>ivana</dc:creator>
  <cp:lastModifiedBy>Prochazkova</cp:lastModifiedBy>
  <cp:revision>88</cp:revision>
  <dcterms:created xsi:type="dcterms:W3CDTF">2016-09-30T21:55:03Z</dcterms:created>
  <dcterms:modified xsi:type="dcterms:W3CDTF">2016-11-10T12:33:58Z</dcterms:modified>
</cp:coreProperties>
</file>