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256" r:id="rId2"/>
    <p:sldId id="276" r:id="rId3"/>
    <p:sldId id="277" r:id="rId4"/>
    <p:sldId id="257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F9A82-179E-414F-84CB-A17720681F51}" type="datetimeFigureOut">
              <a:rPr lang="cs-CZ" smtClean="0"/>
              <a:t>12.9.2013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36108E-8DE1-4296-B196-85A458A7D56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Etika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dnes </a:t>
            </a:r>
            <a:r>
              <a:rPr lang="cs-CZ" sz="2400" dirty="0" smtClean="0"/>
              <a:t>více rozdíl mezi etickou x sociální, právní sférou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těžké definovat, co je to etika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základní problém: 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příliš komplexní společnost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žádná jednotící idea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/>
              <a:t>problém s autoritou – Bůh/bohové, osvícenské univerzálie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/>
              <a:t>Jean J. Rousseau </a:t>
            </a:r>
            <a:r>
              <a:rPr lang="cs-CZ" sz="2400" dirty="0" smtClean="0"/>
              <a:t>(1712—1778):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člověk je od přírody dobrý, kazí nás společnost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civilizace= umělé potřeby =&gt; pokřivení charakteru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mýtus „vznešeného divocha“ =&gt; inspirace anarchismus (stát škodí, </a:t>
            </a:r>
            <a:r>
              <a:rPr lang="cs-CZ" sz="2400" dirty="0" err="1" smtClean="0"/>
              <a:t>Kropotkin</a:t>
            </a:r>
            <a:r>
              <a:rPr lang="cs-CZ" sz="2400" dirty="0" smtClean="0"/>
              <a:t>) + sociobiologie, romantismus</a:t>
            </a:r>
          </a:p>
          <a:p>
            <a:pPr>
              <a:buNone/>
            </a:pPr>
            <a:r>
              <a:rPr lang="cs-CZ" sz="2400" b="1" dirty="0" smtClean="0"/>
              <a:t>David Hume </a:t>
            </a:r>
            <a:r>
              <a:rPr lang="cs-CZ" sz="2400" dirty="0" smtClean="0"/>
              <a:t>(1711—1776):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jak se liší morální soud (vražda je špatná) od tvrzení (tráva je zelená)?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mají stejnou strukturu, ale z premis bez další informace nemůže usuzovat na závěr, v němž je obsažena nová informace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„vražda je“ x „vražda je špatná“ (neměla by se stávat) </a:t>
            </a:r>
            <a:r>
              <a:rPr lang="cs-CZ" sz="2400" b="1" dirty="0" smtClean="0"/>
              <a:t>nesprávná dedukce z „je“ na „má být“</a:t>
            </a:r>
            <a:r>
              <a:rPr lang="cs-CZ" sz="2400" dirty="0" smtClean="0"/>
              <a:t>,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neexistuje morální logika!!</a:t>
            </a:r>
          </a:p>
          <a:p>
            <a:pPr>
              <a:buNone/>
            </a:pPr>
            <a:endParaRPr lang="cs-CZ" sz="2400" b="1" dirty="0"/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David Hume </a:t>
            </a:r>
            <a:r>
              <a:rPr lang="cs-CZ" sz="2400" dirty="0" smtClean="0"/>
              <a:t>(1711—1776) pokračování: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co jsou mravní výroky? je to subjektivní pocit „vražda je špatná“ = „neschvaluji vraždu“ </a:t>
            </a:r>
            <a:r>
              <a:rPr lang="cs-CZ" sz="2400" dirty="0" smtClean="0">
                <a:sym typeface="Wingdings" pitchFamily="2" charset="2"/>
              </a:rPr>
              <a:t> naše morální soudy mají pouze psychologickou, nikoli logickou nebo empirickou hodnotu  </a:t>
            </a:r>
            <a:r>
              <a:rPr lang="cs-CZ" sz="2400" b="1" dirty="0" smtClean="0">
                <a:sym typeface="Wingdings" pitchFamily="2" charset="2"/>
              </a:rPr>
              <a:t>NEKOGNITIVISMUS</a:t>
            </a:r>
            <a:endParaRPr lang="cs-CZ" sz="2400" dirty="0" smtClean="0">
              <a:sym typeface="Wingdings" pitchFamily="2" charset="2"/>
            </a:endParaRPr>
          </a:p>
          <a:p>
            <a:pPr>
              <a:buFont typeface="Wingdings" pitchFamily="2" charset="2"/>
              <a:buChar char="Ø"/>
            </a:pPr>
            <a:endParaRPr lang="cs-CZ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cs-CZ" sz="2400" b="1" dirty="0" smtClean="0">
                <a:sym typeface="Wingdings" pitchFamily="2" charset="2"/>
              </a:rPr>
              <a:t>Reakce na HUMA: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ym typeface="Wingdings" pitchFamily="2" charset="2"/>
              </a:rPr>
              <a:t>osvícenci (univerzální rozum), Kant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>
                <a:sym typeface="Wingdings" pitchFamily="2" charset="2"/>
              </a:rPr>
              <a:t>utilitaristé</a:t>
            </a:r>
            <a:endParaRPr lang="cs-CZ" sz="2400" b="1" dirty="0"/>
          </a:p>
        </p:txBody>
      </p:sp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err="1" smtClean="0"/>
              <a:t>Immanuel</a:t>
            </a:r>
            <a:r>
              <a:rPr lang="cs-CZ" sz="2400" b="1" dirty="0" smtClean="0"/>
              <a:t> Kant </a:t>
            </a:r>
            <a:r>
              <a:rPr lang="cs-CZ" sz="2400" dirty="0" smtClean="0"/>
              <a:t>(1724—1804):</a:t>
            </a:r>
          </a:p>
          <a:p>
            <a:pPr>
              <a:buFont typeface="Wingdings" pitchFamily="2" charset="2"/>
              <a:buChar char="Ø"/>
            </a:pPr>
            <a:r>
              <a:rPr lang="cs-CZ" sz="2400" b="1" dirty="0" smtClean="0"/>
              <a:t>mravnost = následování povinnosti (deontologie)</a:t>
            </a: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co je to povinnost?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teoretický rozum (poznání) x praktický rozum (slouží dosažení ideálu dobrého života)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ideály dobrého života = povinnosti, kategorické imperativy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hypotetický imperativ: když chci udělat zkoušku z etiky, musím se naučit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kategorický imperativ (KI): nesmím krást, musím mluvit pravdu atd.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podstata KI: univerzalizace takového jednání, co by se stalo, kdybychom takové jednání zobecnili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krást je správné – nelze zobecnit </a:t>
            </a: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err="1" smtClean="0"/>
              <a:t>Immanuel</a:t>
            </a:r>
            <a:r>
              <a:rPr lang="cs-CZ" sz="2400" b="1" dirty="0" smtClean="0"/>
              <a:t> Kant </a:t>
            </a:r>
            <a:r>
              <a:rPr lang="cs-CZ" sz="2400" dirty="0" smtClean="0"/>
              <a:t>(1724—1804):</a:t>
            </a:r>
          </a:p>
          <a:p>
            <a:pPr>
              <a:buNone/>
            </a:pPr>
            <a:r>
              <a:rPr lang="cs-CZ" sz="2400" dirty="0" smtClean="0"/>
              <a:t>zobecnění KI: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formulace: „Jednej jen podle té maximy, od níž můžeš zároveň chtít, aby se stala obecným zákonem…“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„Jednej tak, abys používal lidství, jak ve své osobě, tak i v osobě druhé vždy zároveň jako účel a nikdy pouze jako prostředek…“</a:t>
            </a:r>
          </a:p>
          <a:p>
            <a:pPr marL="457200" indent="-457200">
              <a:buAutoNum type="arabicParenR"/>
            </a:pPr>
            <a:endParaRPr lang="cs-CZ" sz="2400" dirty="0" smtClean="0"/>
          </a:p>
          <a:p>
            <a:pPr marL="457200" indent="-457200">
              <a:buNone/>
            </a:pPr>
            <a:r>
              <a:rPr lang="cs-CZ" sz="2400" b="1" dirty="0" smtClean="0"/>
              <a:t>Základní předpoklady: 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rozum = univerzálnost =&gt; správné jednání univerzální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morálka pouze mezi racionálními bytostmi, lidmi</a:t>
            </a:r>
          </a:p>
          <a:p>
            <a:pPr marL="457200" indent="-457200">
              <a:buAutoNum type="arabicParenR"/>
            </a:pPr>
            <a:r>
              <a:rPr lang="cs-CZ" sz="2400" dirty="0" smtClean="0"/>
              <a:t>co zvířata, mentálně postižení, životní prostředí</a:t>
            </a: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Utilitarismus </a:t>
            </a:r>
            <a:r>
              <a:rPr lang="cs-CZ" sz="2400" dirty="0" smtClean="0"/>
              <a:t>19. st.</a:t>
            </a:r>
            <a:r>
              <a:rPr lang="cs-CZ" sz="2400" b="1" dirty="0" smtClean="0"/>
              <a:t>:</a:t>
            </a:r>
          </a:p>
          <a:p>
            <a:pPr>
              <a:buNone/>
            </a:pPr>
            <a:r>
              <a:rPr lang="cs-CZ" sz="2400" b="1" dirty="0" err="1" smtClean="0"/>
              <a:t>Jeremy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Bentham</a:t>
            </a:r>
            <a:r>
              <a:rPr lang="cs-CZ" sz="2400" b="1" dirty="0" smtClean="0"/>
              <a:t> </a:t>
            </a:r>
            <a:r>
              <a:rPr lang="cs-CZ" sz="2400" dirty="0" smtClean="0"/>
              <a:t>(1748—1832), </a:t>
            </a:r>
            <a:r>
              <a:rPr lang="cs-CZ" sz="2400" b="1" dirty="0" smtClean="0"/>
              <a:t>John St. </a:t>
            </a:r>
            <a:r>
              <a:rPr lang="cs-CZ" sz="2400" b="1" dirty="0" err="1" smtClean="0"/>
              <a:t>Mill</a:t>
            </a:r>
            <a:r>
              <a:rPr lang="cs-CZ" sz="2400" b="1" dirty="0" smtClean="0"/>
              <a:t> </a:t>
            </a:r>
            <a:r>
              <a:rPr lang="cs-CZ" sz="2400" dirty="0" smtClean="0"/>
              <a:t>(1806—1873)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empirismus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„vědecký základ“ – jak právo, tak morálka</a:t>
            </a:r>
          </a:p>
          <a:p>
            <a:pPr>
              <a:buNone/>
            </a:pPr>
            <a:r>
              <a:rPr lang="cs-CZ" sz="2400" b="1" dirty="0" err="1" smtClean="0"/>
              <a:t>Bentham</a:t>
            </a:r>
            <a:endParaRPr lang="cs-CZ" sz="2400" b="1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definice „člověka“= pod vládou „slasti a strasti“ =&gt; snaha maximalizovat slast, minimalizovat strast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podstata morálky „</a:t>
            </a:r>
            <a:r>
              <a:rPr lang="cs-CZ" sz="2400" dirty="0" err="1" smtClean="0"/>
              <a:t>hedonistický</a:t>
            </a:r>
            <a:r>
              <a:rPr lang="cs-CZ" sz="2400" dirty="0" smtClean="0"/>
              <a:t> kalkul“:  co největší štěstí, pro co největší počet lidí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důraz na následky, nikoli motivy činů</a:t>
            </a: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Utilitarismus </a:t>
            </a:r>
            <a:r>
              <a:rPr lang="cs-CZ" sz="2400" dirty="0" smtClean="0"/>
              <a:t>19. st.</a:t>
            </a:r>
            <a:r>
              <a:rPr lang="cs-CZ" sz="2400" b="1" dirty="0" smtClean="0"/>
              <a:t>:</a:t>
            </a:r>
          </a:p>
          <a:p>
            <a:pPr>
              <a:buNone/>
            </a:pPr>
            <a:r>
              <a:rPr lang="cs-CZ" sz="2400" b="1" dirty="0" smtClean="0"/>
              <a:t>John St. </a:t>
            </a:r>
            <a:r>
              <a:rPr lang="cs-CZ" sz="2400" b="1" dirty="0" err="1" smtClean="0"/>
              <a:t>Mill</a:t>
            </a:r>
            <a:endParaRPr lang="cs-CZ" sz="2400" b="1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následování pravidel: následujte jen ta pravidla, která podle zkušenosti přinášejí nejvíce štěstí, pro co největší počet lidí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má svoboda končí tam, kde začíná svoboda druhého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err="1" smtClean="0"/>
              <a:t>euthanázie</a:t>
            </a:r>
            <a:r>
              <a:rPr lang="cs-CZ" sz="2400" dirty="0" smtClean="0"/>
              <a:t>? vražda?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Důsledek: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podobně jako Kant důraz na pravidla (Kant KI, </a:t>
            </a:r>
            <a:r>
              <a:rPr lang="cs-CZ" sz="2400" dirty="0" err="1" smtClean="0"/>
              <a:t>Mill</a:t>
            </a:r>
            <a:r>
              <a:rPr lang="cs-CZ" sz="2400" dirty="0" smtClean="0"/>
              <a:t> pravidla největšího </a:t>
            </a:r>
            <a:r>
              <a:rPr lang="cs-CZ" sz="2400" dirty="0" smtClean="0"/>
              <a:t>štěstí)</a:t>
            </a: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err="1" smtClean="0"/>
              <a:t>Emotivismus</a:t>
            </a:r>
            <a:r>
              <a:rPr lang="cs-CZ" sz="2400" b="1" dirty="0" smtClean="0"/>
              <a:t> </a:t>
            </a:r>
            <a:r>
              <a:rPr lang="cs-CZ" sz="2400" dirty="0" smtClean="0"/>
              <a:t>20.st.:</a:t>
            </a:r>
          </a:p>
          <a:p>
            <a:pPr marL="457200" indent="-457200">
              <a:buAutoNum type="alphaUcPeriod"/>
            </a:pPr>
            <a:r>
              <a:rPr lang="cs-CZ" sz="2400" b="1" dirty="0" smtClean="0"/>
              <a:t>J. </a:t>
            </a:r>
            <a:r>
              <a:rPr lang="cs-CZ" sz="2400" b="1" dirty="0" err="1" smtClean="0"/>
              <a:t>Ayer</a:t>
            </a:r>
            <a:r>
              <a:rPr lang="cs-CZ" sz="2400" b="1" dirty="0" smtClean="0"/>
              <a:t> </a:t>
            </a:r>
            <a:r>
              <a:rPr lang="cs-CZ" sz="2400" dirty="0" smtClean="0"/>
              <a:t>(1910—1989), </a:t>
            </a:r>
            <a:r>
              <a:rPr lang="cs-CZ" sz="2400" b="1" dirty="0" smtClean="0"/>
              <a:t>G. E. </a:t>
            </a:r>
            <a:r>
              <a:rPr lang="cs-CZ" sz="2400" b="1" dirty="0" err="1" smtClean="0"/>
              <a:t>Moore</a:t>
            </a:r>
            <a:r>
              <a:rPr lang="cs-CZ" sz="2400" b="1" dirty="0" smtClean="0"/>
              <a:t>  </a:t>
            </a:r>
            <a:r>
              <a:rPr lang="cs-CZ" sz="2400" dirty="0" smtClean="0"/>
              <a:t>(1873—1958)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 smtClean="0"/>
              <a:t>navazují na </a:t>
            </a:r>
            <a:r>
              <a:rPr lang="cs-CZ" sz="2400" dirty="0" err="1" smtClean="0"/>
              <a:t>Humovy</a:t>
            </a:r>
            <a:r>
              <a:rPr lang="cs-CZ" sz="2400" dirty="0" smtClean="0"/>
              <a:t> analýzy – „vražda je špatná“ nemusejí nést nějaké pocity (psychologický aspekt), fakticky jen pocity vyjadřují emoce =&gt; „</a:t>
            </a:r>
            <a:r>
              <a:rPr lang="cs-CZ" sz="2400" dirty="0" err="1" smtClean="0"/>
              <a:t>emotivismus</a:t>
            </a:r>
            <a:r>
              <a:rPr lang="cs-CZ" sz="2400" dirty="0" smtClean="0"/>
              <a:t>“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 smtClean="0"/>
              <a:t>teorie „hurá-fuj“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cs-CZ" sz="2400" dirty="0" smtClean="0">
                <a:sym typeface="Wingdings" pitchFamily="2" charset="2"/>
              </a:rPr>
              <a:t> neexistují žádní odborníci na morálku</a:t>
            </a:r>
          </a:p>
          <a:p>
            <a:pPr marL="457200" indent="-457200">
              <a:buFont typeface="Wingdings" pitchFamily="2" charset="2"/>
              <a:buChar char="Ø"/>
            </a:pPr>
            <a:endParaRPr lang="cs-CZ" sz="2400" dirty="0" smtClean="0">
              <a:sym typeface="Wingdings" pitchFamily="2" charset="2"/>
            </a:endParaRPr>
          </a:p>
          <a:p>
            <a:pPr marL="457200" indent="-457200">
              <a:buNone/>
            </a:pPr>
            <a:r>
              <a:rPr lang="cs-CZ" sz="2400" dirty="0" smtClean="0">
                <a:sym typeface="Wingdings" pitchFamily="2" charset="2"/>
              </a:rPr>
              <a:t>(případ </a:t>
            </a:r>
            <a:r>
              <a:rPr lang="cs-CZ" sz="2400" dirty="0" err="1" smtClean="0">
                <a:sym typeface="Wingdings" pitchFamily="2" charset="2"/>
              </a:rPr>
              <a:t>Ayer</a:t>
            </a:r>
            <a:r>
              <a:rPr lang="cs-CZ" sz="2400" dirty="0" smtClean="0">
                <a:sym typeface="Wingdings" pitchFamily="2" charset="2"/>
              </a:rPr>
              <a:t>—</a:t>
            </a:r>
            <a:r>
              <a:rPr lang="cs-CZ" sz="2400" dirty="0" err="1" smtClean="0">
                <a:sym typeface="Wingdings" pitchFamily="2" charset="2"/>
              </a:rPr>
              <a:t>Austin</a:t>
            </a:r>
            <a:r>
              <a:rPr lang="cs-CZ" sz="2400" dirty="0" smtClean="0">
                <a:sym typeface="Wingdings" pitchFamily="2" charset="2"/>
              </a:rPr>
              <a:t> – Oxford, přednáška)</a:t>
            </a:r>
          </a:p>
          <a:p>
            <a:pPr marL="457200" indent="-457200">
              <a:buNone/>
            </a:pPr>
            <a:endParaRPr lang="cs-CZ" sz="2400" dirty="0" smtClean="0">
              <a:sym typeface="Wingdings" pitchFamily="2" charset="2"/>
            </a:endParaRPr>
          </a:p>
          <a:p>
            <a:pPr marL="457200" indent="-457200">
              <a:buNone/>
            </a:pP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008063"/>
          </a:xfrm>
        </p:spPr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FF0000"/>
                </a:solidFill>
              </a:rPr>
              <a:t>Dvě hraniční pozice současnosti</a:t>
            </a:r>
            <a:endParaRPr lang="cs-CZ" sz="4000" b="1" dirty="0" smtClean="0">
              <a:solidFill>
                <a:srgbClr val="FF0000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dirty="0" smtClean="0"/>
              <a:t>Postmoderní situace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     – vede mnohé k přesvědčení, že morálka je relativní k společenství, v němž se objevuje; každá společnost má velmi či částečně rozlišnou morálku </a:t>
            </a:r>
            <a:r>
              <a:rPr lang="cs-CZ" sz="2400" b="1" dirty="0" smtClean="0"/>
              <a:t>A)</a:t>
            </a:r>
            <a:r>
              <a:rPr lang="cs-CZ" sz="2400" dirty="0" smtClean="0"/>
              <a:t> </a:t>
            </a:r>
            <a:r>
              <a:rPr lang="cs-CZ" sz="2400" b="1" dirty="0" smtClean="0"/>
              <a:t>morální relativismus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dirty="0" smtClean="0"/>
              <a:t>Nejistota v postmoderní době + osvícenský univerzalismus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dirty="0" smtClean="0"/>
              <a:t>      – </a:t>
            </a:r>
            <a:r>
              <a:rPr lang="cs-CZ" sz="2400" dirty="0" smtClean="0"/>
              <a:t>existují univerzální morální pravidla: chraňte malé děti, nezabíjejte nevinné lidi, nepůsobte vnímajícím bytostem zbytečnou bolest; př. upalování vdov v Indii (upalování vdov po </a:t>
            </a:r>
            <a:r>
              <a:rPr lang="cs-CZ" sz="2400" dirty="0" err="1" smtClean="0"/>
              <a:t>maželově</a:t>
            </a:r>
            <a:r>
              <a:rPr lang="cs-CZ" sz="2400" dirty="0" smtClean="0"/>
              <a:t> smrti X zabíjení vdov) </a:t>
            </a:r>
            <a:r>
              <a:rPr lang="cs-CZ" sz="2400" b="1" dirty="0" smtClean="0"/>
              <a:t>B) morální absolutismus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400" dirty="0" smtClean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60350"/>
            <a:ext cx="7772400" cy="1008063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FF0000"/>
                </a:solidFill>
              </a:rPr>
              <a:t>Základní etické přístupy současnosti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smtClean="0"/>
              <a:t>Kritika ad A) Každý morální relativista vyznává jedno morální pravidlo: „Nevměšujte se do života jiných kultur“.</a:t>
            </a:r>
          </a:p>
          <a:p>
            <a:pPr eaLnBrk="1" hangingPunct="1">
              <a:buFontTx/>
              <a:buNone/>
            </a:pPr>
            <a:endParaRPr lang="cs-CZ" sz="2800" smtClean="0"/>
          </a:p>
          <a:p>
            <a:pPr eaLnBrk="1" hangingPunct="1">
              <a:buFontTx/>
              <a:buNone/>
            </a:pPr>
            <a:r>
              <a:rPr lang="cs-CZ" sz="2800" smtClean="0"/>
              <a:t>Kritika ad B) Jsou pevně dána ona univerzální pravidla? Čím jsou dána? Jaký je přesně jejich výčet? V odpovědi se liší jednotliví autoři, kde je absolutismus?</a:t>
            </a: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800" b="1" dirty="0" smtClean="0"/>
              <a:t>Helenismus</a:t>
            </a:r>
            <a:r>
              <a:rPr lang="cs-CZ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velice podobná situace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velké říše, střet různých náboženství a státních uspořádání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zmatení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REAKCE: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kynismus</a:t>
            </a:r>
          </a:p>
          <a:p>
            <a:pPr>
              <a:buNone/>
            </a:pPr>
            <a:r>
              <a:rPr lang="cs-CZ" sz="2400" b="1" dirty="0" smtClean="0"/>
              <a:t>stoicismus</a:t>
            </a:r>
          </a:p>
          <a:p>
            <a:pPr>
              <a:buNone/>
            </a:pPr>
            <a:r>
              <a:rPr lang="cs-CZ" sz="2400" b="1" dirty="0" smtClean="0"/>
              <a:t>epikureismus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vycházejí z Sokrata, Platóna, Aristotela – štěstí (</a:t>
            </a:r>
            <a:r>
              <a:rPr lang="cs-CZ" sz="2400" b="1" dirty="0" err="1" smtClean="0"/>
              <a:t>eudaimonia</a:t>
            </a:r>
            <a:r>
              <a:rPr lang="cs-CZ" sz="2400" b="1" dirty="0" smtClean="0"/>
              <a:t>), </a:t>
            </a:r>
            <a:r>
              <a:rPr lang="cs-CZ" sz="2400" b="1" dirty="0" err="1" smtClean="0"/>
              <a:t>ataraxia</a:t>
            </a:r>
            <a:endParaRPr lang="cs-CZ" sz="2400" b="1" dirty="0"/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Kynismus: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Štěstí = kultivované lhostejnost ke světským záležitostem</a:t>
            </a:r>
          </a:p>
          <a:p>
            <a:pPr>
              <a:buNone/>
            </a:pPr>
            <a:r>
              <a:rPr lang="cs-CZ" sz="2400" dirty="0" smtClean="0"/>
              <a:t>x případ Diogenes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Epikureismus: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Epikuros </a:t>
            </a:r>
            <a:r>
              <a:rPr lang="cs-CZ" sz="2400" dirty="0" smtClean="0"/>
              <a:t>(341-270) – </a:t>
            </a:r>
            <a:r>
              <a:rPr lang="cs-CZ" sz="2400" dirty="0" err="1" smtClean="0"/>
              <a:t>štestí</a:t>
            </a:r>
            <a:r>
              <a:rPr lang="cs-CZ" sz="2400" dirty="0" smtClean="0"/>
              <a:t>=slast, ale slasti lze dosáhnout pouze umírněným jednáním =&gt; „</a:t>
            </a:r>
            <a:r>
              <a:rPr lang="cs-CZ" sz="2400" dirty="0" err="1" smtClean="0"/>
              <a:t>epikurova</a:t>
            </a:r>
            <a:r>
              <a:rPr lang="cs-CZ" sz="2400" dirty="0" smtClean="0"/>
              <a:t> zahrada“, vyhnutí se vnějšímu světu</a:t>
            </a: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Stoicismus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dirty="0" smtClean="0"/>
              <a:t>ontologie: svět je jeden veliký organismus = „bůh“, člověk je jeho součástí, tomuto organismus vládně </a:t>
            </a:r>
          </a:p>
          <a:p>
            <a:pPr>
              <a:buNone/>
            </a:pPr>
            <a:r>
              <a:rPr lang="cs-CZ" sz="2400" dirty="0" smtClean="0"/>
              <a:t>      </a:t>
            </a:r>
            <a:r>
              <a:rPr lang="cs-CZ" sz="2400" b="1" dirty="0" smtClean="0"/>
              <a:t>„přirozený zákon“ </a:t>
            </a:r>
            <a:r>
              <a:rPr lang="cs-CZ" sz="2400" dirty="0" smtClean="0"/>
              <a:t>= božského původu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etika:  člověk omezuje své tužby na dosažitelné cíle, cíl = </a:t>
            </a:r>
            <a:r>
              <a:rPr lang="cs-CZ" sz="2400" b="1" dirty="0" err="1" smtClean="0"/>
              <a:t>nevzpěčovat</a:t>
            </a:r>
            <a:r>
              <a:rPr lang="cs-CZ" sz="2400" b="1" dirty="0" smtClean="0"/>
              <a:t> se Osudu</a:t>
            </a:r>
          </a:p>
          <a:p>
            <a:pPr>
              <a:buNone/>
            </a:pPr>
            <a:r>
              <a:rPr lang="cs-CZ" sz="2400" b="1" dirty="0" smtClean="0"/>
              <a:t>  </a:t>
            </a:r>
          </a:p>
          <a:p>
            <a:pPr>
              <a:buNone/>
            </a:pPr>
            <a:r>
              <a:rPr lang="cs-CZ" sz="2400" b="1" dirty="0" smtClean="0"/>
              <a:t>      + všichni lidé jsou si rovni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Jednalo se o etiku, o níž nám jde? Jakou společnost by mohla taková etika iniciovat?</a:t>
            </a:r>
            <a:endParaRPr lang="cs-CZ" sz="2400" b="1" dirty="0"/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400" b="1" dirty="0" smtClean="0"/>
              <a:t>Středověká etika: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křesťanství (židovství)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lineární pojetí času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Bůh naprostý střed všeho (křesťan X </a:t>
            </a:r>
            <a:r>
              <a:rPr lang="cs-CZ" sz="2400" dirty="0" err="1" smtClean="0"/>
              <a:t>helén</a:t>
            </a:r>
            <a:r>
              <a:rPr lang="cs-CZ" sz="2400" dirty="0" smtClean="0"/>
              <a:t> - stoik, pohled na rozsápání zvířaty)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HLAVNÍ KATEGORIE: SPÁSA (ŠTĚSTÍ)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r>
              <a:rPr lang="cs-CZ" sz="2400" dirty="0" smtClean="0">
                <a:sym typeface="Wingdings" pitchFamily="2" charset="2"/>
              </a:rPr>
              <a:t> platónská větev (sv. Augustin – 354–430), aristotelská (sv. Tomáš </a:t>
            </a:r>
            <a:r>
              <a:rPr lang="cs-CZ" sz="2400" dirty="0" err="1" smtClean="0">
                <a:sym typeface="Wingdings" pitchFamily="2" charset="2"/>
              </a:rPr>
              <a:t>Akvinský</a:t>
            </a:r>
            <a:r>
              <a:rPr lang="cs-CZ" sz="2400" dirty="0" smtClean="0">
                <a:sym typeface="Wingdings" pitchFamily="2" charset="2"/>
              </a:rPr>
              <a:t> – 1224—1274)</a:t>
            </a:r>
            <a:endParaRPr lang="cs-CZ" sz="2400" dirty="0" smtClean="0"/>
          </a:p>
          <a:p>
            <a:pPr>
              <a:buNone/>
            </a:pPr>
            <a:endParaRPr lang="cs-CZ" sz="2400" b="1" dirty="0"/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PLATÓNSKÁ VĚTEV: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Dva světy – Světská obec a Boží obec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Spásu je možné dosáhnout pouze prostřednictvím církve (Boží obec)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Stát = často zkažený, přesto nutný prostředek k udržení pořádku</a:t>
            </a:r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endParaRPr lang="cs-CZ" sz="2400" b="1" dirty="0" smtClean="0"/>
          </a:p>
          <a:p>
            <a:pPr>
              <a:buNone/>
            </a:pPr>
            <a:r>
              <a:rPr lang="cs-CZ" sz="2400" b="1" dirty="0" smtClean="0"/>
              <a:t>Helénismus, křesťanství – POSTUPNÉ ODDALOVÁNÍ STÁTU (POLITICKÉHO SPOLEČENSTVÍ A ETICKÉHO SPOLEČENSTVÍ), 1. KROK KE VZNIKU SOUKROMÉ MORÁLKY, K ODDĚLENÍ SFÉRY ETIKY A PRÁVA, SOCIÁLNÍHO A POLITICKÉHO USPOŘÁDÁNÍ</a:t>
            </a:r>
          </a:p>
          <a:p>
            <a:pPr>
              <a:buNone/>
            </a:pPr>
            <a:endParaRPr lang="cs-CZ" sz="2400" dirty="0" smtClean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928694"/>
          </a:xfrm>
        </p:spPr>
        <p:txBody>
          <a:bodyPr/>
          <a:lstStyle/>
          <a:p>
            <a:r>
              <a:rPr lang="cs-CZ" b="1" dirty="0" smtClean="0">
                <a:solidFill>
                  <a:srgbClr val="C00000"/>
                </a:solidFill>
              </a:rPr>
              <a:t>Základní historické postoje etiky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b="1" dirty="0" smtClean="0"/>
              <a:t>RENESANCE, NOVOVĚK</a:t>
            </a:r>
            <a:r>
              <a:rPr lang="cs-CZ" sz="24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ústup Boha do ústraní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člověk středem pozornosti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po 30-</a:t>
            </a:r>
            <a:r>
              <a:rPr lang="cs-CZ" sz="2400" dirty="0" err="1" smtClean="0"/>
              <a:t>leté</a:t>
            </a:r>
            <a:r>
              <a:rPr lang="cs-CZ" sz="2400" dirty="0" smtClean="0"/>
              <a:t> válce víra postupně soukromou záležitostí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kde hledat autoritu morálních postojů? – v přirozenosti člověka – 2 zákl. typy: člověk je zlý x člověk je dobrý</a:t>
            </a:r>
          </a:p>
          <a:p>
            <a:pPr>
              <a:buFont typeface="Wingdings" pitchFamily="2" charset="2"/>
              <a:buChar char="Ø"/>
            </a:pPr>
            <a:endParaRPr lang="cs-CZ" sz="2400" dirty="0" smtClean="0"/>
          </a:p>
          <a:p>
            <a:pPr>
              <a:buNone/>
            </a:pPr>
            <a:r>
              <a:rPr lang="cs-CZ" sz="2400" b="1" dirty="0" smtClean="0"/>
              <a:t>Thomas </a:t>
            </a:r>
            <a:r>
              <a:rPr lang="cs-CZ" sz="2400" b="1" dirty="0" err="1" smtClean="0"/>
              <a:t>Hobbes</a:t>
            </a:r>
            <a:r>
              <a:rPr lang="cs-CZ" sz="2400" b="1" dirty="0" smtClean="0"/>
              <a:t> </a:t>
            </a:r>
            <a:r>
              <a:rPr lang="cs-CZ" sz="2400" dirty="0" smtClean="0"/>
              <a:t>(1588—1679):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člověk je od přirozenosti zlý, homo </a:t>
            </a:r>
            <a:r>
              <a:rPr lang="cs-CZ" sz="2400" dirty="0" err="1" smtClean="0"/>
              <a:t>homini</a:t>
            </a:r>
            <a:r>
              <a:rPr lang="cs-CZ" sz="2400" dirty="0" smtClean="0"/>
              <a:t> lupus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jak mohla vzniknout morálka?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/>
              <a:t>* </a:t>
            </a:r>
            <a:r>
              <a:rPr lang="cs-CZ" sz="2400" b="1" dirty="0" smtClean="0"/>
              <a:t>teorie společenské smlouvy </a:t>
            </a:r>
            <a:r>
              <a:rPr lang="cs-CZ" sz="2400" dirty="0" smtClean="0"/>
              <a:t>(</a:t>
            </a:r>
            <a:r>
              <a:rPr lang="cs-CZ" sz="2400" dirty="0" err="1" smtClean="0"/>
              <a:t>Locke</a:t>
            </a:r>
            <a:r>
              <a:rPr lang="cs-CZ" sz="2400" dirty="0" smtClean="0"/>
              <a:t> =&gt; inspirace </a:t>
            </a:r>
            <a:r>
              <a:rPr lang="cs-CZ" sz="2400" dirty="0" err="1" smtClean="0"/>
              <a:t>Výhlášení</a:t>
            </a:r>
            <a:r>
              <a:rPr lang="cs-CZ" sz="2400" dirty="0" smtClean="0"/>
              <a:t> nezávislosti USA, politické konotace), politické uspořádání jako zdroj morálky</a:t>
            </a:r>
          </a:p>
          <a:p>
            <a:pPr>
              <a:buNone/>
            </a:pPr>
            <a:endParaRPr lang="cs-CZ" sz="2400" b="1" dirty="0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1092</Words>
  <Application>Microsoft Office PowerPoint</Application>
  <PresentationFormat>Předvádění na obrazovce (4:3)</PresentationFormat>
  <Paragraphs>148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Etika</vt:lpstr>
      <vt:lpstr>Dvě hraniční pozice současnosti</vt:lpstr>
      <vt:lpstr>Základní etické přístupy současnosti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  <vt:lpstr>Základní historické postoje etiky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Šíp 2</cp:lastModifiedBy>
  <cp:revision>17</cp:revision>
  <dcterms:modified xsi:type="dcterms:W3CDTF">2013-09-12T16:30:12Z</dcterms:modified>
</cp:coreProperties>
</file>