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comment1.xml" ContentType="application/vnd.openxmlformats-officedocument.presentationml.comment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301" r:id="rId2"/>
    <p:sldId id="258" r:id="rId3"/>
    <p:sldId id="259" r:id="rId4"/>
    <p:sldId id="260" r:id="rId5"/>
    <p:sldId id="261" r:id="rId6"/>
    <p:sldId id="262" r:id="rId7"/>
    <p:sldId id="263" r:id="rId8"/>
    <p:sldId id="264" r:id="rId9"/>
    <p:sldId id="265" r:id="rId10"/>
    <p:sldId id="266" r:id="rId11"/>
    <p:sldId id="267" r:id="rId12"/>
    <p:sldId id="270" r:id="rId13"/>
    <p:sldId id="271" r:id="rId14"/>
    <p:sldId id="279" r:id="rId15"/>
    <p:sldId id="283" r:id="rId16"/>
    <p:sldId id="282" r:id="rId17"/>
    <p:sldId id="274" r:id="rId18"/>
    <p:sldId id="297" r:id="rId19"/>
    <p:sldId id="292" r:id="rId20"/>
    <p:sldId id="275" r:id="rId21"/>
    <p:sldId id="276" r:id="rId22"/>
    <p:sldId id="277" r:id="rId23"/>
    <p:sldId id="300" r:id="rId24"/>
    <p:sldId id="296" r:id="rId25"/>
    <p:sldId id="293" r:id="rId26"/>
    <p:sldId id="294" r:id="rId27"/>
    <p:sldId id="295" r:id="rId28"/>
    <p:sldId id="298" r:id="rId29"/>
    <p:sldId id="299"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gu baggu" initials="sb"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79" autoAdjust="0"/>
    <p:restoredTop sz="94660"/>
  </p:normalViewPr>
  <p:slideViewPr>
    <p:cSldViewPr snapToGrid="0">
      <p:cViewPr varScale="1">
        <p:scale>
          <a:sx n="91" d="100"/>
          <a:sy n="91" d="100"/>
        </p:scale>
        <p:origin x="-126" y="-12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09-30T21:47:17.050" idx="1">
    <p:pos x="10" y="10"/>
    <p:text/>
    <p:extLst>
      <p:ext uri="{C676402C-5697-4E1C-873F-D02D1690AC5C}">
        <p15:threadingInfo xmlns:p15="http://schemas.microsoft.com/office/powerpoint/2012/main" timeZoneBias="-72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203FE9-3B93-41E2-841F-DC82DDB78B4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8E3D8E5C-DDCF-4CFA-BEFF-3EF0F0ED3F79}">
      <dgm:prSet phldrT="[Text]"/>
      <dgm:spPr/>
      <dgm:t>
        <a:bodyPr/>
        <a:lstStyle/>
        <a:p>
          <a:r>
            <a:rPr lang="en-US" dirty="0" smtClean="0"/>
            <a:t>Tradition </a:t>
          </a:r>
          <a:endParaRPr lang="en-US" dirty="0"/>
        </a:p>
      </dgm:t>
    </dgm:pt>
    <dgm:pt modelId="{AB1EC2D9-6A7F-4D56-BF55-B4F18DFB4D74}" type="parTrans" cxnId="{775F43C9-4C76-4CC5-B8BC-C4466160113D}">
      <dgm:prSet/>
      <dgm:spPr/>
      <dgm:t>
        <a:bodyPr/>
        <a:lstStyle/>
        <a:p>
          <a:endParaRPr lang="en-US"/>
        </a:p>
      </dgm:t>
    </dgm:pt>
    <dgm:pt modelId="{C39490A9-3A88-4645-B450-C57D7B70E9A0}" type="sibTrans" cxnId="{775F43C9-4C76-4CC5-B8BC-C4466160113D}">
      <dgm:prSet/>
      <dgm:spPr/>
      <dgm:t>
        <a:bodyPr/>
        <a:lstStyle/>
        <a:p>
          <a:endParaRPr lang="en-US"/>
        </a:p>
      </dgm:t>
    </dgm:pt>
    <dgm:pt modelId="{933CAFF3-9DCE-4C8A-86B3-292001A1C033}">
      <dgm:prSet phldrT="[Text]"/>
      <dgm:spPr/>
      <dgm:t>
        <a:bodyPr/>
        <a:lstStyle/>
        <a:p>
          <a:r>
            <a:rPr lang="en-US" dirty="0" smtClean="0"/>
            <a:t>Ways in which we have behaved in the past. Interventions that have worked in past may in fact still work today., BUT there is no guarantee, in addition there may now be newer interventions that will work better than our old standby</a:t>
          </a:r>
          <a:endParaRPr lang="en-US" dirty="0"/>
        </a:p>
      </dgm:t>
    </dgm:pt>
    <dgm:pt modelId="{F958447B-76F0-4D2C-9CF5-6DF665C20325}" type="parTrans" cxnId="{44A00AE2-B9E9-4D02-A21A-B8F19520DC10}">
      <dgm:prSet/>
      <dgm:spPr/>
      <dgm:t>
        <a:bodyPr/>
        <a:lstStyle/>
        <a:p>
          <a:endParaRPr lang="en-US"/>
        </a:p>
      </dgm:t>
    </dgm:pt>
    <dgm:pt modelId="{57F5E7AE-CA12-4E11-A76A-F73F42B9379F}" type="sibTrans" cxnId="{44A00AE2-B9E9-4D02-A21A-B8F19520DC10}">
      <dgm:prSet/>
      <dgm:spPr/>
      <dgm:t>
        <a:bodyPr/>
        <a:lstStyle/>
        <a:p>
          <a:endParaRPr lang="en-US"/>
        </a:p>
      </dgm:t>
    </dgm:pt>
    <dgm:pt modelId="{90128E19-3F87-43D1-B573-1CD309FB5AA1}">
      <dgm:prSet phldrT="[Text]"/>
      <dgm:spPr/>
      <dgm:t>
        <a:bodyPr/>
        <a:lstStyle/>
        <a:p>
          <a:r>
            <a:rPr lang="en-US" dirty="0" smtClean="0"/>
            <a:t>Authority </a:t>
          </a:r>
          <a:endParaRPr lang="en-US" dirty="0"/>
        </a:p>
      </dgm:t>
    </dgm:pt>
    <dgm:pt modelId="{6E0185A3-23B2-4E6E-856B-CEB630772B96}" type="parTrans" cxnId="{D871CF7C-B229-4AA9-AD6D-3EBA35BE59EE}">
      <dgm:prSet/>
      <dgm:spPr/>
      <dgm:t>
        <a:bodyPr/>
        <a:lstStyle/>
        <a:p>
          <a:endParaRPr lang="en-US"/>
        </a:p>
      </dgm:t>
    </dgm:pt>
    <dgm:pt modelId="{986A4723-1C6E-4A05-9C07-474A3D08F72D}" type="sibTrans" cxnId="{D871CF7C-B229-4AA9-AD6D-3EBA35BE59EE}">
      <dgm:prSet/>
      <dgm:spPr/>
      <dgm:t>
        <a:bodyPr/>
        <a:lstStyle/>
        <a:p>
          <a:endParaRPr lang="en-US"/>
        </a:p>
      </dgm:t>
    </dgm:pt>
    <dgm:pt modelId="{9F3B8253-EDED-49BF-AA68-1DD1A6A9C533}">
      <dgm:prSet phldrT="[Text]"/>
      <dgm:spPr/>
      <dgm:t>
        <a:bodyPr/>
        <a:lstStyle/>
        <a:p>
          <a:r>
            <a:rPr lang="en-US" dirty="0" smtClean="0"/>
            <a:t>Refers to the use of the opinions of experts , whom we assume will know what will work best. However, simply finding someone who has a strong opinion about a given intervention does not necessarily support the use of that strategy. </a:t>
          </a:r>
          <a:endParaRPr lang="en-US" dirty="0"/>
        </a:p>
      </dgm:t>
    </dgm:pt>
    <dgm:pt modelId="{45276450-C28B-425E-99FD-67C3CDC5B511}" type="parTrans" cxnId="{0F46328A-C08D-49BA-96AB-E3E16201179A}">
      <dgm:prSet/>
      <dgm:spPr/>
      <dgm:t>
        <a:bodyPr/>
        <a:lstStyle/>
        <a:p>
          <a:endParaRPr lang="en-US"/>
        </a:p>
      </dgm:t>
    </dgm:pt>
    <dgm:pt modelId="{BF18D4B5-DF8C-41CD-B559-6D9491C0C698}" type="sibTrans" cxnId="{0F46328A-C08D-49BA-96AB-E3E16201179A}">
      <dgm:prSet/>
      <dgm:spPr/>
      <dgm:t>
        <a:bodyPr/>
        <a:lstStyle/>
        <a:p>
          <a:endParaRPr lang="en-US"/>
        </a:p>
      </dgm:t>
    </dgm:pt>
    <dgm:pt modelId="{37B982BA-5D47-4B1E-BA80-70E31D06F20B}">
      <dgm:prSet phldrT="[Text]"/>
      <dgm:spPr/>
      <dgm:t>
        <a:bodyPr/>
        <a:lstStyle/>
        <a:p>
          <a:r>
            <a:rPr lang="en-US" dirty="0" smtClean="0"/>
            <a:t>Common sense</a:t>
          </a:r>
          <a:endParaRPr lang="en-US" dirty="0"/>
        </a:p>
      </dgm:t>
    </dgm:pt>
    <dgm:pt modelId="{06385072-1592-4EB3-9E38-6ABB15178CC7}" type="parTrans" cxnId="{FFFFD7C3-3B17-430F-9A07-31D4E7076CC3}">
      <dgm:prSet/>
      <dgm:spPr/>
      <dgm:t>
        <a:bodyPr/>
        <a:lstStyle/>
        <a:p>
          <a:endParaRPr lang="en-US"/>
        </a:p>
      </dgm:t>
    </dgm:pt>
    <dgm:pt modelId="{59E4E487-B920-4733-8928-96A24345DFAF}" type="sibTrans" cxnId="{FFFFD7C3-3B17-430F-9A07-31D4E7076CC3}">
      <dgm:prSet/>
      <dgm:spPr/>
      <dgm:t>
        <a:bodyPr/>
        <a:lstStyle/>
        <a:p>
          <a:endParaRPr lang="en-US"/>
        </a:p>
      </dgm:t>
    </dgm:pt>
    <dgm:pt modelId="{7EB40A05-7DBD-4A72-B1E6-8F35E963ED5B}">
      <dgm:prSet phldrT="[Text]"/>
      <dgm:spPr/>
      <dgm:t>
        <a:bodyPr/>
        <a:lstStyle/>
        <a:p>
          <a:r>
            <a:rPr lang="en-US" dirty="0" smtClean="0"/>
            <a:t>Refers to the use of human reasoning as basis for answering questions</a:t>
          </a:r>
          <a:endParaRPr lang="en-US" dirty="0"/>
        </a:p>
      </dgm:t>
    </dgm:pt>
    <dgm:pt modelId="{9CD16C6C-0926-424D-8F9B-59E02C9ABB3F}" type="parTrans" cxnId="{F183FC78-E002-4F46-98DD-5A0881F9B5BA}">
      <dgm:prSet/>
      <dgm:spPr/>
      <dgm:t>
        <a:bodyPr/>
        <a:lstStyle/>
        <a:p>
          <a:endParaRPr lang="en-US"/>
        </a:p>
      </dgm:t>
    </dgm:pt>
    <dgm:pt modelId="{F9689EB8-30FC-4343-9C31-D4FD1DCAD2E8}" type="sibTrans" cxnId="{F183FC78-E002-4F46-98DD-5A0881F9B5BA}">
      <dgm:prSet/>
      <dgm:spPr/>
      <dgm:t>
        <a:bodyPr/>
        <a:lstStyle/>
        <a:p>
          <a:endParaRPr lang="en-US"/>
        </a:p>
      </dgm:t>
    </dgm:pt>
    <dgm:pt modelId="{FC548434-1E41-48C2-8409-875B23EF4319}">
      <dgm:prSet phldrT="[Text]"/>
      <dgm:spPr/>
      <dgm:t>
        <a:bodyPr/>
        <a:lstStyle/>
        <a:p>
          <a:r>
            <a:rPr lang="en-US" dirty="0" smtClean="0"/>
            <a:t>Information collected  if it is of substandard quality or accuracy  it will reflect on those various deficiency </a:t>
          </a:r>
          <a:endParaRPr lang="en-US" dirty="0"/>
        </a:p>
      </dgm:t>
    </dgm:pt>
    <dgm:pt modelId="{C438EB4D-0E02-44EE-8AFD-F075296062BA}" type="parTrans" cxnId="{7897D0DE-6E73-4638-B214-755C103A23F8}">
      <dgm:prSet/>
      <dgm:spPr/>
      <dgm:t>
        <a:bodyPr/>
        <a:lstStyle/>
        <a:p>
          <a:endParaRPr lang="en-US"/>
        </a:p>
      </dgm:t>
    </dgm:pt>
    <dgm:pt modelId="{01654D2F-D861-49B3-9BF3-7D721530DA12}" type="sibTrans" cxnId="{7897D0DE-6E73-4638-B214-755C103A23F8}">
      <dgm:prSet/>
      <dgm:spPr/>
      <dgm:t>
        <a:bodyPr/>
        <a:lstStyle/>
        <a:p>
          <a:endParaRPr lang="en-US"/>
        </a:p>
      </dgm:t>
    </dgm:pt>
    <dgm:pt modelId="{AADC3BE9-8871-4709-8D00-E031CF4A4B53}">
      <dgm:prSet phldrT="[Text]"/>
      <dgm:spPr/>
      <dgm:t>
        <a:bodyPr/>
        <a:lstStyle/>
        <a:p>
          <a:r>
            <a:rPr lang="en-US" dirty="0" smtClean="0"/>
            <a:t>Global culture throughout history</a:t>
          </a:r>
          <a:endParaRPr lang="en-US" dirty="0"/>
        </a:p>
      </dgm:t>
    </dgm:pt>
    <dgm:pt modelId="{9D85E798-4353-48F3-89B9-F0AFBF6679F7}" type="parTrans" cxnId="{066D62CE-3C67-4E55-84BC-3ED71D7E2547}">
      <dgm:prSet/>
      <dgm:spPr/>
    </dgm:pt>
    <dgm:pt modelId="{76F74976-706B-41CA-9DC2-39F6A73AA872}" type="sibTrans" cxnId="{066D62CE-3C67-4E55-84BC-3ED71D7E2547}">
      <dgm:prSet/>
      <dgm:spPr/>
    </dgm:pt>
    <dgm:pt modelId="{411E3C5F-140C-4E0B-94C7-FE87F20AEE8B}">
      <dgm:prSet phldrT="[Text]"/>
      <dgm:spPr/>
      <dgm:t>
        <a:bodyPr/>
        <a:lstStyle/>
        <a:p>
          <a:r>
            <a:rPr lang="en-US" dirty="0" smtClean="0"/>
            <a:t>Reliant and dependable information  </a:t>
          </a:r>
          <a:endParaRPr lang="en-US" dirty="0"/>
        </a:p>
      </dgm:t>
    </dgm:pt>
    <dgm:pt modelId="{1E455FCF-DBDD-4DB8-8D81-FFD26958DEAD}" type="parTrans" cxnId="{CC8A6978-F740-432A-BDE8-DF82D26BA216}">
      <dgm:prSet/>
      <dgm:spPr/>
    </dgm:pt>
    <dgm:pt modelId="{9D1280F3-F784-4599-BB54-BD9BF57910A8}" type="sibTrans" cxnId="{CC8A6978-F740-432A-BDE8-DF82D26BA216}">
      <dgm:prSet/>
      <dgm:spPr/>
    </dgm:pt>
    <dgm:pt modelId="{16699037-DE34-428D-ABC3-13F187DA1776}" type="pres">
      <dgm:prSet presAssocID="{1D203FE9-3B93-41E2-841F-DC82DDB78B44}" presName="Name0" presStyleCnt="0">
        <dgm:presLayoutVars>
          <dgm:dir/>
          <dgm:animLvl val="lvl"/>
          <dgm:resizeHandles val="exact"/>
        </dgm:presLayoutVars>
      </dgm:prSet>
      <dgm:spPr/>
      <dgm:t>
        <a:bodyPr/>
        <a:lstStyle/>
        <a:p>
          <a:endParaRPr lang="en-US"/>
        </a:p>
      </dgm:t>
    </dgm:pt>
    <dgm:pt modelId="{8BD3B5E9-BBB1-42E1-968D-6B3ED0A2917B}" type="pres">
      <dgm:prSet presAssocID="{8E3D8E5C-DDCF-4CFA-BEFF-3EF0F0ED3F79}" presName="linNode" presStyleCnt="0"/>
      <dgm:spPr/>
    </dgm:pt>
    <dgm:pt modelId="{FF796115-5F67-4AE0-BBA7-5D567FEA3666}" type="pres">
      <dgm:prSet presAssocID="{8E3D8E5C-DDCF-4CFA-BEFF-3EF0F0ED3F79}" presName="parentText" presStyleLbl="node1" presStyleIdx="0" presStyleCnt="3">
        <dgm:presLayoutVars>
          <dgm:chMax val="1"/>
          <dgm:bulletEnabled val="1"/>
        </dgm:presLayoutVars>
      </dgm:prSet>
      <dgm:spPr/>
      <dgm:t>
        <a:bodyPr/>
        <a:lstStyle/>
        <a:p>
          <a:endParaRPr lang="en-US"/>
        </a:p>
      </dgm:t>
    </dgm:pt>
    <dgm:pt modelId="{DC48D7D9-F679-4318-9387-A303EBE71F65}" type="pres">
      <dgm:prSet presAssocID="{8E3D8E5C-DDCF-4CFA-BEFF-3EF0F0ED3F79}" presName="descendantText" presStyleLbl="alignAccFollowNode1" presStyleIdx="0" presStyleCnt="3">
        <dgm:presLayoutVars>
          <dgm:bulletEnabled val="1"/>
        </dgm:presLayoutVars>
      </dgm:prSet>
      <dgm:spPr/>
      <dgm:t>
        <a:bodyPr/>
        <a:lstStyle/>
        <a:p>
          <a:endParaRPr lang="en-US"/>
        </a:p>
      </dgm:t>
    </dgm:pt>
    <dgm:pt modelId="{F96364A2-04EC-414C-8A95-F6A7670498AB}" type="pres">
      <dgm:prSet presAssocID="{C39490A9-3A88-4645-B450-C57D7B70E9A0}" presName="sp" presStyleCnt="0"/>
      <dgm:spPr/>
    </dgm:pt>
    <dgm:pt modelId="{A4530BA3-2143-4476-89CD-692F535B0A72}" type="pres">
      <dgm:prSet presAssocID="{90128E19-3F87-43D1-B573-1CD309FB5AA1}" presName="linNode" presStyleCnt="0"/>
      <dgm:spPr/>
    </dgm:pt>
    <dgm:pt modelId="{DCC33CA4-CBF4-4C0C-B1A7-88268FA6280D}" type="pres">
      <dgm:prSet presAssocID="{90128E19-3F87-43D1-B573-1CD309FB5AA1}" presName="parentText" presStyleLbl="node1" presStyleIdx="1" presStyleCnt="3">
        <dgm:presLayoutVars>
          <dgm:chMax val="1"/>
          <dgm:bulletEnabled val="1"/>
        </dgm:presLayoutVars>
      </dgm:prSet>
      <dgm:spPr/>
      <dgm:t>
        <a:bodyPr/>
        <a:lstStyle/>
        <a:p>
          <a:endParaRPr lang="en-US"/>
        </a:p>
      </dgm:t>
    </dgm:pt>
    <dgm:pt modelId="{4339BA1A-E3DF-42DD-B704-3DF81D065ABB}" type="pres">
      <dgm:prSet presAssocID="{90128E19-3F87-43D1-B573-1CD309FB5AA1}" presName="descendantText" presStyleLbl="alignAccFollowNode1" presStyleIdx="1" presStyleCnt="3">
        <dgm:presLayoutVars>
          <dgm:bulletEnabled val="1"/>
        </dgm:presLayoutVars>
      </dgm:prSet>
      <dgm:spPr/>
      <dgm:t>
        <a:bodyPr/>
        <a:lstStyle/>
        <a:p>
          <a:endParaRPr lang="en-US"/>
        </a:p>
      </dgm:t>
    </dgm:pt>
    <dgm:pt modelId="{90104E49-A1BA-4091-9190-5E1561637CDE}" type="pres">
      <dgm:prSet presAssocID="{986A4723-1C6E-4A05-9C07-474A3D08F72D}" presName="sp" presStyleCnt="0"/>
      <dgm:spPr/>
    </dgm:pt>
    <dgm:pt modelId="{8591B09E-C2FA-45AC-AE4E-C1AB5842C42B}" type="pres">
      <dgm:prSet presAssocID="{37B982BA-5D47-4B1E-BA80-70E31D06F20B}" presName="linNode" presStyleCnt="0"/>
      <dgm:spPr/>
    </dgm:pt>
    <dgm:pt modelId="{3BF152A4-8E92-46E5-BF0D-D4F95D4FB4EA}" type="pres">
      <dgm:prSet presAssocID="{37B982BA-5D47-4B1E-BA80-70E31D06F20B}" presName="parentText" presStyleLbl="node1" presStyleIdx="2" presStyleCnt="3">
        <dgm:presLayoutVars>
          <dgm:chMax val="1"/>
          <dgm:bulletEnabled val="1"/>
        </dgm:presLayoutVars>
      </dgm:prSet>
      <dgm:spPr/>
      <dgm:t>
        <a:bodyPr/>
        <a:lstStyle/>
        <a:p>
          <a:endParaRPr lang="en-US"/>
        </a:p>
      </dgm:t>
    </dgm:pt>
    <dgm:pt modelId="{BD370C2D-3B8B-46C1-A220-31699891205E}" type="pres">
      <dgm:prSet presAssocID="{37B982BA-5D47-4B1E-BA80-70E31D06F20B}" presName="descendantText" presStyleLbl="alignAccFollowNode1" presStyleIdx="2" presStyleCnt="3">
        <dgm:presLayoutVars>
          <dgm:bulletEnabled val="1"/>
        </dgm:presLayoutVars>
      </dgm:prSet>
      <dgm:spPr/>
      <dgm:t>
        <a:bodyPr/>
        <a:lstStyle/>
        <a:p>
          <a:endParaRPr lang="en-US"/>
        </a:p>
      </dgm:t>
    </dgm:pt>
  </dgm:ptLst>
  <dgm:cxnLst>
    <dgm:cxn modelId="{44A00AE2-B9E9-4D02-A21A-B8F19520DC10}" srcId="{8E3D8E5C-DDCF-4CFA-BEFF-3EF0F0ED3F79}" destId="{933CAFF3-9DCE-4C8A-86B3-292001A1C033}" srcOrd="0" destOrd="0" parTransId="{F958447B-76F0-4D2C-9CF5-6DF665C20325}" sibTransId="{57F5E7AE-CA12-4E11-A76A-F73F42B9379F}"/>
    <dgm:cxn modelId="{B62791D8-3222-440C-B114-12D17B6482F5}" type="presOf" srcId="{933CAFF3-9DCE-4C8A-86B3-292001A1C033}" destId="{DC48D7D9-F679-4318-9387-A303EBE71F65}" srcOrd="0" destOrd="0" presId="urn:microsoft.com/office/officeart/2005/8/layout/vList5"/>
    <dgm:cxn modelId="{FB05ED3A-3581-4FBE-8158-93DAF695D578}" type="presOf" srcId="{1D203FE9-3B93-41E2-841F-DC82DDB78B44}" destId="{16699037-DE34-428D-ABC3-13F187DA1776}" srcOrd="0" destOrd="0" presId="urn:microsoft.com/office/officeart/2005/8/layout/vList5"/>
    <dgm:cxn modelId="{7897D0DE-6E73-4638-B214-755C103A23F8}" srcId="{37B982BA-5D47-4B1E-BA80-70E31D06F20B}" destId="{FC548434-1E41-48C2-8409-875B23EF4319}" srcOrd="3" destOrd="0" parTransId="{C438EB4D-0E02-44EE-8AFD-F075296062BA}" sibTransId="{01654D2F-D861-49B3-9BF3-7D721530DA12}"/>
    <dgm:cxn modelId="{066D62CE-3C67-4E55-84BC-3ED71D7E2547}" srcId="{37B982BA-5D47-4B1E-BA80-70E31D06F20B}" destId="{AADC3BE9-8871-4709-8D00-E031CF4A4B53}" srcOrd="1" destOrd="0" parTransId="{9D85E798-4353-48F3-89B9-F0AFBF6679F7}" sibTransId="{76F74976-706B-41CA-9DC2-39F6A73AA872}"/>
    <dgm:cxn modelId="{775F43C9-4C76-4CC5-B8BC-C4466160113D}" srcId="{1D203FE9-3B93-41E2-841F-DC82DDB78B44}" destId="{8E3D8E5C-DDCF-4CFA-BEFF-3EF0F0ED3F79}" srcOrd="0" destOrd="0" parTransId="{AB1EC2D9-6A7F-4D56-BF55-B4F18DFB4D74}" sibTransId="{C39490A9-3A88-4645-B450-C57D7B70E9A0}"/>
    <dgm:cxn modelId="{F183FC78-E002-4F46-98DD-5A0881F9B5BA}" srcId="{37B982BA-5D47-4B1E-BA80-70E31D06F20B}" destId="{7EB40A05-7DBD-4A72-B1E6-8F35E963ED5B}" srcOrd="0" destOrd="0" parTransId="{9CD16C6C-0926-424D-8F9B-59E02C9ABB3F}" sibTransId="{F9689EB8-30FC-4343-9C31-D4FD1DCAD2E8}"/>
    <dgm:cxn modelId="{7DAE6488-11BB-4716-B91C-B96E1BF10C1B}" type="presOf" srcId="{9F3B8253-EDED-49BF-AA68-1DD1A6A9C533}" destId="{4339BA1A-E3DF-42DD-B704-3DF81D065ABB}" srcOrd="0" destOrd="0" presId="urn:microsoft.com/office/officeart/2005/8/layout/vList5"/>
    <dgm:cxn modelId="{164EA1A3-B0DB-4C41-88DE-54E99879FDAC}" type="presOf" srcId="{8E3D8E5C-DDCF-4CFA-BEFF-3EF0F0ED3F79}" destId="{FF796115-5F67-4AE0-BBA7-5D567FEA3666}" srcOrd="0" destOrd="0" presId="urn:microsoft.com/office/officeart/2005/8/layout/vList5"/>
    <dgm:cxn modelId="{94EB0BCB-75FC-48F3-8B48-9B3EEA9071D8}" type="presOf" srcId="{37B982BA-5D47-4B1E-BA80-70E31D06F20B}" destId="{3BF152A4-8E92-46E5-BF0D-D4F95D4FB4EA}" srcOrd="0" destOrd="0" presId="urn:microsoft.com/office/officeart/2005/8/layout/vList5"/>
    <dgm:cxn modelId="{D871CF7C-B229-4AA9-AD6D-3EBA35BE59EE}" srcId="{1D203FE9-3B93-41E2-841F-DC82DDB78B44}" destId="{90128E19-3F87-43D1-B573-1CD309FB5AA1}" srcOrd="1" destOrd="0" parTransId="{6E0185A3-23B2-4E6E-856B-CEB630772B96}" sibTransId="{986A4723-1C6E-4A05-9C07-474A3D08F72D}"/>
    <dgm:cxn modelId="{0F46328A-C08D-49BA-96AB-E3E16201179A}" srcId="{90128E19-3F87-43D1-B573-1CD309FB5AA1}" destId="{9F3B8253-EDED-49BF-AA68-1DD1A6A9C533}" srcOrd="0" destOrd="0" parTransId="{45276450-C28B-425E-99FD-67C3CDC5B511}" sibTransId="{BF18D4B5-DF8C-41CD-B559-6D9491C0C698}"/>
    <dgm:cxn modelId="{1667E77E-7206-4263-A91E-4FB12578B03C}" type="presOf" srcId="{7EB40A05-7DBD-4A72-B1E6-8F35E963ED5B}" destId="{BD370C2D-3B8B-46C1-A220-31699891205E}" srcOrd="0" destOrd="0" presId="urn:microsoft.com/office/officeart/2005/8/layout/vList5"/>
    <dgm:cxn modelId="{CC8A6978-F740-432A-BDE8-DF82D26BA216}" srcId="{37B982BA-5D47-4B1E-BA80-70E31D06F20B}" destId="{411E3C5F-140C-4E0B-94C7-FE87F20AEE8B}" srcOrd="2" destOrd="0" parTransId="{1E455FCF-DBDD-4DB8-8D81-FFD26958DEAD}" sibTransId="{9D1280F3-F784-4599-BB54-BD9BF57910A8}"/>
    <dgm:cxn modelId="{9BA89931-97C8-49A4-A41C-100B7C2C59F1}" type="presOf" srcId="{90128E19-3F87-43D1-B573-1CD309FB5AA1}" destId="{DCC33CA4-CBF4-4C0C-B1A7-88268FA6280D}" srcOrd="0" destOrd="0" presId="urn:microsoft.com/office/officeart/2005/8/layout/vList5"/>
    <dgm:cxn modelId="{E79E67FD-5038-4EA2-90DB-FDD981695534}" type="presOf" srcId="{AADC3BE9-8871-4709-8D00-E031CF4A4B53}" destId="{BD370C2D-3B8B-46C1-A220-31699891205E}" srcOrd="0" destOrd="1" presId="urn:microsoft.com/office/officeart/2005/8/layout/vList5"/>
    <dgm:cxn modelId="{FFFFD7C3-3B17-430F-9A07-31D4E7076CC3}" srcId="{1D203FE9-3B93-41E2-841F-DC82DDB78B44}" destId="{37B982BA-5D47-4B1E-BA80-70E31D06F20B}" srcOrd="2" destOrd="0" parTransId="{06385072-1592-4EB3-9E38-6ABB15178CC7}" sibTransId="{59E4E487-B920-4733-8928-96A24345DFAF}"/>
    <dgm:cxn modelId="{233A88E3-7160-4289-B79E-722DAB13AE1B}" type="presOf" srcId="{FC548434-1E41-48C2-8409-875B23EF4319}" destId="{BD370C2D-3B8B-46C1-A220-31699891205E}" srcOrd="0" destOrd="3" presId="urn:microsoft.com/office/officeart/2005/8/layout/vList5"/>
    <dgm:cxn modelId="{5287EC9D-D6DB-4A72-A9BD-8F6C10BB64EB}" type="presOf" srcId="{411E3C5F-140C-4E0B-94C7-FE87F20AEE8B}" destId="{BD370C2D-3B8B-46C1-A220-31699891205E}" srcOrd="0" destOrd="2" presId="urn:microsoft.com/office/officeart/2005/8/layout/vList5"/>
    <dgm:cxn modelId="{D1FB9228-6EA4-415B-9688-B7F6DED60917}" type="presParOf" srcId="{16699037-DE34-428D-ABC3-13F187DA1776}" destId="{8BD3B5E9-BBB1-42E1-968D-6B3ED0A2917B}" srcOrd="0" destOrd="0" presId="urn:microsoft.com/office/officeart/2005/8/layout/vList5"/>
    <dgm:cxn modelId="{53168D21-3E70-417D-9220-0FDD63194FA7}" type="presParOf" srcId="{8BD3B5E9-BBB1-42E1-968D-6B3ED0A2917B}" destId="{FF796115-5F67-4AE0-BBA7-5D567FEA3666}" srcOrd="0" destOrd="0" presId="urn:microsoft.com/office/officeart/2005/8/layout/vList5"/>
    <dgm:cxn modelId="{7750ED89-C7F7-4683-B221-FEEEC91A07DC}" type="presParOf" srcId="{8BD3B5E9-BBB1-42E1-968D-6B3ED0A2917B}" destId="{DC48D7D9-F679-4318-9387-A303EBE71F65}" srcOrd="1" destOrd="0" presId="urn:microsoft.com/office/officeart/2005/8/layout/vList5"/>
    <dgm:cxn modelId="{71B2E0E0-7054-41A6-A21B-3A74900FACD4}" type="presParOf" srcId="{16699037-DE34-428D-ABC3-13F187DA1776}" destId="{F96364A2-04EC-414C-8A95-F6A7670498AB}" srcOrd="1" destOrd="0" presId="urn:microsoft.com/office/officeart/2005/8/layout/vList5"/>
    <dgm:cxn modelId="{2DF09DE0-CEC4-4113-8AA2-6BF6E415AA0C}" type="presParOf" srcId="{16699037-DE34-428D-ABC3-13F187DA1776}" destId="{A4530BA3-2143-4476-89CD-692F535B0A72}" srcOrd="2" destOrd="0" presId="urn:microsoft.com/office/officeart/2005/8/layout/vList5"/>
    <dgm:cxn modelId="{793DADC6-E8A5-42EC-8ED6-16B8CC61FB14}" type="presParOf" srcId="{A4530BA3-2143-4476-89CD-692F535B0A72}" destId="{DCC33CA4-CBF4-4C0C-B1A7-88268FA6280D}" srcOrd="0" destOrd="0" presId="urn:microsoft.com/office/officeart/2005/8/layout/vList5"/>
    <dgm:cxn modelId="{6B034288-3243-4CDB-AF2B-9F2BE308A769}" type="presParOf" srcId="{A4530BA3-2143-4476-89CD-692F535B0A72}" destId="{4339BA1A-E3DF-42DD-B704-3DF81D065ABB}" srcOrd="1" destOrd="0" presId="urn:microsoft.com/office/officeart/2005/8/layout/vList5"/>
    <dgm:cxn modelId="{DDB12A43-1B3A-4201-9F72-46737DB21CE0}" type="presParOf" srcId="{16699037-DE34-428D-ABC3-13F187DA1776}" destId="{90104E49-A1BA-4091-9190-5E1561637CDE}" srcOrd="3" destOrd="0" presId="urn:microsoft.com/office/officeart/2005/8/layout/vList5"/>
    <dgm:cxn modelId="{6F792525-DE44-44DF-BA56-12B219926810}" type="presParOf" srcId="{16699037-DE34-428D-ABC3-13F187DA1776}" destId="{8591B09E-C2FA-45AC-AE4E-C1AB5842C42B}" srcOrd="4" destOrd="0" presId="urn:microsoft.com/office/officeart/2005/8/layout/vList5"/>
    <dgm:cxn modelId="{5DDD9894-BCA3-485B-A76D-3CF16B18BED0}" type="presParOf" srcId="{8591B09E-C2FA-45AC-AE4E-C1AB5842C42B}" destId="{3BF152A4-8E92-46E5-BF0D-D4F95D4FB4EA}" srcOrd="0" destOrd="0" presId="urn:microsoft.com/office/officeart/2005/8/layout/vList5"/>
    <dgm:cxn modelId="{9DFD7B36-D39E-4CC0-A5A1-6A25E1EAF833}" type="presParOf" srcId="{8591B09E-C2FA-45AC-AE4E-C1AB5842C42B}" destId="{BD370C2D-3B8B-46C1-A220-31699891205E}"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48D7D9-F679-4318-9387-A303EBE71F65}">
      <dsp:nvSpPr>
        <dsp:cNvPr id="0" name=""/>
        <dsp:cNvSpPr/>
      </dsp:nvSpPr>
      <dsp:spPr>
        <a:xfrm rot="5400000">
          <a:off x="5012703" y="-1901980"/>
          <a:ext cx="1166849" cy="526694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smtClean="0"/>
            <a:t>Ways in which we have behaved in the past. Interventions that have worked in past may in fact still work today., BUT there is no guarantee, in addition there may now be newer interventions that will work better than our old standby</a:t>
          </a:r>
          <a:endParaRPr lang="en-US" sz="1300" kern="1200" dirty="0"/>
        </a:p>
      </dsp:txBody>
      <dsp:txXfrm rot="-5400000">
        <a:off x="2962656" y="205028"/>
        <a:ext cx="5209983" cy="1052927"/>
      </dsp:txXfrm>
    </dsp:sp>
    <dsp:sp modelId="{FF796115-5F67-4AE0-BBA7-5D567FEA3666}">
      <dsp:nvSpPr>
        <dsp:cNvPr id="0" name=""/>
        <dsp:cNvSpPr/>
      </dsp:nvSpPr>
      <dsp:spPr>
        <a:xfrm>
          <a:off x="0" y="2209"/>
          <a:ext cx="2962656" cy="145856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lvl="0" algn="ctr" defTabSz="1822450">
            <a:lnSpc>
              <a:spcPct val="90000"/>
            </a:lnSpc>
            <a:spcBef>
              <a:spcPct val="0"/>
            </a:spcBef>
            <a:spcAft>
              <a:spcPct val="35000"/>
            </a:spcAft>
          </a:pPr>
          <a:r>
            <a:rPr lang="en-US" sz="4100" kern="1200" dirty="0" smtClean="0"/>
            <a:t>Tradition </a:t>
          </a:r>
          <a:endParaRPr lang="en-US" sz="4100" kern="1200" dirty="0"/>
        </a:p>
      </dsp:txBody>
      <dsp:txXfrm>
        <a:off x="71201" y="73410"/>
        <a:ext cx="2820254" cy="1316160"/>
      </dsp:txXfrm>
    </dsp:sp>
    <dsp:sp modelId="{4339BA1A-E3DF-42DD-B704-3DF81D065ABB}">
      <dsp:nvSpPr>
        <dsp:cNvPr id="0" name=""/>
        <dsp:cNvSpPr/>
      </dsp:nvSpPr>
      <dsp:spPr>
        <a:xfrm rot="5400000">
          <a:off x="5012703" y="-370490"/>
          <a:ext cx="1166849" cy="526694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smtClean="0"/>
            <a:t>Refers to the use of the opinions of experts , whom we assume will know what will work best. However, simply finding someone who has a strong opinion about a given intervention does not necessarily support the use of that strategy. </a:t>
          </a:r>
          <a:endParaRPr lang="en-US" sz="1300" kern="1200" dirty="0"/>
        </a:p>
      </dsp:txBody>
      <dsp:txXfrm rot="-5400000">
        <a:off x="2962656" y="1736518"/>
        <a:ext cx="5209983" cy="1052927"/>
      </dsp:txXfrm>
    </dsp:sp>
    <dsp:sp modelId="{DCC33CA4-CBF4-4C0C-B1A7-88268FA6280D}">
      <dsp:nvSpPr>
        <dsp:cNvPr id="0" name=""/>
        <dsp:cNvSpPr/>
      </dsp:nvSpPr>
      <dsp:spPr>
        <a:xfrm>
          <a:off x="0" y="1533700"/>
          <a:ext cx="2962656" cy="145856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lvl="0" algn="ctr" defTabSz="1822450">
            <a:lnSpc>
              <a:spcPct val="90000"/>
            </a:lnSpc>
            <a:spcBef>
              <a:spcPct val="0"/>
            </a:spcBef>
            <a:spcAft>
              <a:spcPct val="35000"/>
            </a:spcAft>
          </a:pPr>
          <a:r>
            <a:rPr lang="en-US" sz="4100" kern="1200" dirty="0" smtClean="0"/>
            <a:t>Authority </a:t>
          </a:r>
          <a:endParaRPr lang="en-US" sz="4100" kern="1200" dirty="0"/>
        </a:p>
      </dsp:txBody>
      <dsp:txXfrm>
        <a:off x="71201" y="1604901"/>
        <a:ext cx="2820254" cy="1316160"/>
      </dsp:txXfrm>
    </dsp:sp>
    <dsp:sp modelId="{BD370C2D-3B8B-46C1-A220-31699891205E}">
      <dsp:nvSpPr>
        <dsp:cNvPr id="0" name=""/>
        <dsp:cNvSpPr/>
      </dsp:nvSpPr>
      <dsp:spPr>
        <a:xfrm rot="5400000">
          <a:off x="5012703" y="1160999"/>
          <a:ext cx="1166849" cy="526694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smtClean="0"/>
            <a:t>Refers to the use of human reasoning as basis for answering questions</a:t>
          </a:r>
          <a:endParaRPr lang="en-US" sz="1300" kern="1200" dirty="0"/>
        </a:p>
        <a:p>
          <a:pPr marL="114300" lvl="1" indent="-114300" algn="l" defTabSz="577850">
            <a:lnSpc>
              <a:spcPct val="90000"/>
            </a:lnSpc>
            <a:spcBef>
              <a:spcPct val="0"/>
            </a:spcBef>
            <a:spcAft>
              <a:spcPct val="15000"/>
            </a:spcAft>
            <a:buChar char="••"/>
          </a:pPr>
          <a:r>
            <a:rPr lang="en-US" sz="1300" kern="1200" dirty="0" smtClean="0"/>
            <a:t>Global culture throughout history</a:t>
          </a:r>
          <a:endParaRPr lang="en-US" sz="1300" kern="1200" dirty="0"/>
        </a:p>
        <a:p>
          <a:pPr marL="114300" lvl="1" indent="-114300" algn="l" defTabSz="577850">
            <a:lnSpc>
              <a:spcPct val="90000"/>
            </a:lnSpc>
            <a:spcBef>
              <a:spcPct val="0"/>
            </a:spcBef>
            <a:spcAft>
              <a:spcPct val="15000"/>
            </a:spcAft>
            <a:buChar char="••"/>
          </a:pPr>
          <a:r>
            <a:rPr lang="en-US" sz="1300" kern="1200" dirty="0" smtClean="0"/>
            <a:t>Reliant and dependable information  </a:t>
          </a:r>
          <a:endParaRPr lang="en-US" sz="1300" kern="1200" dirty="0"/>
        </a:p>
        <a:p>
          <a:pPr marL="114300" lvl="1" indent="-114300" algn="l" defTabSz="577850">
            <a:lnSpc>
              <a:spcPct val="90000"/>
            </a:lnSpc>
            <a:spcBef>
              <a:spcPct val="0"/>
            </a:spcBef>
            <a:spcAft>
              <a:spcPct val="15000"/>
            </a:spcAft>
            <a:buChar char="••"/>
          </a:pPr>
          <a:r>
            <a:rPr lang="en-US" sz="1300" kern="1200" dirty="0" smtClean="0"/>
            <a:t>Information collected  if it is of substandard quality or accuracy  it will reflect on those various deficiency </a:t>
          </a:r>
          <a:endParaRPr lang="en-US" sz="1300" kern="1200" dirty="0"/>
        </a:p>
      </dsp:txBody>
      <dsp:txXfrm rot="-5400000">
        <a:off x="2962656" y="3268008"/>
        <a:ext cx="5209983" cy="1052927"/>
      </dsp:txXfrm>
    </dsp:sp>
    <dsp:sp modelId="{3BF152A4-8E92-46E5-BF0D-D4F95D4FB4EA}">
      <dsp:nvSpPr>
        <dsp:cNvPr id="0" name=""/>
        <dsp:cNvSpPr/>
      </dsp:nvSpPr>
      <dsp:spPr>
        <a:xfrm>
          <a:off x="0" y="3065190"/>
          <a:ext cx="2962656" cy="145856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lvl="0" algn="ctr" defTabSz="1822450">
            <a:lnSpc>
              <a:spcPct val="90000"/>
            </a:lnSpc>
            <a:spcBef>
              <a:spcPct val="0"/>
            </a:spcBef>
            <a:spcAft>
              <a:spcPct val="35000"/>
            </a:spcAft>
          </a:pPr>
          <a:r>
            <a:rPr lang="en-US" sz="4100" kern="1200" dirty="0" smtClean="0"/>
            <a:t>Common sense</a:t>
          </a:r>
          <a:endParaRPr lang="en-US" sz="4100" kern="1200" dirty="0"/>
        </a:p>
      </dsp:txBody>
      <dsp:txXfrm>
        <a:off x="71201" y="3136391"/>
        <a:ext cx="2820254" cy="131616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ax="1440" units="cm"/>
          <inkml:channel name="Y" type="integer" max="900" units="cm"/>
        </inkml:traceFormat>
        <inkml:channelProperties>
          <inkml:channelProperty channel="X" name="resolution" value="33.56643" units="1/cm"/>
          <inkml:channelProperty channel="Y" name="resolution" value="33.58209" units="1/cm"/>
        </inkml:channelProperties>
      </inkml:inkSource>
      <inkml:timestamp xml:id="ts0" timeString="2016-10-20T10:11:47.442"/>
    </inkml:context>
    <inkml:brush xml:id="br0">
      <inkml:brushProperty name="width" value="0.23333" units="cm"/>
      <inkml:brushProperty name="height" value="0.46667" units="cm"/>
      <inkml:brushProperty name="color" value="#FFFF00"/>
      <inkml:brushProperty name="tip" value="rectangle"/>
      <inkml:brushProperty name="rasterOp" value="maskPen"/>
      <inkml:brushProperty name="fitToCurve" value="1"/>
    </inkml:brush>
  </inkml:definitions>
  <inkml:trace contextRef="#ctx0" brushRef="#br0">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6B22FD-B48D-4EEC-A539-32D9A9667DD2}" type="datetimeFigureOut">
              <a:rPr lang="en-US" smtClean="0"/>
              <a:t>10/20/2016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54C5CD-F181-4597-9DB3-5438BDB1B23D}" type="slidenum">
              <a:rPr lang="en-US" smtClean="0"/>
              <a:t>‹#›</a:t>
            </a:fld>
            <a:endParaRPr lang="en-US"/>
          </a:p>
        </p:txBody>
      </p:sp>
    </p:spTree>
    <p:extLst>
      <p:ext uri="{BB962C8B-B14F-4D97-AF65-F5344CB8AC3E}">
        <p14:creationId xmlns:p14="http://schemas.microsoft.com/office/powerpoint/2010/main" val="757145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24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24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24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fld id="{E0CEAEC1-01BE-4F4A-ADC8-C1F52CE1B96B}" type="slidenum">
              <a:rPr lang="en-GB" altLang="en-US" sz="1200"/>
              <a:pPr eaLnBrk="1" hangingPunct="1"/>
              <a:t>14</a:t>
            </a:fld>
            <a:endParaRPr lang="en-GB" altLang="en-US" sz="120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GB" dirty="0">
              <a:latin typeface="Times New Roman" charset="0"/>
              <a:ea typeface="ＭＳ Ｐゴシック" charset="0"/>
              <a:cs typeface="+mn-cs"/>
            </a:endParaRPr>
          </a:p>
        </p:txBody>
      </p:sp>
    </p:spTree>
    <p:extLst>
      <p:ext uri="{BB962C8B-B14F-4D97-AF65-F5344CB8AC3E}">
        <p14:creationId xmlns:p14="http://schemas.microsoft.com/office/powerpoint/2010/main" val="2432592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cap="flat"/>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As we saw from the Aids-Floridation example, the above two are not enough.</a:t>
            </a:r>
          </a:p>
          <a:p>
            <a:r>
              <a:rPr lang="en-US" smtClean="0"/>
              <a:t>We try to do it primarily through (statistical control and sample selection) to a lesser degree.</a:t>
            </a:r>
          </a:p>
        </p:txBody>
      </p:sp>
    </p:spTree>
    <p:extLst>
      <p:ext uri="{BB962C8B-B14F-4D97-AF65-F5344CB8AC3E}">
        <p14:creationId xmlns:p14="http://schemas.microsoft.com/office/powerpoint/2010/main" val="3360486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126830D-326B-4D59-BA50-136EFADDED22}" type="datetimeFigureOut">
              <a:rPr lang="en-US" smtClean="0"/>
              <a:t>10/20/2016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A3C7CF-E9E1-4FAA-B9BA-67706F7764CB}" type="slidenum">
              <a:rPr lang="en-US" smtClean="0"/>
              <a:t>‹#›</a:t>
            </a:fld>
            <a:endParaRPr lang="en-US"/>
          </a:p>
        </p:txBody>
      </p:sp>
    </p:spTree>
    <p:extLst>
      <p:ext uri="{BB962C8B-B14F-4D97-AF65-F5344CB8AC3E}">
        <p14:creationId xmlns:p14="http://schemas.microsoft.com/office/powerpoint/2010/main" val="2403466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26830D-326B-4D59-BA50-136EFADDED22}" type="datetimeFigureOut">
              <a:rPr lang="en-US" smtClean="0"/>
              <a:t>10/20/2016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A3C7CF-E9E1-4FAA-B9BA-67706F7764CB}" type="slidenum">
              <a:rPr lang="en-US" smtClean="0"/>
              <a:t>‹#›</a:t>
            </a:fld>
            <a:endParaRPr lang="en-US"/>
          </a:p>
        </p:txBody>
      </p:sp>
    </p:spTree>
    <p:extLst>
      <p:ext uri="{BB962C8B-B14F-4D97-AF65-F5344CB8AC3E}">
        <p14:creationId xmlns:p14="http://schemas.microsoft.com/office/powerpoint/2010/main" val="2714647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26830D-326B-4D59-BA50-136EFADDED22}" type="datetimeFigureOut">
              <a:rPr lang="en-US" smtClean="0"/>
              <a:t>10/20/2016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A3C7CF-E9E1-4FAA-B9BA-67706F7764CB}" type="slidenum">
              <a:rPr lang="en-US" smtClean="0"/>
              <a:t>‹#›</a:t>
            </a:fld>
            <a:endParaRPr lang="en-US"/>
          </a:p>
        </p:txBody>
      </p:sp>
    </p:spTree>
    <p:extLst>
      <p:ext uri="{BB962C8B-B14F-4D97-AF65-F5344CB8AC3E}">
        <p14:creationId xmlns:p14="http://schemas.microsoft.com/office/powerpoint/2010/main" val="2654613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26830D-326B-4D59-BA50-136EFADDED22}" type="datetimeFigureOut">
              <a:rPr lang="en-US" smtClean="0"/>
              <a:t>10/20/2016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A3C7CF-E9E1-4FAA-B9BA-67706F7764CB}" type="slidenum">
              <a:rPr lang="en-US" smtClean="0"/>
              <a:t>‹#›</a:t>
            </a:fld>
            <a:endParaRPr lang="en-US"/>
          </a:p>
        </p:txBody>
      </p:sp>
    </p:spTree>
    <p:extLst>
      <p:ext uri="{BB962C8B-B14F-4D97-AF65-F5344CB8AC3E}">
        <p14:creationId xmlns:p14="http://schemas.microsoft.com/office/powerpoint/2010/main" val="3777708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26830D-326B-4D59-BA50-136EFADDED22}" type="datetimeFigureOut">
              <a:rPr lang="en-US" smtClean="0"/>
              <a:t>10/20/2016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A3C7CF-E9E1-4FAA-B9BA-67706F7764CB}" type="slidenum">
              <a:rPr lang="en-US" smtClean="0"/>
              <a:t>‹#›</a:t>
            </a:fld>
            <a:endParaRPr lang="en-US"/>
          </a:p>
        </p:txBody>
      </p:sp>
    </p:spTree>
    <p:extLst>
      <p:ext uri="{BB962C8B-B14F-4D97-AF65-F5344CB8AC3E}">
        <p14:creationId xmlns:p14="http://schemas.microsoft.com/office/powerpoint/2010/main" val="2338897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126830D-326B-4D59-BA50-136EFADDED22}" type="datetimeFigureOut">
              <a:rPr lang="en-US" smtClean="0"/>
              <a:t>10/20/2016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A3C7CF-E9E1-4FAA-B9BA-67706F7764CB}" type="slidenum">
              <a:rPr lang="en-US" smtClean="0"/>
              <a:t>‹#›</a:t>
            </a:fld>
            <a:endParaRPr lang="en-US"/>
          </a:p>
        </p:txBody>
      </p:sp>
    </p:spTree>
    <p:extLst>
      <p:ext uri="{BB962C8B-B14F-4D97-AF65-F5344CB8AC3E}">
        <p14:creationId xmlns:p14="http://schemas.microsoft.com/office/powerpoint/2010/main" val="4050686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126830D-326B-4D59-BA50-136EFADDED22}" type="datetimeFigureOut">
              <a:rPr lang="en-US" smtClean="0"/>
              <a:t>10/20/2016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A3C7CF-E9E1-4FAA-B9BA-67706F7764CB}" type="slidenum">
              <a:rPr lang="en-US" smtClean="0"/>
              <a:t>‹#›</a:t>
            </a:fld>
            <a:endParaRPr lang="en-US"/>
          </a:p>
        </p:txBody>
      </p:sp>
    </p:spTree>
    <p:extLst>
      <p:ext uri="{BB962C8B-B14F-4D97-AF65-F5344CB8AC3E}">
        <p14:creationId xmlns:p14="http://schemas.microsoft.com/office/powerpoint/2010/main" val="475482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26830D-326B-4D59-BA50-136EFADDED22}" type="datetimeFigureOut">
              <a:rPr lang="en-US" smtClean="0"/>
              <a:t>10/20/2016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A3C7CF-E9E1-4FAA-B9BA-67706F7764CB}" type="slidenum">
              <a:rPr lang="en-US" smtClean="0"/>
              <a:t>‹#›</a:t>
            </a:fld>
            <a:endParaRPr lang="en-US"/>
          </a:p>
        </p:txBody>
      </p:sp>
    </p:spTree>
    <p:extLst>
      <p:ext uri="{BB962C8B-B14F-4D97-AF65-F5344CB8AC3E}">
        <p14:creationId xmlns:p14="http://schemas.microsoft.com/office/powerpoint/2010/main" val="432821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26830D-326B-4D59-BA50-136EFADDED22}" type="datetimeFigureOut">
              <a:rPr lang="en-US" smtClean="0"/>
              <a:t>10/20/2016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A3C7CF-E9E1-4FAA-B9BA-67706F7764CB}" type="slidenum">
              <a:rPr lang="en-US" smtClean="0"/>
              <a:t>‹#›</a:t>
            </a:fld>
            <a:endParaRPr lang="en-US"/>
          </a:p>
        </p:txBody>
      </p:sp>
    </p:spTree>
    <p:extLst>
      <p:ext uri="{BB962C8B-B14F-4D97-AF65-F5344CB8AC3E}">
        <p14:creationId xmlns:p14="http://schemas.microsoft.com/office/powerpoint/2010/main" val="4157144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26830D-326B-4D59-BA50-136EFADDED22}" type="datetimeFigureOut">
              <a:rPr lang="en-US" smtClean="0"/>
              <a:t>10/20/2016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A3C7CF-E9E1-4FAA-B9BA-67706F7764CB}" type="slidenum">
              <a:rPr lang="en-US" smtClean="0"/>
              <a:t>‹#›</a:t>
            </a:fld>
            <a:endParaRPr lang="en-US"/>
          </a:p>
        </p:txBody>
      </p:sp>
    </p:spTree>
    <p:extLst>
      <p:ext uri="{BB962C8B-B14F-4D97-AF65-F5344CB8AC3E}">
        <p14:creationId xmlns:p14="http://schemas.microsoft.com/office/powerpoint/2010/main" val="3168255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26830D-326B-4D59-BA50-136EFADDED22}" type="datetimeFigureOut">
              <a:rPr lang="en-US" smtClean="0"/>
              <a:t>10/20/2016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A3C7CF-E9E1-4FAA-B9BA-67706F7764CB}" type="slidenum">
              <a:rPr lang="en-US" smtClean="0"/>
              <a:t>‹#›</a:t>
            </a:fld>
            <a:endParaRPr lang="en-US"/>
          </a:p>
        </p:txBody>
      </p:sp>
    </p:spTree>
    <p:extLst>
      <p:ext uri="{BB962C8B-B14F-4D97-AF65-F5344CB8AC3E}">
        <p14:creationId xmlns:p14="http://schemas.microsoft.com/office/powerpoint/2010/main" val="1979681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26830D-326B-4D59-BA50-136EFADDED22}" type="datetimeFigureOut">
              <a:rPr lang="en-US" smtClean="0"/>
              <a:t>10/20/2016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A3C7CF-E9E1-4FAA-B9BA-67706F7764CB}" type="slidenum">
              <a:rPr lang="en-US" smtClean="0"/>
              <a:t>‹#›</a:t>
            </a:fld>
            <a:endParaRPr lang="en-US"/>
          </a:p>
        </p:txBody>
      </p:sp>
    </p:spTree>
    <p:extLst>
      <p:ext uri="{BB962C8B-B14F-4D97-AF65-F5344CB8AC3E}">
        <p14:creationId xmlns:p14="http://schemas.microsoft.com/office/powerpoint/2010/main" val="285273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customXml" Target="../ink/ink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2133600" y="233916"/>
            <a:ext cx="7772400" cy="797442"/>
          </a:xfrm>
        </p:spPr>
        <p:txBody>
          <a:bodyPr>
            <a:normAutofit/>
          </a:bodyPr>
          <a:lstStyle/>
          <a:p>
            <a:r>
              <a:rPr lang="en-US" altLang="en-US" sz="2400" b="1" dirty="0" smtClean="0"/>
              <a:t>SP_IRS Introduction to Research in Special and Inclusive Education(Autumn 2016)</a:t>
            </a:r>
            <a:endParaRPr lang="en-US" altLang="en-US" sz="2400" dirty="0" smtClean="0"/>
          </a:p>
        </p:txBody>
      </p:sp>
      <p:sp>
        <p:nvSpPr>
          <p:cNvPr id="3" name="Subtitle 2"/>
          <p:cNvSpPr>
            <a:spLocks noGrp="1"/>
          </p:cNvSpPr>
          <p:nvPr>
            <p:ph type="subTitle" idx="1"/>
          </p:nvPr>
        </p:nvSpPr>
        <p:spPr>
          <a:xfrm>
            <a:off x="1447800" y="1180214"/>
            <a:ext cx="9144000" cy="3381153"/>
          </a:xfrm>
        </p:spPr>
        <p:txBody>
          <a:bodyPr/>
          <a:lstStyle/>
          <a:p>
            <a:pPr eaLnBrk="1" hangingPunct="1">
              <a:lnSpc>
                <a:spcPct val="90000"/>
              </a:lnSpc>
              <a:buClr>
                <a:srgbClr val="1F497D"/>
              </a:buClr>
              <a:buSzPct val="70000"/>
              <a:defRPr/>
            </a:pPr>
            <a:r>
              <a:rPr lang="en-US" altLang="en-US" sz="4000" b="1" dirty="0">
                <a:solidFill>
                  <a:prstClr val="black"/>
                </a:solidFill>
                <a:ea typeface="宋体" panose="02010600030101010101" pitchFamily="2" charset="-122"/>
                <a:cs typeface="Arial" panose="020B0604020202020204" pitchFamily="34" charset="0"/>
              </a:rPr>
              <a:t>Lecture 1: Introduction</a:t>
            </a:r>
          </a:p>
          <a:p>
            <a:pPr eaLnBrk="1" hangingPunct="1">
              <a:lnSpc>
                <a:spcPct val="90000"/>
              </a:lnSpc>
              <a:buClr>
                <a:srgbClr val="1F497D"/>
              </a:buClr>
              <a:buSzPct val="70000"/>
              <a:defRPr/>
            </a:pPr>
            <a:r>
              <a:rPr lang="en-US" altLang="en-US" sz="4000" b="1" dirty="0">
                <a:solidFill>
                  <a:prstClr val="black"/>
                </a:solidFill>
                <a:ea typeface="宋体" panose="02010600030101010101" pitchFamily="2" charset="-122"/>
                <a:cs typeface="Arial" panose="020B0604020202020204" pitchFamily="34" charset="0"/>
              </a:rPr>
              <a:t>Lecturer: Mr. S. </a:t>
            </a:r>
            <a:r>
              <a:rPr lang="en-US" altLang="en-US" sz="4000" b="1" dirty="0" smtClean="0">
                <a:solidFill>
                  <a:prstClr val="black"/>
                </a:solidFill>
                <a:ea typeface="宋体" panose="02010600030101010101" pitchFamily="2" charset="-122"/>
                <a:cs typeface="Arial" panose="020B0604020202020204" pitchFamily="34" charset="0"/>
              </a:rPr>
              <a:t>Kumar</a:t>
            </a:r>
          </a:p>
          <a:p>
            <a:pPr eaLnBrk="1" hangingPunct="1">
              <a:lnSpc>
                <a:spcPct val="90000"/>
              </a:lnSpc>
              <a:buClr>
                <a:srgbClr val="1F497D"/>
              </a:buClr>
              <a:buSzPct val="70000"/>
              <a:defRPr/>
            </a:pPr>
            <a:r>
              <a:rPr lang="en-US" altLang="en-US" sz="4000" b="1" dirty="0" smtClean="0">
                <a:solidFill>
                  <a:prstClr val="black"/>
                </a:solidFill>
                <a:ea typeface="宋体" panose="02010600030101010101" pitchFamily="2" charset="-122"/>
                <a:cs typeface="Arial" panose="020B0604020202020204" pitchFamily="34" charset="0"/>
              </a:rPr>
              <a:t>Master of Inclusive Education </a:t>
            </a:r>
          </a:p>
          <a:p>
            <a:pPr eaLnBrk="1" hangingPunct="1">
              <a:lnSpc>
                <a:spcPct val="90000"/>
              </a:lnSpc>
              <a:buClr>
                <a:srgbClr val="1F497D"/>
              </a:buClr>
              <a:buSzPct val="70000"/>
              <a:defRPr/>
            </a:pPr>
            <a:endParaRPr lang="en-US" altLang="en-US" sz="4000" b="1" dirty="0" smtClean="0">
              <a:solidFill>
                <a:prstClr val="black"/>
              </a:solidFill>
              <a:ea typeface="宋体" panose="02010600030101010101" pitchFamily="2" charset="-122"/>
              <a:cs typeface="Arial" panose="020B0604020202020204" pitchFamily="34" charset="0"/>
            </a:endParaRPr>
          </a:p>
          <a:p>
            <a:pPr eaLnBrk="1" hangingPunct="1">
              <a:lnSpc>
                <a:spcPct val="90000"/>
              </a:lnSpc>
              <a:buClr>
                <a:srgbClr val="1F497D"/>
              </a:buClr>
              <a:buSzPct val="70000"/>
              <a:defRPr/>
            </a:pPr>
            <a:endParaRPr lang="en-US" altLang="en-US" sz="4000" b="1" dirty="0" smtClean="0">
              <a:solidFill>
                <a:prstClr val="black"/>
              </a:solidFill>
              <a:ea typeface="宋体" panose="02010600030101010101" pitchFamily="2" charset="-122"/>
              <a:cs typeface="Arial" panose="020B0604020202020204" pitchFamily="34" charset="0"/>
            </a:endParaRPr>
          </a:p>
          <a:p>
            <a:pPr eaLnBrk="1" hangingPunct="1">
              <a:lnSpc>
                <a:spcPct val="90000"/>
              </a:lnSpc>
              <a:buClr>
                <a:srgbClr val="1F497D"/>
              </a:buClr>
              <a:buSzPct val="70000"/>
              <a:defRPr/>
            </a:pPr>
            <a:endParaRPr lang="en-US" altLang="en-US" sz="4000" b="1" dirty="0">
              <a:solidFill>
                <a:prstClr val="black"/>
              </a:solidFill>
              <a:ea typeface="宋体" panose="02010600030101010101" pitchFamily="2" charset="-122"/>
              <a:cs typeface="Arial" panose="020B0604020202020204" pitchFamily="34" charset="0"/>
            </a:endParaRPr>
          </a:p>
          <a:p>
            <a:pPr>
              <a:defRPr/>
            </a:pPr>
            <a:endParaRPr lang="en-US" dirty="0"/>
          </a:p>
        </p:txBody>
      </p:sp>
      <mc:AlternateContent xmlns:mc="http://schemas.openxmlformats.org/markup-compatibility/2006">
        <mc:Choice xmlns:p14="http://schemas.microsoft.com/office/powerpoint/2010/main" Requires="p14">
          <p:contentPart p14:bwMode="auto" r:id="rId2">
            <p14:nvContentPartPr>
              <p14:cNvPr id="2" name="Rukopis 1"/>
              <p14:cNvContentPartPr/>
              <p14:nvPr/>
            </p14:nvContentPartPr>
            <p14:xfrm>
              <a:off x="10972763" y="2018123"/>
              <a:ext cx="360" cy="360"/>
            </p14:xfrm>
          </p:contentPart>
        </mc:Choice>
        <mc:Fallback>
          <p:pic>
            <p:nvPicPr>
              <p:cNvPr id="2" name="Rukopis 1"/>
              <p:cNvPicPr/>
              <p:nvPr/>
            </p:nvPicPr>
            <p:blipFill>
              <a:blip r:embed="rId3"/>
              <a:stretch>
                <a:fillRect/>
              </a:stretch>
            </p:blipFill>
            <p:spPr>
              <a:xfrm>
                <a:off x="10930643" y="1933883"/>
                <a:ext cx="84600" cy="168480"/>
              </a:xfrm>
              <a:prstGeom prst="rect">
                <a:avLst/>
              </a:prstGeom>
            </p:spPr>
          </p:pic>
        </mc:Fallback>
      </mc:AlternateContent>
    </p:spTree>
    <p:extLst>
      <p:ext uri="{BB962C8B-B14F-4D97-AF65-F5344CB8AC3E}">
        <p14:creationId xmlns:p14="http://schemas.microsoft.com/office/powerpoint/2010/main" val="16210982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altLang="en-US" smtClean="0"/>
              <a:t>Educational Research</a:t>
            </a:r>
            <a:br>
              <a:rPr lang="en-US" altLang="en-US" smtClean="0"/>
            </a:br>
            <a:endParaRPr lang="en-US" altLang="en-US" smtClean="0"/>
          </a:p>
        </p:txBody>
      </p:sp>
      <p:sp>
        <p:nvSpPr>
          <p:cNvPr id="11267" name="Content Placeholder 2"/>
          <p:cNvSpPr>
            <a:spLocks noGrp="1"/>
          </p:cNvSpPr>
          <p:nvPr>
            <p:ph idx="1"/>
          </p:nvPr>
        </p:nvSpPr>
        <p:spPr/>
        <p:txBody>
          <a:bodyPr/>
          <a:lstStyle/>
          <a:p>
            <a:pPr eaLnBrk="1" hangingPunct="1"/>
            <a:r>
              <a:rPr lang="en-US" altLang="en-US" smtClean="0"/>
              <a:t>Involves the application of the scientific method to educational topics , phenomena, or questions in search of answers. </a:t>
            </a:r>
          </a:p>
        </p:txBody>
      </p:sp>
    </p:spTree>
    <p:extLst>
      <p:ext uri="{BB962C8B-B14F-4D97-AF65-F5344CB8AC3E}">
        <p14:creationId xmlns:p14="http://schemas.microsoft.com/office/powerpoint/2010/main" val="30345183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altLang="en-US" smtClean="0"/>
              <a:t>Educational Research procedures</a:t>
            </a:r>
          </a:p>
        </p:txBody>
      </p:sp>
      <p:sp>
        <p:nvSpPr>
          <p:cNvPr id="12291" name="Content Placeholder 2"/>
          <p:cNvSpPr>
            <a:spLocks noGrp="1"/>
          </p:cNvSpPr>
          <p:nvPr>
            <p:ph idx="1"/>
          </p:nvPr>
        </p:nvSpPr>
        <p:spPr/>
        <p:txBody>
          <a:bodyPr/>
          <a:lstStyle/>
          <a:p>
            <a:pPr marL="514350" indent="-514350">
              <a:buFont typeface="Calibri" panose="020F0502020204030204" pitchFamily="34" charset="0"/>
              <a:buAutoNum type="arabicPeriod"/>
            </a:pPr>
            <a:r>
              <a:rPr lang="en-US" altLang="en-US" dirty="0" smtClean="0"/>
              <a:t>Specify the topic about which a concern exist</a:t>
            </a:r>
          </a:p>
          <a:p>
            <a:pPr marL="514350" indent="-514350">
              <a:buFont typeface="Calibri" panose="020F0502020204030204" pitchFamily="34" charset="0"/>
              <a:buAutoNum type="arabicPeriod"/>
            </a:pPr>
            <a:r>
              <a:rPr lang="en-US" altLang="en-US" dirty="0" smtClean="0"/>
              <a:t>Clarify the specific problem on which the research will focus.</a:t>
            </a:r>
          </a:p>
          <a:p>
            <a:pPr marL="514350" indent="-514350">
              <a:buFont typeface="Calibri" panose="020F0502020204030204" pitchFamily="34" charset="0"/>
              <a:buAutoNum type="arabicPeriod"/>
            </a:pPr>
            <a:r>
              <a:rPr lang="en-US" altLang="en-US" dirty="0" smtClean="0"/>
              <a:t>Formulate research questions and /or hypotheses concerning the main problem</a:t>
            </a:r>
          </a:p>
          <a:p>
            <a:pPr marL="514350" indent="-514350">
              <a:buFont typeface="Calibri" panose="020F0502020204030204" pitchFamily="34" charset="0"/>
              <a:buAutoNum type="arabicPeriod"/>
            </a:pPr>
            <a:r>
              <a:rPr lang="en-US" altLang="en-US" dirty="0" smtClean="0"/>
              <a:t>Carry out procedures by which data (a more appropriate term for information) are collected </a:t>
            </a:r>
            <a:r>
              <a:rPr lang="en-US" altLang="en-US" dirty="0" err="1" smtClean="0"/>
              <a:t>analysed</a:t>
            </a:r>
            <a:r>
              <a:rPr lang="en-US" altLang="en-US" dirty="0" smtClean="0"/>
              <a:t> and interpreted.</a:t>
            </a:r>
          </a:p>
          <a:p>
            <a:pPr marL="514350" indent="-514350">
              <a:buNone/>
            </a:pPr>
            <a:r>
              <a:rPr lang="en-US" altLang="en-US" dirty="0" smtClean="0"/>
              <a:t>5</a:t>
            </a:r>
            <a:r>
              <a:rPr lang="en-US" altLang="en-US" dirty="0"/>
              <a:t>. State the findings determined as a result of the data analysis.</a:t>
            </a:r>
          </a:p>
          <a:p>
            <a:pPr marL="514350" indent="-514350">
              <a:buNone/>
            </a:pPr>
            <a:r>
              <a:rPr lang="en-US" altLang="en-US" dirty="0"/>
              <a:t>6. Draw conclusion related to the original research questions and/ or hypothesis </a:t>
            </a:r>
          </a:p>
        </p:txBody>
      </p:sp>
    </p:spTree>
    <p:extLst>
      <p:ext uri="{BB962C8B-B14F-4D97-AF65-F5344CB8AC3E}">
        <p14:creationId xmlns:p14="http://schemas.microsoft.com/office/powerpoint/2010/main" val="11481139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Research Design</a:t>
            </a:r>
            <a:endParaRPr lang="en-US" dirty="0"/>
          </a:p>
        </p:txBody>
      </p:sp>
      <p:sp>
        <p:nvSpPr>
          <p:cNvPr id="3" name="Content Placeholder 2"/>
          <p:cNvSpPr>
            <a:spLocks noGrp="1"/>
          </p:cNvSpPr>
          <p:nvPr>
            <p:ph idx="1"/>
          </p:nvPr>
        </p:nvSpPr>
        <p:spPr/>
        <p:txBody>
          <a:bodyPr/>
          <a:lstStyle/>
          <a:p>
            <a:pPr>
              <a:spcBef>
                <a:spcPct val="20000"/>
              </a:spcBef>
              <a:buClr>
                <a:schemeClr val="tx1"/>
              </a:buClr>
              <a:defRPr/>
            </a:pPr>
            <a:r>
              <a:rPr lang="en-US" dirty="0" smtClean="0"/>
              <a:t>refers </a:t>
            </a:r>
            <a:r>
              <a:rPr lang="en-US" dirty="0"/>
              <a:t>to the plan, structure, and strategy of research--the </a:t>
            </a:r>
            <a:r>
              <a:rPr lang="en-US" dirty="0" smtClean="0"/>
              <a:t>blueprint/road map </a:t>
            </a:r>
            <a:r>
              <a:rPr lang="en-US" dirty="0"/>
              <a:t>that will guide the research </a:t>
            </a:r>
            <a:r>
              <a:rPr lang="en-US" dirty="0" smtClean="0"/>
              <a:t>process.</a:t>
            </a:r>
          </a:p>
          <a:p>
            <a:pPr>
              <a:spcBef>
                <a:spcPct val="20000"/>
              </a:spcBef>
              <a:buClr>
                <a:schemeClr val="tx1"/>
              </a:buClr>
              <a:defRPr/>
            </a:pP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222965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316" name="AutoShape 84"/>
          <p:cNvSpPr>
            <a:spLocks noChangeArrowheads="1"/>
          </p:cNvSpPr>
          <p:nvPr/>
        </p:nvSpPr>
        <p:spPr bwMode="auto">
          <a:xfrm>
            <a:off x="1774826" y="3068638"/>
            <a:ext cx="360363" cy="1511300"/>
          </a:xfrm>
          <a:prstGeom prst="downArrow">
            <a:avLst>
              <a:gd name="adj1" fmla="val 50000"/>
              <a:gd name="adj2" fmla="val 104846"/>
            </a:avLst>
          </a:prstGeom>
          <a:gradFill rotWithShape="1">
            <a:gsLst>
              <a:gs pos="0">
                <a:srgbClr val="FFFFFF"/>
              </a:gs>
              <a:gs pos="100000">
                <a:srgbClr val="33CCCC"/>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eaVert" wrap="none" anchor="ctr"/>
          <a:lstStyle/>
          <a:p>
            <a:pPr>
              <a:defRPr/>
            </a:pPr>
            <a:endParaRPr lang="en-US">
              <a:latin typeface="Times New Roman" charset="0"/>
              <a:ea typeface="ＭＳ Ｐゴシック" charset="0"/>
            </a:endParaRPr>
          </a:p>
        </p:txBody>
      </p:sp>
      <p:sp>
        <p:nvSpPr>
          <p:cNvPr id="95309" name="AutoShape 77"/>
          <p:cNvSpPr>
            <a:spLocks noChangeArrowheads="1"/>
          </p:cNvSpPr>
          <p:nvPr/>
        </p:nvSpPr>
        <p:spPr bwMode="auto">
          <a:xfrm>
            <a:off x="8904289" y="4346575"/>
            <a:ext cx="358775" cy="649288"/>
          </a:xfrm>
          <a:prstGeom prst="downArrow">
            <a:avLst>
              <a:gd name="adj1" fmla="val 50000"/>
              <a:gd name="adj2" fmla="val 45243"/>
            </a:avLst>
          </a:prstGeom>
          <a:gradFill rotWithShape="1">
            <a:gsLst>
              <a:gs pos="0">
                <a:srgbClr val="FFFFFF"/>
              </a:gs>
              <a:gs pos="100000">
                <a:srgbClr val="33CCCC"/>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eaVert" wrap="none" anchor="ctr"/>
          <a:lstStyle/>
          <a:p>
            <a:pPr>
              <a:defRPr/>
            </a:pPr>
            <a:endParaRPr lang="en-US">
              <a:latin typeface="Times New Roman" charset="0"/>
              <a:ea typeface="ＭＳ Ｐゴシック" charset="0"/>
            </a:endParaRPr>
          </a:p>
        </p:txBody>
      </p:sp>
      <p:sp>
        <p:nvSpPr>
          <p:cNvPr id="95308" name="AutoShape 76"/>
          <p:cNvSpPr>
            <a:spLocks noChangeArrowheads="1"/>
          </p:cNvSpPr>
          <p:nvPr/>
        </p:nvSpPr>
        <p:spPr bwMode="auto">
          <a:xfrm>
            <a:off x="8904289" y="3573464"/>
            <a:ext cx="358775" cy="433387"/>
          </a:xfrm>
          <a:prstGeom prst="downArrow">
            <a:avLst>
              <a:gd name="adj1" fmla="val 50000"/>
              <a:gd name="adj2" fmla="val 30199"/>
            </a:avLst>
          </a:prstGeom>
          <a:gradFill rotWithShape="1">
            <a:gsLst>
              <a:gs pos="0">
                <a:srgbClr val="FFFFFF"/>
              </a:gs>
              <a:gs pos="100000">
                <a:srgbClr val="33CCCC"/>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eaVert" wrap="none" anchor="ctr"/>
          <a:lstStyle/>
          <a:p>
            <a:pPr>
              <a:defRPr/>
            </a:pPr>
            <a:endParaRPr lang="en-US">
              <a:latin typeface="Times New Roman" charset="0"/>
              <a:ea typeface="ＭＳ Ｐゴシック" charset="0"/>
            </a:endParaRPr>
          </a:p>
        </p:txBody>
      </p:sp>
      <p:sp>
        <p:nvSpPr>
          <p:cNvPr id="95310" name="AutoShape 78"/>
          <p:cNvSpPr>
            <a:spLocks noChangeArrowheads="1"/>
          </p:cNvSpPr>
          <p:nvPr/>
        </p:nvSpPr>
        <p:spPr bwMode="auto">
          <a:xfrm>
            <a:off x="8904289" y="2870200"/>
            <a:ext cx="358775" cy="433388"/>
          </a:xfrm>
          <a:prstGeom prst="downArrow">
            <a:avLst>
              <a:gd name="adj1" fmla="val 50000"/>
              <a:gd name="adj2" fmla="val 30199"/>
            </a:avLst>
          </a:prstGeom>
          <a:gradFill rotWithShape="1">
            <a:gsLst>
              <a:gs pos="0">
                <a:srgbClr val="FFFFFF"/>
              </a:gs>
              <a:gs pos="100000">
                <a:srgbClr val="33CCCC"/>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eaVert" wrap="none" anchor="ctr"/>
          <a:lstStyle/>
          <a:p>
            <a:pPr>
              <a:defRPr/>
            </a:pPr>
            <a:endParaRPr lang="en-US">
              <a:latin typeface="Times New Roman" charset="0"/>
              <a:ea typeface="ＭＳ Ｐゴシック" charset="0"/>
            </a:endParaRPr>
          </a:p>
        </p:txBody>
      </p:sp>
      <p:sp>
        <p:nvSpPr>
          <p:cNvPr id="95306" name="AutoShape 74"/>
          <p:cNvSpPr>
            <a:spLocks noChangeArrowheads="1"/>
          </p:cNvSpPr>
          <p:nvPr/>
        </p:nvSpPr>
        <p:spPr bwMode="auto">
          <a:xfrm>
            <a:off x="8904289" y="1916114"/>
            <a:ext cx="358775" cy="649287"/>
          </a:xfrm>
          <a:prstGeom prst="downArrow">
            <a:avLst>
              <a:gd name="adj1" fmla="val 50000"/>
              <a:gd name="adj2" fmla="val 45243"/>
            </a:avLst>
          </a:prstGeom>
          <a:gradFill rotWithShape="1">
            <a:gsLst>
              <a:gs pos="0">
                <a:srgbClr val="FFFFFF"/>
              </a:gs>
              <a:gs pos="100000">
                <a:srgbClr val="33CCCC"/>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eaVert" wrap="none" anchor="ctr"/>
          <a:lstStyle/>
          <a:p>
            <a:pPr>
              <a:defRPr/>
            </a:pPr>
            <a:endParaRPr lang="en-US">
              <a:latin typeface="Times New Roman" charset="0"/>
              <a:ea typeface="ＭＳ Ｐゴシック" charset="0"/>
            </a:endParaRPr>
          </a:p>
        </p:txBody>
      </p:sp>
      <p:sp>
        <p:nvSpPr>
          <p:cNvPr id="95303" name="AutoShape 71"/>
          <p:cNvSpPr>
            <a:spLocks noChangeArrowheads="1"/>
          </p:cNvSpPr>
          <p:nvPr/>
        </p:nvSpPr>
        <p:spPr bwMode="auto">
          <a:xfrm>
            <a:off x="6096000" y="3789363"/>
            <a:ext cx="217488" cy="431800"/>
          </a:xfrm>
          <a:prstGeom prst="downArrow">
            <a:avLst>
              <a:gd name="adj1" fmla="val 50000"/>
              <a:gd name="adj2" fmla="val 49635"/>
            </a:avLst>
          </a:prstGeom>
          <a:gradFill rotWithShape="1">
            <a:gsLst>
              <a:gs pos="0">
                <a:srgbClr val="FFFFFF"/>
              </a:gs>
              <a:gs pos="100000">
                <a:srgbClr val="33CCCC"/>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eaVert" wrap="none" anchor="ctr"/>
          <a:lstStyle/>
          <a:p>
            <a:pPr>
              <a:defRPr/>
            </a:pPr>
            <a:endParaRPr lang="en-US">
              <a:latin typeface="Times New Roman" charset="0"/>
              <a:ea typeface="ＭＳ Ｐゴシック" charset="0"/>
            </a:endParaRPr>
          </a:p>
        </p:txBody>
      </p:sp>
      <p:sp>
        <p:nvSpPr>
          <p:cNvPr id="95302" name="AutoShape 70"/>
          <p:cNvSpPr>
            <a:spLocks noChangeArrowheads="1"/>
          </p:cNvSpPr>
          <p:nvPr/>
        </p:nvSpPr>
        <p:spPr bwMode="auto">
          <a:xfrm>
            <a:off x="6535739" y="3016250"/>
            <a:ext cx="217487" cy="431800"/>
          </a:xfrm>
          <a:prstGeom prst="downArrow">
            <a:avLst>
              <a:gd name="adj1" fmla="val 50000"/>
              <a:gd name="adj2" fmla="val 49635"/>
            </a:avLst>
          </a:prstGeom>
          <a:gradFill rotWithShape="1">
            <a:gsLst>
              <a:gs pos="0">
                <a:srgbClr val="FFFFFF"/>
              </a:gs>
              <a:gs pos="100000">
                <a:srgbClr val="33CCCC"/>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eaVert" wrap="none" anchor="ctr"/>
          <a:lstStyle/>
          <a:p>
            <a:pPr>
              <a:defRPr/>
            </a:pPr>
            <a:endParaRPr lang="en-US">
              <a:latin typeface="Times New Roman" charset="0"/>
              <a:ea typeface="ＭＳ Ｐゴシック" charset="0"/>
            </a:endParaRPr>
          </a:p>
        </p:txBody>
      </p:sp>
      <p:sp>
        <p:nvSpPr>
          <p:cNvPr id="95301" name="AutoShape 69"/>
          <p:cNvSpPr>
            <a:spLocks noChangeArrowheads="1"/>
          </p:cNvSpPr>
          <p:nvPr/>
        </p:nvSpPr>
        <p:spPr bwMode="auto">
          <a:xfrm>
            <a:off x="5157789" y="3016250"/>
            <a:ext cx="217487" cy="431800"/>
          </a:xfrm>
          <a:prstGeom prst="downArrow">
            <a:avLst>
              <a:gd name="adj1" fmla="val 50000"/>
              <a:gd name="adj2" fmla="val 49635"/>
            </a:avLst>
          </a:prstGeom>
          <a:gradFill rotWithShape="1">
            <a:gsLst>
              <a:gs pos="0">
                <a:srgbClr val="FFFFFF"/>
              </a:gs>
              <a:gs pos="100000">
                <a:srgbClr val="33CCCC"/>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eaVert" wrap="none" anchor="ctr"/>
          <a:lstStyle/>
          <a:p>
            <a:pPr>
              <a:defRPr/>
            </a:pPr>
            <a:endParaRPr lang="en-US">
              <a:latin typeface="Times New Roman" charset="0"/>
              <a:ea typeface="ＭＳ Ｐゴシック" charset="0"/>
            </a:endParaRPr>
          </a:p>
        </p:txBody>
      </p:sp>
      <p:sp>
        <p:nvSpPr>
          <p:cNvPr id="95300" name="AutoShape 68"/>
          <p:cNvSpPr>
            <a:spLocks noChangeArrowheads="1"/>
          </p:cNvSpPr>
          <p:nvPr/>
        </p:nvSpPr>
        <p:spPr bwMode="auto">
          <a:xfrm>
            <a:off x="1919288" y="1341438"/>
            <a:ext cx="360362" cy="1511300"/>
          </a:xfrm>
          <a:prstGeom prst="downArrow">
            <a:avLst>
              <a:gd name="adj1" fmla="val 50000"/>
              <a:gd name="adj2" fmla="val 104846"/>
            </a:avLst>
          </a:prstGeom>
          <a:gradFill rotWithShape="1">
            <a:gsLst>
              <a:gs pos="0">
                <a:srgbClr val="FFFFFF"/>
              </a:gs>
              <a:gs pos="100000">
                <a:srgbClr val="33CCCC"/>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eaVert" wrap="none" anchor="ctr"/>
          <a:lstStyle/>
          <a:p>
            <a:pPr>
              <a:defRPr/>
            </a:pPr>
            <a:endParaRPr lang="en-US">
              <a:latin typeface="Times New Roman" charset="0"/>
              <a:ea typeface="ＭＳ Ｐゴシック" charset="0"/>
            </a:endParaRPr>
          </a:p>
        </p:txBody>
      </p:sp>
      <p:sp>
        <p:nvSpPr>
          <p:cNvPr id="95299" name="AutoShape 67"/>
          <p:cNvSpPr>
            <a:spLocks noChangeArrowheads="1"/>
          </p:cNvSpPr>
          <p:nvPr/>
        </p:nvSpPr>
        <p:spPr bwMode="auto">
          <a:xfrm>
            <a:off x="2782888" y="1873250"/>
            <a:ext cx="360362" cy="1511300"/>
          </a:xfrm>
          <a:prstGeom prst="downArrow">
            <a:avLst>
              <a:gd name="adj1" fmla="val 50000"/>
              <a:gd name="adj2" fmla="val 104846"/>
            </a:avLst>
          </a:prstGeom>
          <a:gradFill rotWithShape="1">
            <a:gsLst>
              <a:gs pos="0">
                <a:srgbClr val="FFFFFF"/>
              </a:gs>
              <a:gs pos="100000">
                <a:srgbClr val="33CCCC"/>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eaVert" wrap="none" anchor="ctr"/>
          <a:lstStyle/>
          <a:p>
            <a:pPr>
              <a:defRPr/>
            </a:pPr>
            <a:endParaRPr lang="en-US">
              <a:latin typeface="Times New Roman" charset="0"/>
              <a:ea typeface="ＭＳ Ｐゴシック" charset="0"/>
            </a:endParaRPr>
          </a:p>
        </p:txBody>
      </p:sp>
      <p:sp>
        <p:nvSpPr>
          <p:cNvPr id="95246" name="AutoShape 14"/>
          <p:cNvSpPr>
            <a:spLocks noChangeArrowheads="1"/>
          </p:cNvSpPr>
          <p:nvPr/>
        </p:nvSpPr>
        <p:spPr bwMode="auto">
          <a:xfrm>
            <a:off x="4387850" y="1196976"/>
            <a:ext cx="3124200" cy="1368425"/>
          </a:xfrm>
          <a:custGeom>
            <a:avLst/>
            <a:gdLst>
              <a:gd name="T0" fmla="*/ 2147483647 w 21600"/>
              <a:gd name="T1" fmla="*/ 2147483647 h 21600"/>
              <a:gd name="T2" fmla="*/ 2147483647 w 21600"/>
              <a:gd name="T3" fmla="*/ 2147483647 h 21600"/>
              <a:gd name="T4" fmla="*/ 0 w 21600"/>
              <a:gd name="T5" fmla="*/ 2147483647 h 21600"/>
              <a:gd name="T6" fmla="*/ 2147483647 w 21600"/>
              <a:gd name="T7" fmla="*/ 0 h 21600"/>
              <a:gd name="T8" fmla="*/ 0 60000 65536"/>
              <a:gd name="T9" fmla="*/ 5898240 60000 65536"/>
              <a:gd name="T10" fmla="*/ 11796480 60000 65536"/>
              <a:gd name="T11" fmla="*/ 17694720 60000 65536"/>
              <a:gd name="T12" fmla="*/ 2160 w 21600"/>
              <a:gd name="T13" fmla="*/ 8640 h 21600"/>
              <a:gd name="T14" fmla="*/ 19440 w 21600"/>
              <a:gd name="T15" fmla="*/ 12960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lnTo>
                  <a:pt x="10800" y="0"/>
                </a:lnTo>
                <a:close/>
              </a:path>
            </a:pathLst>
          </a:custGeom>
          <a:gradFill rotWithShape="1">
            <a:gsLst>
              <a:gs pos="0">
                <a:srgbClr val="FFFFFF"/>
              </a:gs>
              <a:gs pos="100000">
                <a:srgbClr val="33CCCC"/>
              </a:gs>
            </a:gsLst>
            <a:path path="rect">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5" name="Rectangle 2"/>
          <p:cNvSpPr>
            <a:spLocks noGrp="1" noChangeArrowheads="1"/>
          </p:cNvSpPr>
          <p:nvPr>
            <p:ph type="title"/>
          </p:nvPr>
        </p:nvSpPr>
        <p:spPr bwMode="auto">
          <a:xfrm>
            <a:off x="1981200" y="115888"/>
            <a:ext cx="8229600" cy="1143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normAutofit/>
          </a:bodyPr>
          <a:lstStyle/>
          <a:p>
            <a:pPr eaLnBrk="1" hangingPunct="1">
              <a:defRPr/>
            </a:pPr>
            <a:r>
              <a:rPr lang="en-GB" dirty="0">
                <a:ea typeface="ＭＳ Ｐゴシック" charset="0"/>
                <a:cs typeface="+mj-cs"/>
              </a:rPr>
              <a:t>Research Design Continuum</a:t>
            </a:r>
          </a:p>
        </p:txBody>
      </p:sp>
      <p:grpSp>
        <p:nvGrpSpPr>
          <p:cNvPr id="13326" name="Group 28"/>
          <p:cNvGrpSpPr>
            <a:grpSpLocks/>
          </p:cNvGrpSpPr>
          <p:nvPr/>
        </p:nvGrpSpPr>
        <p:grpSpPr bwMode="auto">
          <a:xfrm>
            <a:off x="4822825" y="908051"/>
            <a:ext cx="2305050" cy="576263"/>
            <a:chOff x="2154" y="618"/>
            <a:chExt cx="1452" cy="363"/>
          </a:xfrm>
        </p:grpSpPr>
        <p:sp>
          <p:nvSpPr>
            <p:cNvPr id="13378" name="AutoShape 12"/>
            <p:cNvSpPr>
              <a:spLocks noChangeArrowheads="1"/>
            </p:cNvSpPr>
            <p:nvPr/>
          </p:nvSpPr>
          <p:spPr bwMode="auto">
            <a:xfrm>
              <a:off x="2154" y="618"/>
              <a:ext cx="1406" cy="363"/>
            </a:xfrm>
            <a:prstGeom prst="roundRect">
              <a:avLst>
                <a:gd name="adj" fmla="val 16667"/>
              </a:avLst>
            </a:prstGeom>
            <a:solidFill>
              <a:srgbClr val="CC99FF"/>
            </a:solidFill>
            <a:ln w="76200" cmpd="tri">
              <a:solidFill>
                <a:schemeClr val="bg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79" name="Text Box 11"/>
            <p:cNvSpPr txBox="1">
              <a:spLocks noChangeArrowheads="1"/>
            </p:cNvSpPr>
            <p:nvPr/>
          </p:nvSpPr>
          <p:spPr bwMode="auto">
            <a:xfrm>
              <a:off x="2155" y="647"/>
              <a:ext cx="1451" cy="2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50000"/>
                </a:spcBef>
                <a:defRPr/>
              </a:pPr>
              <a:r>
                <a:rPr lang="en-GB" dirty="0">
                  <a:solidFill>
                    <a:schemeClr val="bg1"/>
                  </a:solidFill>
                </a:rPr>
                <a:t>Research Design</a:t>
              </a:r>
            </a:p>
          </p:txBody>
        </p:sp>
      </p:grpSp>
      <p:grpSp>
        <p:nvGrpSpPr>
          <p:cNvPr id="95248" name="Group 16"/>
          <p:cNvGrpSpPr>
            <a:grpSpLocks/>
          </p:cNvGrpSpPr>
          <p:nvPr/>
        </p:nvGrpSpPr>
        <p:grpSpPr bwMode="auto">
          <a:xfrm>
            <a:off x="1584325" y="1557338"/>
            <a:ext cx="2808288" cy="576262"/>
            <a:chOff x="2154" y="618"/>
            <a:chExt cx="1452" cy="363"/>
          </a:xfrm>
        </p:grpSpPr>
        <p:sp>
          <p:nvSpPr>
            <p:cNvPr id="13376" name="AutoShape 17"/>
            <p:cNvSpPr>
              <a:spLocks noChangeArrowheads="1"/>
            </p:cNvSpPr>
            <p:nvPr/>
          </p:nvSpPr>
          <p:spPr bwMode="auto">
            <a:xfrm>
              <a:off x="2154" y="618"/>
              <a:ext cx="1406" cy="363"/>
            </a:xfrm>
            <a:prstGeom prst="roundRect">
              <a:avLst>
                <a:gd name="adj" fmla="val 16667"/>
              </a:avLst>
            </a:prstGeom>
            <a:solidFill>
              <a:schemeClr val="bg1"/>
            </a:solidFill>
            <a:ln w="57150" cmpd="thickThin">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77" name="Text Box 18"/>
            <p:cNvSpPr txBox="1">
              <a:spLocks noChangeArrowheads="1"/>
            </p:cNvSpPr>
            <p:nvPr/>
          </p:nvSpPr>
          <p:spPr bwMode="auto">
            <a:xfrm>
              <a:off x="2155" y="647"/>
              <a:ext cx="1451" cy="2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50000"/>
                </a:spcBef>
                <a:defRPr/>
              </a:pPr>
              <a:r>
                <a:rPr lang="en-GB" dirty="0"/>
                <a:t>Analytical Research</a:t>
              </a:r>
            </a:p>
          </p:txBody>
        </p:sp>
      </p:grpSp>
      <p:grpSp>
        <p:nvGrpSpPr>
          <p:cNvPr id="95251" name="Group 19"/>
          <p:cNvGrpSpPr>
            <a:grpSpLocks/>
          </p:cNvGrpSpPr>
          <p:nvPr/>
        </p:nvGrpSpPr>
        <p:grpSpPr bwMode="auto">
          <a:xfrm>
            <a:off x="4393103" y="2619377"/>
            <a:ext cx="3287939" cy="630238"/>
            <a:chOff x="2018" y="607"/>
            <a:chExt cx="1700" cy="397"/>
          </a:xfrm>
        </p:grpSpPr>
        <p:sp>
          <p:nvSpPr>
            <p:cNvPr id="13374" name="AutoShape 20"/>
            <p:cNvSpPr>
              <a:spLocks noChangeArrowheads="1"/>
            </p:cNvSpPr>
            <p:nvPr/>
          </p:nvSpPr>
          <p:spPr bwMode="auto">
            <a:xfrm>
              <a:off x="2018" y="618"/>
              <a:ext cx="1700" cy="363"/>
            </a:xfrm>
            <a:prstGeom prst="roundRect">
              <a:avLst>
                <a:gd name="adj" fmla="val 16667"/>
              </a:avLst>
            </a:prstGeom>
            <a:solidFill>
              <a:schemeClr val="bg1"/>
            </a:solidFill>
            <a:ln w="57150" cmpd="thickThin">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3375" name="Text Box 21"/>
            <p:cNvSpPr txBox="1">
              <a:spLocks noChangeArrowheads="1"/>
            </p:cNvSpPr>
            <p:nvPr/>
          </p:nvSpPr>
          <p:spPr bwMode="auto">
            <a:xfrm>
              <a:off x="2086" y="607"/>
              <a:ext cx="1592" cy="39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50000"/>
                </a:spcBef>
                <a:defRPr/>
              </a:pPr>
              <a:r>
                <a:rPr lang="en-GB" sz="1400" b="1" dirty="0"/>
                <a:t>Non experimental research </a:t>
              </a:r>
            </a:p>
            <a:p>
              <a:pPr eaLnBrk="1" hangingPunct="1">
                <a:spcBef>
                  <a:spcPct val="50000"/>
                </a:spcBef>
                <a:defRPr/>
              </a:pPr>
              <a:r>
                <a:rPr lang="en-GB" sz="1400" b="1" dirty="0" smtClean="0"/>
                <a:t>Descriptive </a:t>
              </a:r>
              <a:r>
                <a:rPr lang="en-GB" sz="1400" b="1" dirty="0"/>
                <a:t>Research</a:t>
              </a:r>
            </a:p>
          </p:txBody>
        </p:sp>
      </p:grpSp>
      <p:grpSp>
        <p:nvGrpSpPr>
          <p:cNvPr id="95254" name="Group 22"/>
          <p:cNvGrpSpPr>
            <a:grpSpLocks/>
          </p:cNvGrpSpPr>
          <p:nvPr/>
        </p:nvGrpSpPr>
        <p:grpSpPr bwMode="auto">
          <a:xfrm>
            <a:off x="7604126" y="1557338"/>
            <a:ext cx="3095625" cy="576262"/>
            <a:chOff x="2154" y="618"/>
            <a:chExt cx="1452" cy="363"/>
          </a:xfrm>
        </p:grpSpPr>
        <p:sp>
          <p:nvSpPr>
            <p:cNvPr id="13372" name="AutoShape 23"/>
            <p:cNvSpPr>
              <a:spLocks noChangeArrowheads="1"/>
            </p:cNvSpPr>
            <p:nvPr/>
          </p:nvSpPr>
          <p:spPr bwMode="auto">
            <a:xfrm>
              <a:off x="2154" y="618"/>
              <a:ext cx="1406" cy="363"/>
            </a:xfrm>
            <a:prstGeom prst="roundRect">
              <a:avLst>
                <a:gd name="adj" fmla="val 16667"/>
              </a:avLst>
            </a:prstGeom>
            <a:solidFill>
              <a:schemeClr val="bg1"/>
            </a:solidFill>
            <a:ln w="57150" cmpd="thickThin">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73" name="Text Box 24"/>
            <p:cNvSpPr txBox="1">
              <a:spLocks noChangeArrowheads="1"/>
            </p:cNvSpPr>
            <p:nvPr/>
          </p:nvSpPr>
          <p:spPr bwMode="auto">
            <a:xfrm>
              <a:off x="2155" y="647"/>
              <a:ext cx="1451" cy="2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50000"/>
                </a:spcBef>
                <a:defRPr/>
              </a:pPr>
              <a:r>
                <a:rPr lang="en-GB"/>
                <a:t>Experimental Research</a:t>
              </a:r>
            </a:p>
          </p:txBody>
        </p:sp>
      </p:grpSp>
      <p:grpSp>
        <p:nvGrpSpPr>
          <p:cNvPr id="95261" name="Group 29"/>
          <p:cNvGrpSpPr>
            <a:grpSpLocks/>
          </p:cNvGrpSpPr>
          <p:nvPr/>
        </p:nvGrpSpPr>
        <p:grpSpPr bwMode="auto">
          <a:xfrm>
            <a:off x="1631951" y="2954338"/>
            <a:ext cx="1008063" cy="431800"/>
            <a:chOff x="2154" y="618"/>
            <a:chExt cx="1452" cy="363"/>
          </a:xfrm>
        </p:grpSpPr>
        <p:sp>
          <p:nvSpPr>
            <p:cNvPr id="13370" name="AutoShape 30"/>
            <p:cNvSpPr>
              <a:spLocks noChangeArrowheads="1"/>
            </p:cNvSpPr>
            <p:nvPr/>
          </p:nvSpPr>
          <p:spPr bwMode="auto">
            <a:xfrm>
              <a:off x="2154" y="618"/>
              <a:ext cx="1406" cy="363"/>
            </a:xfrm>
            <a:prstGeom prst="roundRect">
              <a:avLst>
                <a:gd name="adj" fmla="val 16667"/>
              </a:avLst>
            </a:prstGeom>
            <a:solidFill>
              <a:schemeClr val="bg1"/>
            </a:solidFill>
            <a:ln w="57150" cmpd="thickThin">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71" name="Text Box 31"/>
            <p:cNvSpPr txBox="1">
              <a:spLocks noChangeArrowheads="1"/>
            </p:cNvSpPr>
            <p:nvPr/>
          </p:nvSpPr>
          <p:spPr bwMode="auto">
            <a:xfrm>
              <a:off x="2156" y="647"/>
              <a:ext cx="1450" cy="30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50000"/>
                </a:spcBef>
                <a:defRPr/>
              </a:pPr>
              <a:r>
                <a:rPr lang="en-GB" sz="1800"/>
                <a:t>Reviews</a:t>
              </a:r>
            </a:p>
          </p:txBody>
        </p:sp>
      </p:grpSp>
      <p:grpSp>
        <p:nvGrpSpPr>
          <p:cNvPr id="95264" name="Group 32"/>
          <p:cNvGrpSpPr>
            <a:grpSpLocks/>
          </p:cNvGrpSpPr>
          <p:nvPr/>
        </p:nvGrpSpPr>
        <p:grpSpPr bwMode="auto">
          <a:xfrm>
            <a:off x="3268664" y="4038600"/>
            <a:ext cx="1152525" cy="431800"/>
            <a:chOff x="2154" y="618"/>
            <a:chExt cx="1452" cy="363"/>
          </a:xfrm>
        </p:grpSpPr>
        <p:sp>
          <p:nvSpPr>
            <p:cNvPr id="13368" name="AutoShape 33"/>
            <p:cNvSpPr>
              <a:spLocks noChangeArrowheads="1"/>
            </p:cNvSpPr>
            <p:nvPr/>
          </p:nvSpPr>
          <p:spPr bwMode="auto">
            <a:xfrm>
              <a:off x="2154" y="618"/>
              <a:ext cx="1406" cy="363"/>
            </a:xfrm>
            <a:prstGeom prst="roundRect">
              <a:avLst>
                <a:gd name="adj" fmla="val 16667"/>
              </a:avLst>
            </a:prstGeom>
            <a:solidFill>
              <a:schemeClr val="bg1"/>
            </a:solidFill>
            <a:ln w="57150" cmpd="thickThin">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69" name="Text Box 34"/>
            <p:cNvSpPr txBox="1">
              <a:spLocks noChangeArrowheads="1"/>
            </p:cNvSpPr>
            <p:nvPr/>
          </p:nvSpPr>
          <p:spPr bwMode="auto">
            <a:xfrm>
              <a:off x="2156" y="647"/>
              <a:ext cx="1450" cy="30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50000"/>
                </a:spcBef>
                <a:defRPr/>
              </a:pPr>
              <a:r>
                <a:rPr lang="en-GB" sz="1800"/>
                <a:t>Historical</a:t>
              </a:r>
            </a:p>
          </p:txBody>
        </p:sp>
      </p:grpSp>
      <p:grpSp>
        <p:nvGrpSpPr>
          <p:cNvPr id="95267" name="Group 35"/>
          <p:cNvGrpSpPr>
            <a:grpSpLocks/>
          </p:cNvGrpSpPr>
          <p:nvPr/>
        </p:nvGrpSpPr>
        <p:grpSpPr bwMode="auto">
          <a:xfrm>
            <a:off x="2208213" y="3502025"/>
            <a:ext cx="1439862" cy="431800"/>
            <a:chOff x="2154" y="618"/>
            <a:chExt cx="1452" cy="363"/>
          </a:xfrm>
        </p:grpSpPr>
        <p:sp>
          <p:nvSpPr>
            <p:cNvPr id="13366" name="AutoShape 36"/>
            <p:cNvSpPr>
              <a:spLocks noChangeArrowheads="1"/>
            </p:cNvSpPr>
            <p:nvPr/>
          </p:nvSpPr>
          <p:spPr bwMode="auto">
            <a:xfrm>
              <a:off x="2154" y="618"/>
              <a:ext cx="1406" cy="363"/>
            </a:xfrm>
            <a:prstGeom prst="roundRect">
              <a:avLst>
                <a:gd name="adj" fmla="val 16667"/>
              </a:avLst>
            </a:prstGeom>
            <a:solidFill>
              <a:schemeClr val="bg1"/>
            </a:solidFill>
            <a:ln w="57150" cmpd="thickThin">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67" name="Text Box 37"/>
            <p:cNvSpPr txBox="1">
              <a:spLocks noChangeArrowheads="1"/>
            </p:cNvSpPr>
            <p:nvPr/>
          </p:nvSpPr>
          <p:spPr bwMode="auto">
            <a:xfrm>
              <a:off x="2156" y="647"/>
              <a:ext cx="1450" cy="30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50000"/>
                </a:spcBef>
                <a:defRPr/>
              </a:pPr>
              <a:r>
                <a:rPr lang="en-GB" sz="1800"/>
                <a:t>Philosophical</a:t>
              </a:r>
            </a:p>
          </p:txBody>
        </p:sp>
      </p:grpSp>
      <p:grpSp>
        <p:nvGrpSpPr>
          <p:cNvPr id="95270" name="Group 38"/>
          <p:cNvGrpSpPr>
            <a:grpSpLocks/>
          </p:cNvGrpSpPr>
          <p:nvPr/>
        </p:nvGrpSpPr>
        <p:grpSpPr bwMode="auto">
          <a:xfrm>
            <a:off x="4656138" y="3500438"/>
            <a:ext cx="1223962" cy="431800"/>
            <a:chOff x="2154" y="618"/>
            <a:chExt cx="1452" cy="363"/>
          </a:xfrm>
        </p:grpSpPr>
        <p:sp>
          <p:nvSpPr>
            <p:cNvPr id="13364" name="AutoShape 39"/>
            <p:cNvSpPr>
              <a:spLocks noChangeArrowheads="1"/>
            </p:cNvSpPr>
            <p:nvPr/>
          </p:nvSpPr>
          <p:spPr bwMode="auto">
            <a:xfrm>
              <a:off x="2154" y="618"/>
              <a:ext cx="1407" cy="363"/>
            </a:xfrm>
            <a:prstGeom prst="roundRect">
              <a:avLst>
                <a:gd name="adj" fmla="val 16667"/>
              </a:avLst>
            </a:prstGeom>
            <a:solidFill>
              <a:schemeClr val="bg1"/>
            </a:solidFill>
            <a:ln w="57150" cmpd="thickThin">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65" name="Text Box 40"/>
            <p:cNvSpPr txBox="1">
              <a:spLocks noChangeArrowheads="1"/>
            </p:cNvSpPr>
            <p:nvPr/>
          </p:nvSpPr>
          <p:spPr bwMode="auto">
            <a:xfrm>
              <a:off x="2156" y="647"/>
              <a:ext cx="1450" cy="30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50000"/>
                </a:spcBef>
                <a:defRPr/>
              </a:pPr>
              <a:r>
                <a:rPr lang="en-GB" sz="1800"/>
                <a:t>Case Study</a:t>
              </a:r>
            </a:p>
          </p:txBody>
        </p:sp>
      </p:grpSp>
      <p:grpSp>
        <p:nvGrpSpPr>
          <p:cNvPr id="95273" name="Group 41"/>
          <p:cNvGrpSpPr>
            <a:grpSpLocks/>
          </p:cNvGrpSpPr>
          <p:nvPr/>
        </p:nvGrpSpPr>
        <p:grpSpPr bwMode="auto">
          <a:xfrm>
            <a:off x="5951538" y="3500438"/>
            <a:ext cx="1439862" cy="431800"/>
            <a:chOff x="2154" y="618"/>
            <a:chExt cx="1452" cy="363"/>
          </a:xfrm>
        </p:grpSpPr>
        <p:sp>
          <p:nvSpPr>
            <p:cNvPr id="13362" name="AutoShape 42"/>
            <p:cNvSpPr>
              <a:spLocks noChangeArrowheads="1"/>
            </p:cNvSpPr>
            <p:nvPr/>
          </p:nvSpPr>
          <p:spPr bwMode="auto">
            <a:xfrm>
              <a:off x="2154" y="618"/>
              <a:ext cx="1406" cy="363"/>
            </a:xfrm>
            <a:prstGeom prst="roundRect">
              <a:avLst>
                <a:gd name="adj" fmla="val 16667"/>
              </a:avLst>
            </a:prstGeom>
            <a:solidFill>
              <a:schemeClr val="bg1"/>
            </a:solidFill>
            <a:ln w="57150" cmpd="thickThin">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63" name="Text Box 43"/>
            <p:cNvSpPr txBox="1">
              <a:spLocks noChangeArrowheads="1"/>
            </p:cNvSpPr>
            <p:nvPr/>
          </p:nvSpPr>
          <p:spPr bwMode="auto">
            <a:xfrm>
              <a:off x="2156" y="647"/>
              <a:ext cx="1450" cy="30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spcBef>
                  <a:spcPct val="50000"/>
                </a:spcBef>
                <a:defRPr/>
              </a:pPr>
              <a:r>
                <a:rPr lang="en-GB" sz="1800"/>
                <a:t>Survey</a:t>
              </a:r>
            </a:p>
          </p:txBody>
        </p:sp>
      </p:grpSp>
      <p:grpSp>
        <p:nvGrpSpPr>
          <p:cNvPr id="95276" name="Group 44"/>
          <p:cNvGrpSpPr>
            <a:grpSpLocks/>
          </p:cNvGrpSpPr>
          <p:nvPr/>
        </p:nvGrpSpPr>
        <p:grpSpPr bwMode="auto">
          <a:xfrm>
            <a:off x="4800600" y="4270375"/>
            <a:ext cx="1657350" cy="431800"/>
            <a:chOff x="2154" y="618"/>
            <a:chExt cx="1452" cy="363"/>
          </a:xfrm>
        </p:grpSpPr>
        <p:sp>
          <p:nvSpPr>
            <p:cNvPr id="13360" name="AutoShape 45"/>
            <p:cNvSpPr>
              <a:spLocks noChangeArrowheads="1"/>
            </p:cNvSpPr>
            <p:nvPr/>
          </p:nvSpPr>
          <p:spPr bwMode="auto">
            <a:xfrm>
              <a:off x="2154" y="618"/>
              <a:ext cx="1406" cy="363"/>
            </a:xfrm>
            <a:prstGeom prst="roundRect">
              <a:avLst>
                <a:gd name="adj" fmla="val 16667"/>
              </a:avLst>
            </a:prstGeom>
            <a:solidFill>
              <a:schemeClr val="bg1"/>
            </a:solidFill>
            <a:ln w="57150" cmpd="thickThin">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61" name="Text Box 46"/>
            <p:cNvSpPr txBox="1">
              <a:spLocks noChangeArrowheads="1"/>
            </p:cNvSpPr>
            <p:nvPr/>
          </p:nvSpPr>
          <p:spPr bwMode="auto">
            <a:xfrm>
              <a:off x="2157" y="647"/>
              <a:ext cx="1449" cy="30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50000"/>
                </a:spcBef>
                <a:defRPr/>
              </a:pPr>
              <a:r>
                <a:rPr lang="en-GB" sz="1800" dirty="0"/>
                <a:t>Cross-Sectional</a:t>
              </a:r>
            </a:p>
          </p:txBody>
        </p:sp>
      </p:grpSp>
      <p:grpSp>
        <p:nvGrpSpPr>
          <p:cNvPr id="95279" name="Group 47"/>
          <p:cNvGrpSpPr>
            <a:grpSpLocks/>
          </p:cNvGrpSpPr>
          <p:nvPr/>
        </p:nvGrpSpPr>
        <p:grpSpPr bwMode="auto">
          <a:xfrm>
            <a:off x="5664201" y="4813300"/>
            <a:ext cx="1368425" cy="431800"/>
            <a:chOff x="2154" y="618"/>
            <a:chExt cx="1452" cy="363"/>
          </a:xfrm>
        </p:grpSpPr>
        <p:sp>
          <p:nvSpPr>
            <p:cNvPr id="13358" name="AutoShape 48"/>
            <p:cNvSpPr>
              <a:spLocks noChangeArrowheads="1"/>
            </p:cNvSpPr>
            <p:nvPr/>
          </p:nvSpPr>
          <p:spPr bwMode="auto">
            <a:xfrm>
              <a:off x="2154" y="618"/>
              <a:ext cx="1407" cy="363"/>
            </a:xfrm>
            <a:prstGeom prst="roundRect">
              <a:avLst>
                <a:gd name="adj" fmla="val 16667"/>
              </a:avLst>
            </a:prstGeom>
            <a:solidFill>
              <a:schemeClr val="bg1"/>
            </a:solidFill>
            <a:ln w="57150" cmpd="thickThin">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59" name="Text Box 49"/>
            <p:cNvSpPr txBox="1">
              <a:spLocks noChangeArrowheads="1"/>
            </p:cNvSpPr>
            <p:nvPr/>
          </p:nvSpPr>
          <p:spPr bwMode="auto">
            <a:xfrm>
              <a:off x="2157" y="647"/>
              <a:ext cx="1449" cy="30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50000"/>
                </a:spcBef>
                <a:defRPr/>
              </a:pPr>
              <a:r>
                <a:rPr lang="en-GB" sz="1800"/>
                <a:t>Longitudinal</a:t>
              </a:r>
            </a:p>
          </p:txBody>
        </p:sp>
      </p:grpSp>
      <p:grpSp>
        <p:nvGrpSpPr>
          <p:cNvPr id="95282" name="Group 50"/>
          <p:cNvGrpSpPr>
            <a:grpSpLocks/>
          </p:cNvGrpSpPr>
          <p:nvPr/>
        </p:nvGrpSpPr>
        <p:grpSpPr bwMode="auto">
          <a:xfrm>
            <a:off x="6238875" y="5345113"/>
            <a:ext cx="1441450" cy="431800"/>
            <a:chOff x="2154" y="618"/>
            <a:chExt cx="1452" cy="363"/>
          </a:xfrm>
        </p:grpSpPr>
        <p:sp>
          <p:nvSpPr>
            <p:cNvPr id="13356" name="AutoShape 51"/>
            <p:cNvSpPr>
              <a:spLocks noChangeArrowheads="1"/>
            </p:cNvSpPr>
            <p:nvPr/>
          </p:nvSpPr>
          <p:spPr bwMode="auto">
            <a:xfrm>
              <a:off x="2154" y="618"/>
              <a:ext cx="1406" cy="363"/>
            </a:xfrm>
            <a:prstGeom prst="roundRect">
              <a:avLst>
                <a:gd name="adj" fmla="val 16667"/>
              </a:avLst>
            </a:prstGeom>
            <a:solidFill>
              <a:schemeClr val="bg1"/>
            </a:solidFill>
            <a:ln w="57150" cmpd="thickThin">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57" name="Text Box 52"/>
            <p:cNvSpPr txBox="1">
              <a:spLocks noChangeArrowheads="1"/>
            </p:cNvSpPr>
            <p:nvPr/>
          </p:nvSpPr>
          <p:spPr bwMode="auto">
            <a:xfrm>
              <a:off x="2157" y="647"/>
              <a:ext cx="1449" cy="30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50000"/>
                </a:spcBef>
                <a:defRPr/>
              </a:pPr>
              <a:r>
                <a:rPr lang="en-GB" sz="1800" dirty="0"/>
                <a:t>Correlational</a:t>
              </a:r>
            </a:p>
          </p:txBody>
        </p:sp>
      </p:grpSp>
      <p:grpSp>
        <p:nvGrpSpPr>
          <p:cNvPr id="95286" name="Group 54"/>
          <p:cNvGrpSpPr>
            <a:grpSpLocks/>
          </p:cNvGrpSpPr>
          <p:nvPr/>
        </p:nvGrpSpPr>
        <p:grpSpPr bwMode="auto">
          <a:xfrm>
            <a:off x="8401051" y="2636838"/>
            <a:ext cx="1439863" cy="431800"/>
            <a:chOff x="2154" y="618"/>
            <a:chExt cx="1452" cy="363"/>
          </a:xfrm>
        </p:grpSpPr>
        <p:sp>
          <p:nvSpPr>
            <p:cNvPr id="13354" name="AutoShape 55"/>
            <p:cNvSpPr>
              <a:spLocks noChangeArrowheads="1"/>
            </p:cNvSpPr>
            <p:nvPr/>
          </p:nvSpPr>
          <p:spPr bwMode="auto">
            <a:xfrm>
              <a:off x="2154" y="618"/>
              <a:ext cx="1406" cy="363"/>
            </a:xfrm>
            <a:prstGeom prst="roundRect">
              <a:avLst>
                <a:gd name="adj" fmla="val 16667"/>
              </a:avLst>
            </a:prstGeom>
            <a:solidFill>
              <a:schemeClr val="bg1"/>
            </a:solidFill>
            <a:ln w="57150" cmpd="thickThin">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55" name="Text Box 56"/>
            <p:cNvSpPr txBox="1">
              <a:spLocks noChangeArrowheads="1"/>
            </p:cNvSpPr>
            <p:nvPr/>
          </p:nvSpPr>
          <p:spPr bwMode="auto">
            <a:xfrm>
              <a:off x="2156" y="647"/>
              <a:ext cx="1450" cy="30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spcBef>
                  <a:spcPct val="50000"/>
                </a:spcBef>
                <a:defRPr/>
              </a:pPr>
              <a:r>
                <a:rPr lang="en-GB" sz="1800"/>
                <a:t>Pre-designs</a:t>
              </a:r>
            </a:p>
          </p:txBody>
        </p:sp>
      </p:grpSp>
      <p:grpSp>
        <p:nvGrpSpPr>
          <p:cNvPr id="95289" name="Group 57"/>
          <p:cNvGrpSpPr>
            <a:grpSpLocks/>
          </p:cNvGrpSpPr>
          <p:nvPr/>
        </p:nvGrpSpPr>
        <p:grpSpPr bwMode="auto">
          <a:xfrm>
            <a:off x="8401050" y="3357563"/>
            <a:ext cx="1512888" cy="431800"/>
            <a:chOff x="2154" y="618"/>
            <a:chExt cx="1452" cy="363"/>
          </a:xfrm>
        </p:grpSpPr>
        <p:sp>
          <p:nvSpPr>
            <p:cNvPr id="13352" name="AutoShape 58"/>
            <p:cNvSpPr>
              <a:spLocks noChangeArrowheads="1"/>
            </p:cNvSpPr>
            <p:nvPr/>
          </p:nvSpPr>
          <p:spPr bwMode="auto">
            <a:xfrm>
              <a:off x="2154" y="618"/>
              <a:ext cx="1406" cy="363"/>
            </a:xfrm>
            <a:prstGeom prst="roundRect">
              <a:avLst>
                <a:gd name="adj" fmla="val 16667"/>
              </a:avLst>
            </a:prstGeom>
            <a:solidFill>
              <a:schemeClr val="bg1"/>
            </a:solidFill>
            <a:ln w="57150" cmpd="thickThin">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53" name="Text Box 59"/>
            <p:cNvSpPr txBox="1">
              <a:spLocks noChangeArrowheads="1"/>
            </p:cNvSpPr>
            <p:nvPr/>
          </p:nvSpPr>
          <p:spPr bwMode="auto">
            <a:xfrm>
              <a:off x="2156" y="647"/>
              <a:ext cx="1450" cy="30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spcBef>
                  <a:spcPct val="50000"/>
                </a:spcBef>
                <a:defRPr/>
              </a:pPr>
              <a:r>
                <a:rPr lang="en-GB" sz="1800"/>
                <a:t>Quasi-designs</a:t>
              </a:r>
            </a:p>
          </p:txBody>
        </p:sp>
      </p:grpSp>
      <p:grpSp>
        <p:nvGrpSpPr>
          <p:cNvPr id="95292" name="Group 60"/>
          <p:cNvGrpSpPr>
            <a:grpSpLocks/>
          </p:cNvGrpSpPr>
          <p:nvPr/>
        </p:nvGrpSpPr>
        <p:grpSpPr bwMode="auto">
          <a:xfrm>
            <a:off x="8401051" y="4076700"/>
            <a:ext cx="1439863" cy="431800"/>
            <a:chOff x="2154" y="618"/>
            <a:chExt cx="1452" cy="363"/>
          </a:xfrm>
        </p:grpSpPr>
        <p:sp>
          <p:nvSpPr>
            <p:cNvPr id="13350" name="AutoShape 61"/>
            <p:cNvSpPr>
              <a:spLocks noChangeArrowheads="1"/>
            </p:cNvSpPr>
            <p:nvPr/>
          </p:nvSpPr>
          <p:spPr bwMode="auto">
            <a:xfrm>
              <a:off x="2154" y="618"/>
              <a:ext cx="1406" cy="363"/>
            </a:xfrm>
            <a:prstGeom prst="roundRect">
              <a:avLst>
                <a:gd name="adj" fmla="val 16667"/>
              </a:avLst>
            </a:prstGeom>
            <a:solidFill>
              <a:schemeClr val="bg1"/>
            </a:solidFill>
            <a:ln w="57150" cmpd="thickThin">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51" name="Text Box 62"/>
            <p:cNvSpPr txBox="1">
              <a:spLocks noChangeArrowheads="1"/>
            </p:cNvSpPr>
            <p:nvPr/>
          </p:nvSpPr>
          <p:spPr bwMode="auto">
            <a:xfrm>
              <a:off x="2156" y="647"/>
              <a:ext cx="1450" cy="30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spcBef>
                  <a:spcPct val="50000"/>
                </a:spcBef>
                <a:defRPr/>
              </a:pPr>
              <a:r>
                <a:rPr lang="en-GB" sz="1800"/>
                <a:t>True-designs</a:t>
              </a:r>
            </a:p>
          </p:txBody>
        </p:sp>
      </p:grpSp>
      <p:grpSp>
        <p:nvGrpSpPr>
          <p:cNvPr id="95295" name="Group 63"/>
          <p:cNvGrpSpPr>
            <a:grpSpLocks/>
          </p:cNvGrpSpPr>
          <p:nvPr/>
        </p:nvGrpSpPr>
        <p:grpSpPr bwMode="auto">
          <a:xfrm>
            <a:off x="8401051" y="5029201"/>
            <a:ext cx="1439863" cy="747713"/>
            <a:chOff x="2154" y="618"/>
            <a:chExt cx="1452" cy="363"/>
          </a:xfrm>
        </p:grpSpPr>
        <p:sp>
          <p:nvSpPr>
            <p:cNvPr id="13348" name="AutoShape 64"/>
            <p:cNvSpPr>
              <a:spLocks noChangeArrowheads="1"/>
            </p:cNvSpPr>
            <p:nvPr/>
          </p:nvSpPr>
          <p:spPr bwMode="auto">
            <a:xfrm>
              <a:off x="2154" y="618"/>
              <a:ext cx="1406" cy="363"/>
            </a:xfrm>
            <a:prstGeom prst="roundRect">
              <a:avLst>
                <a:gd name="adj" fmla="val 16667"/>
              </a:avLst>
            </a:prstGeom>
            <a:solidFill>
              <a:schemeClr val="bg1"/>
            </a:solidFill>
            <a:ln w="57150" cmpd="thickThin">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49" name="Text Box 65"/>
            <p:cNvSpPr txBox="1">
              <a:spLocks noChangeArrowheads="1"/>
            </p:cNvSpPr>
            <p:nvPr/>
          </p:nvSpPr>
          <p:spPr bwMode="auto">
            <a:xfrm>
              <a:off x="2156" y="647"/>
              <a:ext cx="1450" cy="31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spcBef>
                  <a:spcPct val="50000"/>
                </a:spcBef>
                <a:defRPr/>
              </a:pPr>
              <a:r>
                <a:rPr lang="en-GB" sz="1800"/>
                <a:t>Statistical-designs</a:t>
              </a:r>
            </a:p>
          </p:txBody>
        </p:sp>
      </p:grpSp>
      <p:sp>
        <p:nvSpPr>
          <p:cNvPr id="95298" name="AutoShape 66"/>
          <p:cNvSpPr>
            <a:spLocks noChangeArrowheads="1"/>
          </p:cNvSpPr>
          <p:nvPr/>
        </p:nvSpPr>
        <p:spPr bwMode="auto">
          <a:xfrm>
            <a:off x="3719513" y="2422525"/>
            <a:ext cx="360362" cy="1511300"/>
          </a:xfrm>
          <a:prstGeom prst="downArrow">
            <a:avLst>
              <a:gd name="adj1" fmla="val 50000"/>
              <a:gd name="adj2" fmla="val 104846"/>
            </a:avLst>
          </a:prstGeom>
          <a:gradFill rotWithShape="1">
            <a:gsLst>
              <a:gs pos="0">
                <a:srgbClr val="FFFFFF"/>
              </a:gs>
              <a:gs pos="100000">
                <a:srgbClr val="33CCCC"/>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eaVert" wrap="none" anchor="ctr"/>
          <a:lstStyle/>
          <a:p>
            <a:pPr>
              <a:defRPr/>
            </a:pPr>
            <a:endParaRPr lang="en-US">
              <a:latin typeface="Times New Roman" charset="0"/>
              <a:ea typeface="ＭＳ Ｐゴシック" charset="0"/>
            </a:endParaRPr>
          </a:p>
        </p:txBody>
      </p:sp>
      <p:sp>
        <p:nvSpPr>
          <p:cNvPr id="95304" name="AutoShape 72"/>
          <p:cNvSpPr>
            <a:spLocks noChangeArrowheads="1"/>
          </p:cNvSpPr>
          <p:nvPr/>
        </p:nvSpPr>
        <p:spPr bwMode="auto">
          <a:xfrm>
            <a:off x="6527800" y="4005264"/>
            <a:ext cx="217488" cy="719137"/>
          </a:xfrm>
          <a:prstGeom prst="downArrow">
            <a:avLst>
              <a:gd name="adj1" fmla="val 50000"/>
              <a:gd name="adj2" fmla="val 82664"/>
            </a:avLst>
          </a:prstGeom>
          <a:gradFill rotWithShape="1">
            <a:gsLst>
              <a:gs pos="0">
                <a:srgbClr val="FFFFFF"/>
              </a:gs>
              <a:gs pos="100000">
                <a:srgbClr val="33CCCC"/>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eaVert" wrap="none" anchor="ctr"/>
          <a:lstStyle/>
          <a:p>
            <a:pPr>
              <a:defRPr/>
            </a:pPr>
            <a:endParaRPr lang="en-US">
              <a:latin typeface="Times New Roman" charset="0"/>
              <a:ea typeface="ＭＳ Ｐゴシック" charset="0"/>
            </a:endParaRPr>
          </a:p>
        </p:txBody>
      </p:sp>
      <p:sp>
        <p:nvSpPr>
          <p:cNvPr id="95305" name="AutoShape 73"/>
          <p:cNvSpPr>
            <a:spLocks noChangeArrowheads="1"/>
          </p:cNvSpPr>
          <p:nvPr/>
        </p:nvSpPr>
        <p:spPr bwMode="auto">
          <a:xfrm>
            <a:off x="7061200" y="4005264"/>
            <a:ext cx="217488" cy="1266825"/>
          </a:xfrm>
          <a:prstGeom prst="downArrow">
            <a:avLst>
              <a:gd name="adj1" fmla="val 50000"/>
              <a:gd name="adj2" fmla="val 145620"/>
            </a:avLst>
          </a:prstGeom>
          <a:gradFill rotWithShape="1">
            <a:gsLst>
              <a:gs pos="0">
                <a:srgbClr val="FFFFFF"/>
              </a:gs>
              <a:gs pos="100000">
                <a:srgbClr val="33CCCC"/>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eaVert" wrap="none" anchor="ctr"/>
          <a:lstStyle/>
          <a:p>
            <a:pPr>
              <a:defRPr/>
            </a:pPr>
            <a:endParaRPr lang="en-US">
              <a:latin typeface="Times New Roman" charset="0"/>
              <a:ea typeface="ＭＳ Ｐゴシック" charset="0"/>
            </a:endParaRPr>
          </a:p>
        </p:txBody>
      </p:sp>
      <p:grpSp>
        <p:nvGrpSpPr>
          <p:cNvPr id="95312" name="Group 80"/>
          <p:cNvGrpSpPr>
            <a:grpSpLocks/>
          </p:cNvGrpSpPr>
          <p:nvPr/>
        </p:nvGrpSpPr>
        <p:grpSpPr bwMode="auto">
          <a:xfrm>
            <a:off x="1631951" y="4652963"/>
            <a:ext cx="1584325" cy="431800"/>
            <a:chOff x="2154" y="618"/>
            <a:chExt cx="1452" cy="363"/>
          </a:xfrm>
        </p:grpSpPr>
        <p:sp>
          <p:nvSpPr>
            <p:cNvPr id="13346" name="AutoShape 81"/>
            <p:cNvSpPr>
              <a:spLocks noChangeArrowheads="1"/>
            </p:cNvSpPr>
            <p:nvPr/>
          </p:nvSpPr>
          <p:spPr bwMode="auto">
            <a:xfrm>
              <a:off x="2154" y="618"/>
              <a:ext cx="1405" cy="363"/>
            </a:xfrm>
            <a:prstGeom prst="roundRect">
              <a:avLst>
                <a:gd name="adj" fmla="val 16667"/>
              </a:avLst>
            </a:prstGeom>
            <a:solidFill>
              <a:schemeClr val="bg1"/>
            </a:solidFill>
            <a:ln w="57150" cmpd="thickThin">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47" name="Text Box 82"/>
            <p:cNvSpPr txBox="1">
              <a:spLocks noChangeArrowheads="1"/>
            </p:cNvSpPr>
            <p:nvPr/>
          </p:nvSpPr>
          <p:spPr bwMode="auto">
            <a:xfrm>
              <a:off x="2155" y="647"/>
              <a:ext cx="1451" cy="30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50000"/>
                </a:spcBef>
                <a:defRPr/>
              </a:pPr>
              <a:r>
                <a:rPr lang="en-GB" sz="1800" dirty="0"/>
                <a:t>Meta-Analyses</a:t>
              </a:r>
            </a:p>
          </p:txBody>
        </p:sp>
      </p:grpSp>
      <p:sp>
        <p:nvSpPr>
          <p:cNvPr id="68" name="AutoShape 73"/>
          <p:cNvSpPr>
            <a:spLocks noChangeArrowheads="1"/>
          </p:cNvSpPr>
          <p:nvPr/>
        </p:nvSpPr>
        <p:spPr bwMode="auto">
          <a:xfrm>
            <a:off x="7467813" y="5112572"/>
            <a:ext cx="217488" cy="1266825"/>
          </a:xfrm>
          <a:prstGeom prst="downArrow">
            <a:avLst>
              <a:gd name="adj1" fmla="val 50000"/>
              <a:gd name="adj2" fmla="val 145620"/>
            </a:avLst>
          </a:prstGeom>
          <a:gradFill rotWithShape="1">
            <a:gsLst>
              <a:gs pos="0">
                <a:srgbClr val="FFFFFF"/>
              </a:gs>
              <a:gs pos="100000">
                <a:srgbClr val="33CCCC"/>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eaVert"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1122698596"/>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8" fill="hold" grpId="0" nodeType="afterEffect">
                                  <p:stCondLst>
                                    <p:cond delay="0"/>
                                  </p:stCondLst>
                                  <p:childTnLst>
                                    <p:set>
                                      <p:cBhvr>
                                        <p:cTn id="6" dur="1" fill="hold">
                                          <p:stCondLst>
                                            <p:cond delay="0"/>
                                          </p:stCondLst>
                                        </p:cTn>
                                        <p:tgtEl>
                                          <p:spTgt spid="95246"/>
                                        </p:tgtEl>
                                        <p:attrNameLst>
                                          <p:attrName>style.visibility</p:attrName>
                                        </p:attrNameLst>
                                      </p:cBhvr>
                                      <p:to>
                                        <p:strVal val="visible"/>
                                      </p:to>
                                    </p:set>
                                    <p:animEffect transition="in" filter="wheel(8)">
                                      <p:cBhvr>
                                        <p:cTn id="7" dur="1000"/>
                                        <p:tgtEl>
                                          <p:spTgt spid="95246"/>
                                        </p:tgtEl>
                                      </p:cBhvr>
                                    </p:animEffect>
                                  </p:childTnLst>
                                </p:cTn>
                              </p:par>
                              <p:par>
                                <p:cTn id="8" presetID="10" presetClass="entr" presetSubtype="0" fill="hold" nodeType="withEffect">
                                  <p:stCondLst>
                                    <p:cond delay="0"/>
                                  </p:stCondLst>
                                  <p:childTnLst>
                                    <p:set>
                                      <p:cBhvr>
                                        <p:cTn id="9" dur="1" fill="hold">
                                          <p:stCondLst>
                                            <p:cond delay="0"/>
                                          </p:stCondLst>
                                        </p:cTn>
                                        <p:tgtEl>
                                          <p:spTgt spid="95248"/>
                                        </p:tgtEl>
                                        <p:attrNameLst>
                                          <p:attrName>style.visibility</p:attrName>
                                        </p:attrNameLst>
                                      </p:cBhvr>
                                      <p:to>
                                        <p:strVal val="visible"/>
                                      </p:to>
                                    </p:set>
                                    <p:animEffect transition="in" filter="fade">
                                      <p:cBhvr>
                                        <p:cTn id="10" dur="2000"/>
                                        <p:tgtEl>
                                          <p:spTgt spid="95248"/>
                                        </p:tgtEl>
                                      </p:cBhvr>
                                    </p:animEffect>
                                  </p:childTnLst>
                                </p:cTn>
                              </p:par>
                              <p:par>
                                <p:cTn id="11" presetID="10" presetClass="entr" presetSubtype="0" fill="hold" nodeType="withEffect">
                                  <p:stCondLst>
                                    <p:cond delay="0"/>
                                  </p:stCondLst>
                                  <p:childTnLst>
                                    <p:set>
                                      <p:cBhvr>
                                        <p:cTn id="12" dur="1" fill="hold">
                                          <p:stCondLst>
                                            <p:cond delay="0"/>
                                          </p:stCondLst>
                                        </p:cTn>
                                        <p:tgtEl>
                                          <p:spTgt spid="95251"/>
                                        </p:tgtEl>
                                        <p:attrNameLst>
                                          <p:attrName>style.visibility</p:attrName>
                                        </p:attrNameLst>
                                      </p:cBhvr>
                                      <p:to>
                                        <p:strVal val="visible"/>
                                      </p:to>
                                    </p:set>
                                    <p:animEffect transition="in" filter="fade">
                                      <p:cBhvr>
                                        <p:cTn id="13" dur="2000"/>
                                        <p:tgtEl>
                                          <p:spTgt spid="95251"/>
                                        </p:tgtEl>
                                      </p:cBhvr>
                                    </p:animEffect>
                                  </p:childTnLst>
                                </p:cTn>
                              </p:par>
                              <p:par>
                                <p:cTn id="14" presetID="10" presetClass="entr" presetSubtype="0" fill="hold" nodeType="withEffect">
                                  <p:stCondLst>
                                    <p:cond delay="0"/>
                                  </p:stCondLst>
                                  <p:childTnLst>
                                    <p:set>
                                      <p:cBhvr>
                                        <p:cTn id="15" dur="1" fill="hold">
                                          <p:stCondLst>
                                            <p:cond delay="0"/>
                                          </p:stCondLst>
                                        </p:cTn>
                                        <p:tgtEl>
                                          <p:spTgt spid="95254"/>
                                        </p:tgtEl>
                                        <p:attrNameLst>
                                          <p:attrName>style.visibility</p:attrName>
                                        </p:attrNameLst>
                                      </p:cBhvr>
                                      <p:to>
                                        <p:strVal val="visible"/>
                                      </p:to>
                                    </p:set>
                                    <p:animEffect transition="in" filter="fade">
                                      <p:cBhvr>
                                        <p:cTn id="16" dur="2000"/>
                                        <p:tgtEl>
                                          <p:spTgt spid="95254"/>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95300"/>
                                        </p:tgtEl>
                                        <p:attrNameLst>
                                          <p:attrName>style.visibility</p:attrName>
                                        </p:attrNameLst>
                                      </p:cBhvr>
                                      <p:to>
                                        <p:strVal val="visible"/>
                                      </p:to>
                                    </p:set>
                                    <p:animEffect transition="in" filter="wipe(up)">
                                      <p:cBhvr>
                                        <p:cTn id="21" dur="500"/>
                                        <p:tgtEl>
                                          <p:spTgt spid="95300"/>
                                        </p:tgtEl>
                                      </p:cBhvr>
                                    </p:animEffect>
                                  </p:childTnLst>
                                </p:cTn>
                              </p:par>
                              <p:par>
                                <p:cTn id="22" presetID="10" presetClass="entr" presetSubtype="0" fill="hold" nodeType="withEffect">
                                  <p:stCondLst>
                                    <p:cond delay="0"/>
                                  </p:stCondLst>
                                  <p:childTnLst>
                                    <p:set>
                                      <p:cBhvr>
                                        <p:cTn id="23" dur="1" fill="hold">
                                          <p:stCondLst>
                                            <p:cond delay="0"/>
                                          </p:stCondLst>
                                        </p:cTn>
                                        <p:tgtEl>
                                          <p:spTgt spid="95261"/>
                                        </p:tgtEl>
                                        <p:attrNameLst>
                                          <p:attrName>style.visibility</p:attrName>
                                        </p:attrNameLst>
                                      </p:cBhvr>
                                      <p:to>
                                        <p:strVal val="visible"/>
                                      </p:to>
                                    </p:set>
                                    <p:animEffect transition="in" filter="fade">
                                      <p:cBhvr>
                                        <p:cTn id="24" dur="2000"/>
                                        <p:tgtEl>
                                          <p:spTgt spid="95261"/>
                                        </p:tgtEl>
                                      </p:cBhvr>
                                    </p:animEffect>
                                  </p:childTnLst>
                                </p:cTn>
                              </p:par>
                            </p:childTnLst>
                          </p:cTn>
                        </p:par>
                        <p:par>
                          <p:cTn id="25" fill="hold" nodeType="afterGroup">
                            <p:stCondLst>
                              <p:cond delay="2000"/>
                            </p:stCondLst>
                            <p:childTnLst>
                              <p:par>
                                <p:cTn id="26" presetID="22" presetClass="entr" presetSubtype="1" fill="hold" grpId="0" nodeType="afterEffect">
                                  <p:stCondLst>
                                    <p:cond delay="0"/>
                                  </p:stCondLst>
                                  <p:childTnLst>
                                    <p:set>
                                      <p:cBhvr>
                                        <p:cTn id="27" dur="1" fill="hold">
                                          <p:stCondLst>
                                            <p:cond delay="0"/>
                                          </p:stCondLst>
                                        </p:cTn>
                                        <p:tgtEl>
                                          <p:spTgt spid="95316"/>
                                        </p:tgtEl>
                                        <p:attrNameLst>
                                          <p:attrName>style.visibility</p:attrName>
                                        </p:attrNameLst>
                                      </p:cBhvr>
                                      <p:to>
                                        <p:strVal val="visible"/>
                                      </p:to>
                                    </p:set>
                                    <p:animEffect transition="in" filter="wipe(up)">
                                      <p:cBhvr>
                                        <p:cTn id="28" dur="500"/>
                                        <p:tgtEl>
                                          <p:spTgt spid="95316"/>
                                        </p:tgtEl>
                                      </p:cBhvr>
                                    </p:animEffect>
                                  </p:childTnLst>
                                </p:cTn>
                              </p:par>
                              <p:par>
                                <p:cTn id="29" presetID="10" presetClass="entr" presetSubtype="0" fill="hold" nodeType="withEffect">
                                  <p:stCondLst>
                                    <p:cond delay="0"/>
                                  </p:stCondLst>
                                  <p:childTnLst>
                                    <p:set>
                                      <p:cBhvr>
                                        <p:cTn id="30" dur="1" fill="hold">
                                          <p:stCondLst>
                                            <p:cond delay="0"/>
                                          </p:stCondLst>
                                        </p:cTn>
                                        <p:tgtEl>
                                          <p:spTgt spid="95312"/>
                                        </p:tgtEl>
                                        <p:attrNameLst>
                                          <p:attrName>style.visibility</p:attrName>
                                        </p:attrNameLst>
                                      </p:cBhvr>
                                      <p:to>
                                        <p:strVal val="visible"/>
                                      </p:to>
                                    </p:set>
                                    <p:animEffect transition="in" filter="fade">
                                      <p:cBhvr>
                                        <p:cTn id="31" dur="2000"/>
                                        <p:tgtEl>
                                          <p:spTgt spid="95312"/>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1" fill="hold" grpId="0" nodeType="clickEffect">
                                  <p:stCondLst>
                                    <p:cond delay="0"/>
                                  </p:stCondLst>
                                  <p:childTnLst>
                                    <p:set>
                                      <p:cBhvr>
                                        <p:cTn id="35" dur="1" fill="hold">
                                          <p:stCondLst>
                                            <p:cond delay="0"/>
                                          </p:stCondLst>
                                        </p:cTn>
                                        <p:tgtEl>
                                          <p:spTgt spid="95299"/>
                                        </p:tgtEl>
                                        <p:attrNameLst>
                                          <p:attrName>style.visibility</p:attrName>
                                        </p:attrNameLst>
                                      </p:cBhvr>
                                      <p:to>
                                        <p:strVal val="visible"/>
                                      </p:to>
                                    </p:set>
                                    <p:animEffect transition="in" filter="wipe(up)">
                                      <p:cBhvr>
                                        <p:cTn id="36" dur="500"/>
                                        <p:tgtEl>
                                          <p:spTgt spid="95299"/>
                                        </p:tgtEl>
                                      </p:cBhvr>
                                    </p:animEffect>
                                  </p:childTnLst>
                                </p:cTn>
                              </p:par>
                              <p:par>
                                <p:cTn id="37" presetID="10" presetClass="entr" presetSubtype="0" fill="hold" nodeType="withEffect">
                                  <p:stCondLst>
                                    <p:cond delay="0"/>
                                  </p:stCondLst>
                                  <p:childTnLst>
                                    <p:set>
                                      <p:cBhvr>
                                        <p:cTn id="38" dur="1" fill="hold">
                                          <p:stCondLst>
                                            <p:cond delay="0"/>
                                          </p:stCondLst>
                                        </p:cTn>
                                        <p:tgtEl>
                                          <p:spTgt spid="95267"/>
                                        </p:tgtEl>
                                        <p:attrNameLst>
                                          <p:attrName>style.visibility</p:attrName>
                                        </p:attrNameLst>
                                      </p:cBhvr>
                                      <p:to>
                                        <p:strVal val="visible"/>
                                      </p:to>
                                    </p:set>
                                    <p:animEffect transition="in" filter="fade">
                                      <p:cBhvr>
                                        <p:cTn id="39" dur="2000"/>
                                        <p:tgtEl>
                                          <p:spTgt spid="95267"/>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1" fill="hold" grpId="0" nodeType="clickEffect">
                                  <p:stCondLst>
                                    <p:cond delay="0"/>
                                  </p:stCondLst>
                                  <p:childTnLst>
                                    <p:set>
                                      <p:cBhvr>
                                        <p:cTn id="43" dur="1" fill="hold">
                                          <p:stCondLst>
                                            <p:cond delay="0"/>
                                          </p:stCondLst>
                                        </p:cTn>
                                        <p:tgtEl>
                                          <p:spTgt spid="95298"/>
                                        </p:tgtEl>
                                        <p:attrNameLst>
                                          <p:attrName>style.visibility</p:attrName>
                                        </p:attrNameLst>
                                      </p:cBhvr>
                                      <p:to>
                                        <p:strVal val="visible"/>
                                      </p:to>
                                    </p:set>
                                    <p:animEffect transition="in" filter="wipe(up)">
                                      <p:cBhvr>
                                        <p:cTn id="44" dur="500"/>
                                        <p:tgtEl>
                                          <p:spTgt spid="95298"/>
                                        </p:tgtEl>
                                      </p:cBhvr>
                                    </p:animEffect>
                                  </p:childTnLst>
                                </p:cTn>
                              </p:par>
                              <p:par>
                                <p:cTn id="45" presetID="10" presetClass="entr" presetSubtype="0" fill="hold" nodeType="withEffect">
                                  <p:stCondLst>
                                    <p:cond delay="0"/>
                                  </p:stCondLst>
                                  <p:childTnLst>
                                    <p:set>
                                      <p:cBhvr>
                                        <p:cTn id="46" dur="1" fill="hold">
                                          <p:stCondLst>
                                            <p:cond delay="0"/>
                                          </p:stCondLst>
                                        </p:cTn>
                                        <p:tgtEl>
                                          <p:spTgt spid="95264"/>
                                        </p:tgtEl>
                                        <p:attrNameLst>
                                          <p:attrName>style.visibility</p:attrName>
                                        </p:attrNameLst>
                                      </p:cBhvr>
                                      <p:to>
                                        <p:strVal val="visible"/>
                                      </p:to>
                                    </p:set>
                                    <p:animEffect transition="in" filter="fade">
                                      <p:cBhvr>
                                        <p:cTn id="47" dur="2000"/>
                                        <p:tgtEl>
                                          <p:spTgt spid="9526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95301"/>
                                        </p:tgtEl>
                                        <p:attrNameLst>
                                          <p:attrName>style.visibility</p:attrName>
                                        </p:attrNameLst>
                                      </p:cBhvr>
                                      <p:to>
                                        <p:strVal val="visible"/>
                                      </p:to>
                                    </p:set>
                                    <p:animEffect transition="in" filter="wipe(up)">
                                      <p:cBhvr>
                                        <p:cTn id="52" dur="500"/>
                                        <p:tgtEl>
                                          <p:spTgt spid="95301"/>
                                        </p:tgtEl>
                                      </p:cBhvr>
                                    </p:animEffect>
                                  </p:childTnLst>
                                </p:cTn>
                              </p:par>
                              <p:par>
                                <p:cTn id="53" presetID="10" presetClass="entr" presetSubtype="0" fill="hold" nodeType="withEffect">
                                  <p:stCondLst>
                                    <p:cond delay="0"/>
                                  </p:stCondLst>
                                  <p:childTnLst>
                                    <p:set>
                                      <p:cBhvr>
                                        <p:cTn id="54" dur="1" fill="hold">
                                          <p:stCondLst>
                                            <p:cond delay="0"/>
                                          </p:stCondLst>
                                        </p:cTn>
                                        <p:tgtEl>
                                          <p:spTgt spid="95270"/>
                                        </p:tgtEl>
                                        <p:attrNameLst>
                                          <p:attrName>style.visibility</p:attrName>
                                        </p:attrNameLst>
                                      </p:cBhvr>
                                      <p:to>
                                        <p:strVal val="visible"/>
                                      </p:to>
                                    </p:set>
                                    <p:animEffect transition="in" filter="fade">
                                      <p:cBhvr>
                                        <p:cTn id="55" dur="2000"/>
                                        <p:tgtEl>
                                          <p:spTgt spid="95270"/>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22" presetClass="entr" presetSubtype="1" fill="hold" grpId="0" nodeType="clickEffect">
                                  <p:stCondLst>
                                    <p:cond delay="0"/>
                                  </p:stCondLst>
                                  <p:childTnLst>
                                    <p:set>
                                      <p:cBhvr>
                                        <p:cTn id="59" dur="1" fill="hold">
                                          <p:stCondLst>
                                            <p:cond delay="0"/>
                                          </p:stCondLst>
                                        </p:cTn>
                                        <p:tgtEl>
                                          <p:spTgt spid="95302"/>
                                        </p:tgtEl>
                                        <p:attrNameLst>
                                          <p:attrName>style.visibility</p:attrName>
                                        </p:attrNameLst>
                                      </p:cBhvr>
                                      <p:to>
                                        <p:strVal val="visible"/>
                                      </p:to>
                                    </p:set>
                                    <p:animEffect transition="in" filter="wipe(up)">
                                      <p:cBhvr>
                                        <p:cTn id="60" dur="500"/>
                                        <p:tgtEl>
                                          <p:spTgt spid="95302"/>
                                        </p:tgtEl>
                                      </p:cBhvr>
                                    </p:animEffect>
                                  </p:childTnLst>
                                </p:cTn>
                              </p:par>
                              <p:par>
                                <p:cTn id="61" presetID="10" presetClass="entr" presetSubtype="0" fill="hold" nodeType="withEffect">
                                  <p:stCondLst>
                                    <p:cond delay="0"/>
                                  </p:stCondLst>
                                  <p:childTnLst>
                                    <p:set>
                                      <p:cBhvr>
                                        <p:cTn id="62" dur="1" fill="hold">
                                          <p:stCondLst>
                                            <p:cond delay="0"/>
                                          </p:stCondLst>
                                        </p:cTn>
                                        <p:tgtEl>
                                          <p:spTgt spid="95273"/>
                                        </p:tgtEl>
                                        <p:attrNameLst>
                                          <p:attrName>style.visibility</p:attrName>
                                        </p:attrNameLst>
                                      </p:cBhvr>
                                      <p:to>
                                        <p:strVal val="visible"/>
                                      </p:to>
                                    </p:set>
                                    <p:animEffect transition="in" filter="fade">
                                      <p:cBhvr>
                                        <p:cTn id="63" dur="2000"/>
                                        <p:tgtEl>
                                          <p:spTgt spid="95273"/>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1" fill="hold" grpId="0" nodeType="clickEffect">
                                  <p:stCondLst>
                                    <p:cond delay="0"/>
                                  </p:stCondLst>
                                  <p:childTnLst>
                                    <p:set>
                                      <p:cBhvr>
                                        <p:cTn id="67" dur="1" fill="hold">
                                          <p:stCondLst>
                                            <p:cond delay="0"/>
                                          </p:stCondLst>
                                        </p:cTn>
                                        <p:tgtEl>
                                          <p:spTgt spid="95303"/>
                                        </p:tgtEl>
                                        <p:attrNameLst>
                                          <p:attrName>style.visibility</p:attrName>
                                        </p:attrNameLst>
                                      </p:cBhvr>
                                      <p:to>
                                        <p:strVal val="visible"/>
                                      </p:to>
                                    </p:set>
                                    <p:animEffect transition="in" filter="wipe(up)">
                                      <p:cBhvr>
                                        <p:cTn id="68" dur="500"/>
                                        <p:tgtEl>
                                          <p:spTgt spid="95303"/>
                                        </p:tgtEl>
                                      </p:cBhvr>
                                    </p:animEffect>
                                  </p:childTnLst>
                                </p:cTn>
                              </p:par>
                              <p:par>
                                <p:cTn id="69" presetID="10" presetClass="entr" presetSubtype="0" fill="hold" nodeType="withEffect">
                                  <p:stCondLst>
                                    <p:cond delay="0"/>
                                  </p:stCondLst>
                                  <p:childTnLst>
                                    <p:set>
                                      <p:cBhvr>
                                        <p:cTn id="70" dur="1" fill="hold">
                                          <p:stCondLst>
                                            <p:cond delay="0"/>
                                          </p:stCondLst>
                                        </p:cTn>
                                        <p:tgtEl>
                                          <p:spTgt spid="95276"/>
                                        </p:tgtEl>
                                        <p:attrNameLst>
                                          <p:attrName>style.visibility</p:attrName>
                                        </p:attrNameLst>
                                      </p:cBhvr>
                                      <p:to>
                                        <p:strVal val="visible"/>
                                      </p:to>
                                    </p:set>
                                    <p:animEffect transition="in" filter="fade">
                                      <p:cBhvr>
                                        <p:cTn id="71" dur="2000"/>
                                        <p:tgtEl>
                                          <p:spTgt spid="95276"/>
                                        </p:tgtEl>
                                      </p:cBhvr>
                                    </p:animEffect>
                                  </p:childTnLst>
                                </p:cTn>
                              </p:par>
                            </p:childTnLst>
                          </p:cTn>
                        </p:par>
                        <p:par>
                          <p:cTn id="72" fill="hold" nodeType="afterGroup">
                            <p:stCondLst>
                              <p:cond delay="2000"/>
                            </p:stCondLst>
                            <p:childTnLst>
                              <p:par>
                                <p:cTn id="73" presetID="22" presetClass="entr" presetSubtype="1" fill="hold" grpId="0" nodeType="afterEffect">
                                  <p:stCondLst>
                                    <p:cond delay="0"/>
                                  </p:stCondLst>
                                  <p:childTnLst>
                                    <p:set>
                                      <p:cBhvr>
                                        <p:cTn id="74" dur="1" fill="hold">
                                          <p:stCondLst>
                                            <p:cond delay="0"/>
                                          </p:stCondLst>
                                        </p:cTn>
                                        <p:tgtEl>
                                          <p:spTgt spid="95304"/>
                                        </p:tgtEl>
                                        <p:attrNameLst>
                                          <p:attrName>style.visibility</p:attrName>
                                        </p:attrNameLst>
                                      </p:cBhvr>
                                      <p:to>
                                        <p:strVal val="visible"/>
                                      </p:to>
                                    </p:set>
                                    <p:animEffect transition="in" filter="wipe(up)">
                                      <p:cBhvr>
                                        <p:cTn id="75" dur="500"/>
                                        <p:tgtEl>
                                          <p:spTgt spid="95304"/>
                                        </p:tgtEl>
                                      </p:cBhvr>
                                    </p:animEffect>
                                  </p:childTnLst>
                                </p:cTn>
                              </p:par>
                              <p:par>
                                <p:cTn id="76" presetID="10" presetClass="entr" presetSubtype="0" fill="hold" nodeType="withEffect">
                                  <p:stCondLst>
                                    <p:cond delay="0"/>
                                  </p:stCondLst>
                                  <p:childTnLst>
                                    <p:set>
                                      <p:cBhvr>
                                        <p:cTn id="77" dur="1" fill="hold">
                                          <p:stCondLst>
                                            <p:cond delay="0"/>
                                          </p:stCondLst>
                                        </p:cTn>
                                        <p:tgtEl>
                                          <p:spTgt spid="95279"/>
                                        </p:tgtEl>
                                        <p:attrNameLst>
                                          <p:attrName>style.visibility</p:attrName>
                                        </p:attrNameLst>
                                      </p:cBhvr>
                                      <p:to>
                                        <p:strVal val="visible"/>
                                      </p:to>
                                    </p:set>
                                    <p:animEffect transition="in" filter="fade">
                                      <p:cBhvr>
                                        <p:cTn id="78" dur="2000"/>
                                        <p:tgtEl>
                                          <p:spTgt spid="95279"/>
                                        </p:tgtEl>
                                      </p:cBhvr>
                                    </p:animEffect>
                                  </p:childTnLst>
                                </p:cTn>
                              </p:par>
                            </p:childTnLst>
                          </p:cTn>
                        </p:par>
                        <p:par>
                          <p:cTn id="79" fill="hold" nodeType="afterGroup">
                            <p:stCondLst>
                              <p:cond delay="4000"/>
                            </p:stCondLst>
                            <p:childTnLst>
                              <p:par>
                                <p:cTn id="80" presetID="22" presetClass="entr" presetSubtype="1" fill="hold" grpId="0" nodeType="afterEffect">
                                  <p:stCondLst>
                                    <p:cond delay="0"/>
                                  </p:stCondLst>
                                  <p:childTnLst>
                                    <p:set>
                                      <p:cBhvr>
                                        <p:cTn id="81" dur="1" fill="hold">
                                          <p:stCondLst>
                                            <p:cond delay="0"/>
                                          </p:stCondLst>
                                        </p:cTn>
                                        <p:tgtEl>
                                          <p:spTgt spid="95305"/>
                                        </p:tgtEl>
                                        <p:attrNameLst>
                                          <p:attrName>style.visibility</p:attrName>
                                        </p:attrNameLst>
                                      </p:cBhvr>
                                      <p:to>
                                        <p:strVal val="visible"/>
                                      </p:to>
                                    </p:set>
                                    <p:animEffect transition="in" filter="wipe(up)">
                                      <p:cBhvr>
                                        <p:cTn id="82" dur="500"/>
                                        <p:tgtEl>
                                          <p:spTgt spid="95305"/>
                                        </p:tgtEl>
                                      </p:cBhvr>
                                    </p:animEffect>
                                  </p:childTnLst>
                                </p:cTn>
                              </p:par>
                              <p:par>
                                <p:cTn id="83" presetID="10" presetClass="entr" presetSubtype="0" fill="hold" nodeType="withEffect">
                                  <p:stCondLst>
                                    <p:cond delay="0"/>
                                  </p:stCondLst>
                                  <p:childTnLst>
                                    <p:set>
                                      <p:cBhvr>
                                        <p:cTn id="84" dur="1" fill="hold">
                                          <p:stCondLst>
                                            <p:cond delay="0"/>
                                          </p:stCondLst>
                                        </p:cTn>
                                        <p:tgtEl>
                                          <p:spTgt spid="95282"/>
                                        </p:tgtEl>
                                        <p:attrNameLst>
                                          <p:attrName>style.visibility</p:attrName>
                                        </p:attrNameLst>
                                      </p:cBhvr>
                                      <p:to>
                                        <p:strVal val="visible"/>
                                      </p:to>
                                    </p:set>
                                    <p:animEffect transition="in" filter="fade">
                                      <p:cBhvr>
                                        <p:cTn id="85" dur="2000"/>
                                        <p:tgtEl>
                                          <p:spTgt spid="95282"/>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22" presetClass="entr" presetSubtype="1" fill="hold" grpId="0" nodeType="clickEffect">
                                  <p:stCondLst>
                                    <p:cond delay="0"/>
                                  </p:stCondLst>
                                  <p:childTnLst>
                                    <p:set>
                                      <p:cBhvr>
                                        <p:cTn id="89" dur="1" fill="hold">
                                          <p:stCondLst>
                                            <p:cond delay="0"/>
                                          </p:stCondLst>
                                        </p:cTn>
                                        <p:tgtEl>
                                          <p:spTgt spid="95306"/>
                                        </p:tgtEl>
                                        <p:attrNameLst>
                                          <p:attrName>style.visibility</p:attrName>
                                        </p:attrNameLst>
                                      </p:cBhvr>
                                      <p:to>
                                        <p:strVal val="visible"/>
                                      </p:to>
                                    </p:set>
                                    <p:animEffect transition="in" filter="wipe(up)">
                                      <p:cBhvr>
                                        <p:cTn id="90" dur="500"/>
                                        <p:tgtEl>
                                          <p:spTgt spid="95306"/>
                                        </p:tgtEl>
                                      </p:cBhvr>
                                    </p:animEffect>
                                  </p:childTnLst>
                                </p:cTn>
                              </p:par>
                              <p:par>
                                <p:cTn id="91" presetID="10" presetClass="entr" presetSubtype="0" fill="hold" nodeType="withEffect">
                                  <p:stCondLst>
                                    <p:cond delay="0"/>
                                  </p:stCondLst>
                                  <p:childTnLst>
                                    <p:set>
                                      <p:cBhvr>
                                        <p:cTn id="92" dur="1" fill="hold">
                                          <p:stCondLst>
                                            <p:cond delay="0"/>
                                          </p:stCondLst>
                                        </p:cTn>
                                        <p:tgtEl>
                                          <p:spTgt spid="95286"/>
                                        </p:tgtEl>
                                        <p:attrNameLst>
                                          <p:attrName>style.visibility</p:attrName>
                                        </p:attrNameLst>
                                      </p:cBhvr>
                                      <p:to>
                                        <p:strVal val="visible"/>
                                      </p:to>
                                    </p:set>
                                    <p:animEffect transition="in" filter="fade">
                                      <p:cBhvr>
                                        <p:cTn id="93" dur="2000"/>
                                        <p:tgtEl>
                                          <p:spTgt spid="95286"/>
                                        </p:tgtEl>
                                      </p:cBhvr>
                                    </p:animEffect>
                                  </p:childTnLst>
                                </p:cTn>
                              </p:par>
                            </p:childTnLst>
                          </p:cTn>
                        </p:par>
                        <p:par>
                          <p:cTn id="94" fill="hold" nodeType="afterGroup">
                            <p:stCondLst>
                              <p:cond delay="2000"/>
                            </p:stCondLst>
                            <p:childTnLst>
                              <p:par>
                                <p:cTn id="95" presetID="22" presetClass="entr" presetSubtype="1" fill="hold" grpId="0" nodeType="afterEffect">
                                  <p:stCondLst>
                                    <p:cond delay="0"/>
                                  </p:stCondLst>
                                  <p:childTnLst>
                                    <p:set>
                                      <p:cBhvr>
                                        <p:cTn id="96" dur="1" fill="hold">
                                          <p:stCondLst>
                                            <p:cond delay="0"/>
                                          </p:stCondLst>
                                        </p:cTn>
                                        <p:tgtEl>
                                          <p:spTgt spid="95310"/>
                                        </p:tgtEl>
                                        <p:attrNameLst>
                                          <p:attrName>style.visibility</p:attrName>
                                        </p:attrNameLst>
                                      </p:cBhvr>
                                      <p:to>
                                        <p:strVal val="visible"/>
                                      </p:to>
                                    </p:set>
                                    <p:animEffect transition="in" filter="wipe(up)">
                                      <p:cBhvr>
                                        <p:cTn id="97" dur="500"/>
                                        <p:tgtEl>
                                          <p:spTgt spid="95310"/>
                                        </p:tgtEl>
                                      </p:cBhvr>
                                    </p:animEffect>
                                  </p:childTnLst>
                                </p:cTn>
                              </p:par>
                              <p:par>
                                <p:cTn id="98" presetID="10" presetClass="entr" presetSubtype="0" fill="hold" nodeType="withEffect">
                                  <p:stCondLst>
                                    <p:cond delay="0"/>
                                  </p:stCondLst>
                                  <p:childTnLst>
                                    <p:set>
                                      <p:cBhvr>
                                        <p:cTn id="99" dur="1" fill="hold">
                                          <p:stCondLst>
                                            <p:cond delay="0"/>
                                          </p:stCondLst>
                                        </p:cTn>
                                        <p:tgtEl>
                                          <p:spTgt spid="95289"/>
                                        </p:tgtEl>
                                        <p:attrNameLst>
                                          <p:attrName>style.visibility</p:attrName>
                                        </p:attrNameLst>
                                      </p:cBhvr>
                                      <p:to>
                                        <p:strVal val="visible"/>
                                      </p:to>
                                    </p:set>
                                    <p:animEffect transition="in" filter="fade">
                                      <p:cBhvr>
                                        <p:cTn id="100" dur="2000"/>
                                        <p:tgtEl>
                                          <p:spTgt spid="95289"/>
                                        </p:tgtEl>
                                      </p:cBhvr>
                                    </p:animEffect>
                                  </p:childTnLst>
                                </p:cTn>
                              </p:par>
                            </p:childTnLst>
                          </p:cTn>
                        </p:par>
                        <p:par>
                          <p:cTn id="101" fill="hold" nodeType="afterGroup">
                            <p:stCondLst>
                              <p:cond delay="4000"/>
                            </p:stCondLst>
                            <p:childTnLst>
                              <p:par>
                                <p:cTn id="102" presetID="22" presetClass="entr" presetSubtype="1" fill="hold" grpId="0" nodeType="afterEffect">
                                  <p:stCondLst>
                                    <p:cond delay="0"/>
                                  </p:stCondLst>
                                  <p:childTnLst>
                                    <p:set>
                                      <p:cBhvr>
                                        <p:cTn id="103" dur="1" fill="hold">
                                          <p:stCondLst>
                                            <p:cond delay="0"/>
                                          </p:stCondLst>
                                        </p:cTn>
                                        <p:tgtEl>
                                          <p:spTgt spid="95308"/>
                                        </p:tgtEl>
                                        <p:attrNameLst>
                                          <p:attrName>style.visibility</p:attrName>
                                        </p:attrNameLst>
                                      </p:cBhvr>
                                      <p:to>
                                        <p:strVal val="visible"/>
                                      </p:to>
                                    </p:set>
                                    <p:animEffect transition="in" filter="wipe(up)">
                                      <p:cBhvr>
                                        <p:cTn id="104" dur="500"/>
                                        <p:tgtEl>
                                          <p:spTgt spid="95308"/>
                                        </p:tgtEl>
                                      </p:cBhvr>
                                    </p:animEffect>
                                  </p:childTnLst>
                                </p:cTn>
                              </p:par>
                              <p:par>
                                <p:cTn id="105" presetID="10" presetClass="entr" presetSubtype="0" fill="hold" nodeType="withEffect">
                                  <p:stCondLst>
                                    <p:cond delay="0"/>
                                  </p:stCondLst>
                                  <p:childTnLst>
                                    <p:set>
                                      <p:cBhvr>
                                        <p:cTn id="106" dur="1" fill="hold">
                                          <p:stCondLst>
                                            <p:cond delay="0"/>
                                          </p:stCondLst>
                                        </p:cTn>
                                        <p:tgtEl>
                                          <p:spTgt spid="95292"/>
                                        </p:tgtEl>
                                        <p:attrNameLst>
                                          <p:attrName>style.visibility</p:attrName>
                                        </p:attrNameLst>
                                      </p:cBhvr>
                                      <p:to>
                                        <p:strVal val="visible"/>
                                      </p:to>
                                    </p:set>
                                    <p:animEffect transition="in" filter="fade">
                                      <p:cBhvr>
                                        <p:cTn id="107" dur="2000"/>
                                        <p:tgtEl>
                                          <p:spTgt spid="95292"/>
                                        </p:tgtEl>
                                      </p:cBhvr>
                                    </p:animEffect>
                                  </p:childTnLst>
                                </p:cTn>
                              </p:par>
                            </p:childTnLst>
                          </p:cTn>
                        </p:par>
                        <p:par>
                          <p:cTn id="108" fill="hold" nodeType="afterGroup">
                            <p:stCondLst>
                              <p:cond delay="6000"/>
                            </p:stCondLst>
                            <p:childTnLst>
                              <p:par>
                                <p:cTn id="109" presetID="22" presetClass="entr" presetSubtype="1" fill="hold" grpId="0" nodeType="afterEffect">
                                  <p:stCondLst>
                                    <p:cond delay="0"/>
                                  </p:stCondLst>
                                  <p:childTnLst>
                                    <p:set>
                                      <p:cBhvr>
                                        <p:cTn id="110" dur="1" fill="hold">
                                          <p:stCondLst>
                                            <p:cond delay="0"/>
                                          </p:stCondLst>
                                        </p:cTn>
                                        <p:tgtEl>
                                          <p:spTgt spid="95309"/>
                                        </p:tgtEl>
                                        <p:attrNameLst>
                                          <p:attrName>style.visibility</p:attrName>
                                        </p:attrNameLst>
                                      </p:cBhvr>
                                      <p:to>
                                        <p:strVal val="visible"/>
                                      </p:to>
                                    </p:set>
                                    <p:animEffect transition="in" filter="wipe(up)">
                                      <p:cBhvr>
                                        <p:cTn id="111" dur="500"/>
                                        <p:tgtEl>
                                          <p:spTgt spid="95309"/>
                                        </p:tgtEl>
                                      </p:cBhvr>
                                    </p:animEffect>
                                  </p:childTnLst>
                                </p:cTn>
                              </p:par>
                              <p:par>
                                <p:cTn id="112" presetID="10" presetClass="entr" presetSubtype="0" fill="hold" nodeType="withEffect">
                                  <p:stCondLst>
                                    <p:cond delay="0"/>
                                  </p:stCondLst>
                                  <p:childTnLst>
                                    <p:set>
                                      <p:cBhvr>
                                        <p:cTn id="113" dur="1" fill="hold">
                                          <p:stCondLst>
                                            <p:cond delay="0"/>
                                          </p:stCondLst>
                                        </p:cTn>
                                        <p:tgtEl>
                                          <p:spTgt spid="95295"/>
                                        </p:tgtEl>
                                        <p:attrNameLst>
                                          <p:attrName>style.visibility</p:attrName>
                                        </p:attrNameLst>
                                      </p:cBhvr>
                                      <p:to>
                                        <p:strVal val="visible"/>
                                      </p:to>
                                    </p:set>
                                    <p:animEffect transition="in" filter="fade">
                                      <p:cBhvr>
                                        <p:cTn id="114" dur="2000"/>
                                        <p:tgtEl>
                                          <p:spTgt spid="95295"/>
                                        </p:tgtEl>
                                      </p:cBhvr>
                                    </p:animEffect>
                                  </p:childTnLst>
                                </p:cTn>
                              </p:par>
                            </p:childTnLst>
                          </p:cTn>
                        </p:par>
                        <p:par>
                          <p:cTn id="115" fill="hold">
                            <p:stCondLst>
                              <p:cond delay="8000"/>
                            </p:stCondLst>
                            <p:childTnLst>
                              <p:par>
                                <p:cTn id="116" presetID="22" presetClass="entr" presetSubtype="1" fill="hold" grpId="0" nodeType="afterEffect">
                                  <p:stCondLst>
                                    <p:cond delay="0"/>
                                  </p:stCondLst>
                                  <p:childTnLst>
                                    <p:set>
                                      <p:cBhvr>
                                        <p:cTn id="117" dur="1" fill="hold">
                                          <p:stCondLst>
                                            <p:cond delay="0"/>
                                          </p:stCondLst>
                                        </p:cTn>
                                        <p:tgtEl>
                                          <p:spTgt spid="68"/>
                                        </p:tgtEl>
                                        <p:attrNameLst>
                                          <p:attrName>style.visibility</p:attrName>
                                        </p:attrNameLst>
                                      </p:cBhvr>
                                      <p:to>
                                        <p:strVal val="visible"/>
                                      </p:to>
                                    </p:set>
                                    <p:animEffect transition="in" filter="wipe(up)">
                                      <p:cBhvr>
                                        <p:cTn id="118" dur="5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316" grpId="0" animBg="1"/>
      <p:bldP spid="95309" grpId="0" animBg="1"/>
      <p:bldP spid="95308" grpId="0" animBg="1"/>
      <p:bldP spid="95310" grpId="0" animBg="1"/>
      <p:bldP spid="95306" grpId="0" animBg="1"/>
      <p:bldP spid="95303" grpId="0" animBg="1"/>
      <p:bldP spid="95302" grpId="0" animBg="1"/>
      <p:bldP spid="95301" grpId="0" animBg="1"/>
      <p:bldP spid="95300" grpId="0" animBg="1"/>
      <p:bldP spid="95299" grpId="0" animBg="1"/>
      <p:bldP spid="95246" grpId="0" animBg="1"/>
      <p:bldP spid="95298" grpId="0" animBg="1"/>
      <p:bldP spid="95304" grpId="0" animBg="1"/>
      <p:bldP spid="95305" grpId="0" animBg="1"/>
      <p:bldP spid="6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normAutofit/>
          </a:bodyPr>
          <a:lstStyle/>
          <a:p>
            <a:pPr eaLnBrk="1" hangingPunct="1">
              <a:defRPr/>
            </a:pPr>
            <a:r>
              <a:rPr lang="en-GB" dirty="0">
                <a:ea typeface="ＭＳ Ｐゴシック" charset="0"/>
                <a:cs typeface="+mj-cs"/>
              </a:rPr>
              <a:t>Analytical </a:t>
            </a:r>
            <a:r>
              <a:rPr lang="en-GB" dirty="0" smtClean="0">
                <a:ea typeface="ＭＳ Ｐゴシック" charset="0"/>
                <a:cs typeface="+mj-cs"/>
              </a:rPr>
              <a:t>Research Designs</a:t>
            </a:r>
            <a:endParaRPr lang="en-GB" dirty="0">
              <a:ea typeface="ＭＳ Ｐゴシック" charset="0"/>
              <a:cs typeface="+mj-cs"/>
            </a:endParaRPr>
          </a:p>
        </p:txBody>
      </p:sp>
      <p:sp>
        <p:nvSpPr>
          <p:cNvPr id="91139" name="Rectangle 3"/>
          <p:cNvSpPr>
            <a:spLocks noGrp="1" noChangeArrowheads="1"/>
          </p:cNvSpPr>
          <p:nvPr>
            <p:ph type="body" idx="1"/>
          </p:nvPr>
        </p:nvSpPr>
        <p:spPr bwMode="auto">
          <a:xfrm>
            <a:off x="1992313" y="1341438"/>
            <a:ext cx="7848600" cy="4525962"/>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normAutofit/>
          </a:bodyPr>
          <a:lstStyle/>
          <a:p>
            <a:pPr eaLnBrk="1" hangingPunct="1">
              <a:defRPr/>
            </a:pPr>
            <a:r>
              <a:rPr lang="en-GB" dirty="0">
                <a:ea typeface="ＭＳ Ｐゴシック" charset="0"/>
              </a:rPr>
              <a:t>Reviews</a:t>
            </a:r>
          </a:p>
          <a:p>
            <a:pPr lvl="1" eaLnBrk="1" hangingPunct="1">
              <a:defRPr/>
            </a:pPr>
            <a:r>
              <a:rPr lang="en-GB" dirty="0">
                <a:ea typeface="ＭＳ Ｐゴシック" charset="0"/>
              </a:rPr>
              <a:t>A critical account of present understanding</a:t>
            </a:r>
          </a:p>
          <a:p>
            <a:pPr lvl="1" eaLnBrk="1" hangingPunct="1">
              <a:defRPr/>
            </a:pPr>
            <a:r>
              <a:rPr lang="en-GB" dirty="0">
                <a:ea typeface="ＭＳ Ｐゴシック" charset="0"/>
              </a:rPr>
              <a:t>A meta-analysis is a quantitative method of review </a:t>
            </a:r>
          </a:p>
          <a:p>
            <a:pPr eaLnBrk="1" hangingPunct="1">
              <a:defRPr/>
            </a:pPr>
            <a:r>
              <a:rPr lang="en-GB" dirty="0">
                <a:ea typeface="ＭＳ Ｐゴシック" charset="0"/>
              </a:rPr>
              <a:t>Historical Research</a:t>
            </a:r>
          </a:p>
          <a:p>
            <a:pPr lvl="1" eaLnBrk="1" hangingPunct="1">
              <a:defRPr/>
            </a:pPr>
            <a:r>
              <a:rPr lang="en-GB" dirty="0">
                <a:ea typeface="ＭＳ Ｐゴシック" charset="0"/>
              </a:rPr>
              <a:t>Accessing both primary (e.g. witnesses) or secondary (e.g. literature) sources to document past </a:t>
            </a:r>
            <a:r>
              <a:rPr lang="en-GB" dirty="0" smtClean="0">
                <a:ea typeface="ＭＳ Ｐゴシック" charset="0"/>
              </a:rPr>
              <a:t>events.</a:t>
            </a:r>
            <a:endParaRPr lang="en-GB" dirty="0">
              <a:ea typeface="ＭＳ Ｐゴシック" charset="0"/>
            </a:endParaRPr>
          </a:p>
          <a:p>
            <a:pPr eaLnBrk="1" hangingPunct="1">
              <a:defRPr/>
            </a:pPr>
            <a:r>
              <a:rPr lang="en-GB" dirty="0">
                <a:ea typeface="ＭＳ Ｐゴシック" charset="0"/>
              </a:rPr>
              <a:t>Philosophical Research</a:t>
            </a:r>
          </a:p>
          <a:p>
            <a:pPr lvl="1" eaLnBrk="1" hangingPunct="1">
              <a:defRPr/>
            </a:pPr>
            <a:r>
              <a:rPr lang="en-GB" dirty="0">
                <a:ea typeface="ＭＳ Ｐゴシック" charset="0"/>
              </a:rPr>
              <a:t>Organising existing evidence into a comprehensive theoretical </a:t>
            </a:r>
            <a:r>
              <a:rPr lang="en-GB" dirty="0" smtClean="0">
                <a:ea typeface="ＭＳ Ｐゴシック" charset="0"/>
              </a:rPr>
              <a:t>model.</a:t>
            </a:r>
            <a:endParaRPr lang="en-GB" dirty="0">
              <a:ea typeface="ＭＳ Ｐゴシック" charset="0"/>
            </a:endParaRPr>
          </a:p>
        </p:txBody>
      </p:sp>
    </p:spTree>
    <p:extLst>
      <p:ext uri="{BB962C8B-B14F-4D97-AF65-F5344CB8AC3E}">
        <p14:creationId xmlns:p14="http://schemas.microsoft.com/office/powerpoint/2010/main" val="175938880"/>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91139">
                                            <p:txEl>
                                              <p:pRg st="0" end="0"/>
                                            </p:txEl>
                                          </p:spTgt>
                                        </p:tgtEl>
                                        <p:attrNameLst>
                                          <p:attrName>style.visibility</p:attrName>
                                        </p:attrNameLst>
                                      </p:cBhvr>
                                      <p:to>
                                        <p:strVal val="visible"/>
                                      </p:to>
                                    </p:set>
                                    <p:animEffect transition="in" filter="fade">
                                      <p:cBhvr>
                                        <p:cTn id="7" dur="2000"/>
                                        <p:tgtEl>
                                          <p:spTgt spid="91139">
                                            <p:txEl>
                                              <p:pRg st="0" end="0"/>
                                            </p:txEl>
                                          </p:spTgt>
                                        </p:tgtEl>
                                      </p:cBhvr>
                                    </p:animEffect>
                                  </p:childTnLst>
                                </p:cTn>
                              </p:par>
                            </p:childTnLst>
                          </p:cTn>
                        </p:par>
                        <p:par>
                          <p:cTn id="8" fill="hold" nodeType="afterGroup">
                            <p:stCondLst>
                              <p:cond delay="2000"/>
                            </p:stCondLst>
                            <p:childTnLst>
                              <p:par>
                                <p:cTn id="9" presetID="10" presetClass="entr" presetSubtype="0" fill="hold" nodeType="afterEffect">
                                  <p:stCondLst>
                                    <p:cond delay="0"/>
                                  </p:stCondLst>
                                  <p:childTnLst>
                                    <p:set>
                                      <p:cBhvr>
                                        <p:cTn id="10" dur="1" fill="hold">
                                          <p:stCondLst>
                                            <p:cond delay="0"/>
                                          </p:stCondLst>
                                        </p:cTn>
                                        <p:tgtEl>
                                          <p:spTgt spid="91139">
                                            <p:txEl>
                                              <p:pRg st="1" end="1"/>
                                            </p:txEl>
                                          </p:spTgt>
                                        </p:tgtEl>
                                        <p:attrNameLst>
                                          <p:attrName>style.visibility</p:attrName>
                                        </p:attrNameLst>
                                      </p:cBhvr>
                                      <p:to>
                                        <p:strVal val="visible"/>
                                      </p:to>
                                    </p:set>
                                    <p:animEffect transition="in" filter="fade">
                                      <p:cBhvr>
                                        <p:cTn id="11" dur="2000"/>
                                        <p:tgtEl>
                                          <p:spTgt spid="91139">
                                            <p:txEl>
                                              <p:pRg st="1" end="1"/>
                                            </p:txEl>
                                          </p:spTgt>
                                        </p:tgtEl>
                                      </p:cBhvr>
                                    </p:animEffect>
                                  </p:childTnLst>
                                </p:cTn>
                              </p:par>
                            </p:childTnLst>
                          </p:cTn>
                        </p:par>
                        <p:par>
                          <p:cTn id="12" fill="hold" nodeType="afterGroup">
                            <p:stCondLst>
                              <p:cond delay="4000"/>
                            </p:stCondLst>
                            <p:childTnLst>
                              <p:par>
                                <p:cTn id="13" presetID="10" presetClass="entr" presetSubtype="0" fill="hold" nodeType="afterEffect">
                                  <p:stCondLst>
                                    <p:cond delay="0"/>
                                  </p:stCondLst>
                                  <p:childTnLst>
                                    <p:set>
                                      <p:cBhvr>
                                        <p:cTn id="14" dur="1" fill="hold">
                                          <p:stCondLst>
                                            <p:cond delay="0"/>
                                          </p:stCondLst>
                                        </p:cTn>
                                        <p:tgtEl>
                                          <p:spTgt spid="91139">
                                            <p:txEl>
                                              <p:pRg st="2" end="2"/>
                                            </p:txEl>
                                          </p:spTgt>
                                        </p:tgtEl>
                                        <p:attrNameLst>
                                          <p:attrName>style.visibility</p:attrName>
                                        </p:attrNameLst>
                                      </p:cBhvr>
                                      <p:to>
                                        <p:strVal val="visible"/>
                                      </p:to>
                                    </p:set>
                                    <p:animEffect transition="in" filter="fade">
                                      <p:cBhvr>
                                        <p:cTn id="15" dur="2000"/>
                                        <p:tgtEl>
                                          <p:spTgt spid="91139">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nodeType="clickEffect">
                                  <p:stCondLst>
                                    <p:cond delay="0"/>
                                  </p:stCondLst>
                                  <p:childTnLst>
                                    <p:set>
                                      <p:cBhvr>
                                        <p:cTn id="19" dur="1" fill="hold">
                                          <p:stCondLst>
                                            <p:cond delay="0"/>
                                          </p:stCondLst>
                                        </p:cTn>
                                        <p:tgtEl>
                                          <p:spTgt spid="91139">
                                            <p:txEl>
                                              <p:pRg st="3" end="3"/>
                                            </p:txEl>
                                          </p:spTgt>
                                        </p:tgtEl>
                                        <p:attrNameLst>
                                          <p:attrName>style.visibility</p:attrName>
                                        </p:attrNameLst>
                                      </p:cBhvr>
                                      <p:to>
                                        <p:strVal val="visible"/>
                                      </p:to>
                                    </p:set>
                                    <p:animEffect transition="in" filter="fade">
                                      <p:cBhvr>
                                        <p:cTn id="20" dur="2000"/>
                                        <p:tgtEl>
                                          <p:spTgt spid="91139">
                                            <p:txEl>
                                              <p:pRg st="3" end="3"/>
                                            </p:txEl>
                                          </p:spTgt>
                                        </p:tgtEl>
                                      </p:cBhvr>
                                    </p:animEffect>
                                  </p:childTnLst>
                                </p:cTn>
                              </p:par>
                            </p:childTnLst>
                          </p:cTn>
                        </p:par>
                        <p:par>
                          <p:cTn id="21" fill="hold" nodeType="afterGroup">
                            <p:stCondLst>
                              <p:cond delay="2000"/>
                            </p:stCondLst>
                            <p:childTnLst>
                              <p:par>
                                <p:cTn id="22" presetID="10" presetClass="entr" presetSubtype="0" fill="hold" nodeType="afterEffect">
                                  <p:stCondLst>
                                    <p:cond delay="0"/>
                                  </p:stCondLst>
                                  <p:childTnLst>
                                    <p:set>
                                      <p:cBhvr>
                                        <p:cTn id="23" dur="1" fill="hold">
                                          <p:stCondLst>
                                            <p:cond delay="0"/>
                                          </p:stCondLst>
                                        </p:cTn>
                                        <p:tgtEl>
                                          <p:spTgt spid="91139">
                                            <p:txEl>
                                              <p:pRg st="4" end="4"/>
                                            </p:txEl>
                                          </p:spTgt>
                                        </p:tgtEl>
                                        <p:attrNameLst>
                                          <p:attrName>style.visibility</p:attrName>
                                        </p:attrNameLst>
                                      </p:cBhvr>
                                      <p:to>
                                        <p:strVal val="visible"/>
                                      </p:to>
                                    </p:set>
                                    <p:animEffect transition="in" filter="fade">
                                      <p:cBhvr>
                                        <p:cTn id="24" dur="2000"/>
                                        <p:tgtEl>
                                          <p:spTgt spid="91139">
                                            <p:txEl>
                                              <p:pRg st="4" end="4"/>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nodeType="clickEffect">
                                  <p:stCondLst>
                                    <p:cond delay="0"/>
                                  </p:stCondLst>
                                  <p:childTnLst>
                                    <p:set>
                                      <p:cBhvr>
                                        <p:cTn id="28" dur="1" fill="hold">
                                          <p:stCondLst>
                                            <p:cond delay="0"/>
                                          </p:stCondLst>
                                        </p:cTn>
                                        <p:tgtEl>
                                          <p:spTgt spid="91139">
                                            <p:txEl>
                                              <p:pRg st="5" end="5"/>
                                            </p:txEl>
                                          </p:spTgt>
                                        </p:tgtEl>
                                        <p:attrNameLst>
                                          <p:attrName>style.visibility</p:attrName>
                                        </p:attrNameLst>
                                      </p:cBhvr>
                                      <p:to>
                                        <p:strVal val="visible"/>
                                      </p:to>
                                    </p:set>
                                    <p:animEffect transition="in" filter="fade">
                                      <p:cBhvr>
                                        <p:cTn id="29" dur="2000"/>
                                        <p:tgtEl>
                                          <p:spTgt spid="91139">
                                            <p:txEl>
                                              <p:pRg st="5" end="5"/>
                                            </p:txEl>
                                          </p:spTgt>
                                        </p:tgtEl>
                                      </p:cBhvr>
                                    </p:animEffect>
                                  </p:childTnLst>
                                </p:cTn>
                              </p:par>
                            </p:childTnLst>
                          </p:cTn>
                        </p:par>
                        <p:par>
                          <p:cTn id="30" fill="hold" nodeType="afterGroup">
                            <p:stCondLst>
                              <p:cond delay="2000"/>
                            </p:stCondLst>
                            <p:childTnLst>
                              <p:par>
                                <p:cTn id="31" presetID="10" presetClass="entr" presetSubtype="0" fill="hold" nodeType="afterEffect">
                                  <p:stCondLst>
                                    <p:cond delay="0"/>
                                  </p:stCondLst>
                                  <p:childTnLst>
                                    <p:set>
                                      <p:cBhvr>
                                        <p:cTn id="32" dur="1" fill="hold">
                                          <p:stCondLst>
                                            <p:cond delay="0"/>
                                          </p:stCondLst>
                                        </p:cTn>
                                        <p:tgtEl>
                                          <p:spTgt spid="91139">
                                            <p:txEl>
                                              <p:pRg st="6" end="6"/>
                                            </p:txEl>
                                          </p:spTgt>
                                        </p:tgtEl>
                                        <p:attrNameLst>
                                          <p:attrName>style.visibility</p:attrName>
                                        </p:attrNameLst>
                                      </p:cBhvr>
                                      <p:to>
                                        <p:strVal val="visible"/>
                                      </p:to>
                                    </p:set>
                                    <p:animEffect transition="in" filter="fade">
                                      <p:cBhvr>
                                        <p:cTn id="33" dur="2000"/>
                                        <p:tgtEl>
                                          <p:spTgt spid="9113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altLang="en-US" dirty="0" smtClean="0"/>
              <a:t>Non experimental research Design </a:t>
            </a:r>
          </a:p>
        </p:txBody>
      </p:sp>
      <p:sp>
        <p:nvSpPr>
          <p:cNvPr id="15363" name="Content Placeholder 2"/>
          <p:cNvSpPr>
            <a:spLocks noGrp="1"/>
          </p:cNvSpPr>
          <p:nvPr>
            <p:ph idx="1"/>
          </p:nvPr>
        </p:nvSpPr>
        <p:spPr/>
        <p:txBody>
          <a:bodyPr/>
          <a:lstStyle/>
          <a:p>
            <a:pPr eaLnBrk="1" hangingPunct="1"/>
            <a:r>
              <a:rPr lang="en-US" altLang="en-US" dirty="0" smtClean="0"/>
              <a:t>The researcher has no direct control over any variable the study</a:t>
            </a:r>
          </a:p>
          <a:p>
            <a:pPr eaLnBrk="1" hangingPunct="1"/>
            <a:r>
              <a:rPr lang="en-US" altLang="en-US" dirty="0" smtClean="0"/>
              <a:t>Reasons</a:t>
            </a:r>
          </a:p>
          <a:p>
            <a:pPr eaLnBrk="1" hangingPunct="1">
              <a:buFont typeface="Arial" panose="020B0604020202020204" pitchFamily="34" charset="0"/>
              <a:buNone/>
            </a:pPr>
            <a:r>
              <a:rPr lang="en-US" altLang="en-US" dirty="0" smtClean="0"/>
              <a:t>It has already occurred not possible for it to be influenced </a:t>
            </a:r>
          </a:p>
          <a:p>
            <a:pPr eaLnBrk="1" hangingPunct="1"/>
            <a:r>
              <a:rPr lang="en-US" altLang="en-US" dirty="0" smtClean="0"/>
              <a:t>Variables cannot be controlled or manipulated by the researcher </a:t>
            </a:r>
          </a:p>
          <a:p>
            <a:pPr eaLnBrk="1" hangingPunct="1"/>
            <a:r>
              <a:rPr lang="en-US" altLang="en-US" dirty="0" smtClean="0"/>
              <a:t>For example: study of school discipline and absenteeism problem  in schools, as the type of grade configuration, the number of discipline referrals and the number of absenteeism cannot be controlled by the researcher.  </a:t>
            </a:r>
          </a:p>
          <a:p>
            <a:pPr eaLnBrk="1" hangingPunct="1"/>
            <a:endParaRPr lang="en-US" altLang="en-US" dirty="0" smtClean="0"/>
          </a:p>
        </p:txBody>
      </p:sp>
    </p:spTree>
    <p:extLst>
      <p:ext uri="{BB962C8B-B14F-4D97-AF65-F5344CB8AC3E}">
        <p14:creationId xmlns:p14="http://schemas.microsoft.com/office/powerpoint/2010/main" val="27196084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altLang="en-US" smtClean="0"/>
              <a:t>Examples of Non experimental research designs</a:t>
            </a:r>
          </a:p>
        </p:txBody>
      </p:sp>
      <p:sp>
        <p:nvSpPr>
          <p:cNvPr id="16387" name="Content Placeholder 2"/>
          <p:cNvSpPr>
            <a:spLocks noGrp="1"/>
          </p:cNvSpPr>
          <p:nvPr>
            <p:ph idx="1"/>
          </p:nvPr>
        </p:nvSpPr>
        <p:spPr/>
        <p:txBody>
          <a:bodyPr>
            <a:normAutofit fontScale="85000" lnSpcReduction="10000"/>
          </a:bodyPr>
          <a:lstStyle/>
          <a:p>
            <a:pPr eaLnBrk="1" hangingPunct="1"/>
            <a:r>
              <a:rPr lang="en-US" altLang="en-US" sz="2400" dirty="0"/>
              <a:t>Descriptive-studies simply report information about the frequency or amount of </a:t>
            </a:r>
            <a:r>
              <a:rPr lang="en-US" altLang="en-US" sz="2400" dirty="0" smtClean="0"/>
              <a:t>something. E.g. what percentages of time do teachers use for assessments in there classroom?</a:t>
            </a:r>
            <a:endParaRPr lang="en-US" altLang="en-US" sz="2400" dirty="0"/>
          </a:p>
          <a:p>
            <a:pPr eaLnBrk="1" hangingPunct="1"/>
            <a:r>
              <a:rPr lang="en-US" altLang="en-US" sz="2400" dirty="0"/>
              <a:t>Comparative – studies characteristically  build on descriptive studies by comparing two or more groups to that which is measured</a:t>
            </a:r>
            <a:r>
              <a:rPr lang="en-US" altLang="en-US" sz="2400" dirty="0" smtClean="0"/>
              <a:t>. E.g. Is there is significant difference between primary and secondary teachers use class based assessments?</a:t>
            </a:r>
            <a:endParaRPr lang="en-US" altLang="en-US" sz="2400" dirty="0"/>
          </a:p>
          <a:p>
            <a:pPr eaLnBrk="1" hangingPunct="1"/>
            <a:r>
              <a:rPr lang="en-US" altLang="en-US" sz="2400" dirty="0"/>
              <a:t>Correlation – studies measures the degree to which a relationship exists between two or more </a:t>
            </a:r>
            <a:r>
              <a:rPr lang="en-US" altLang="en-US" sz="2400" dirty="0" smtClean="0"/>
              <a:t>variables. E.g. What is the relationship between years of teaching experience and use of CBA?</a:t>
            </a:r>
            <a:endParaRPr lang="en-US" altLang="en-US" sz="2400" dirty="0"/>
          </a:p>
          <a:p>
            <a:pPr eaLnBrk="1" hangingPunct="1"/>
            <a:r>
              <a:rPr lang="en-US" altLang="en-US" sz="2400" dirty="0"/>
              <a:t>Casual Comparative studies  where group is determined by something that has occurred in the past</a:t>
            </a:r>
            <a:r>
              <a:rPr lang="en-US" altLang="en-US" sz="2400" dirty="0" smtClean="0"/>
              <a:t>. E.g. </a:t>
            </a:r>
            <a:r>
              <a:rPr lang="en-US" altLang="en-US" sz="2400" dirty="0"/>
              <a:t> </a:t>
            </a:r>
            <a:r>
              <a:rPr lang="en-US" altLang="en-US" sz="2400" dirty="0" smtClean="0"/>
              <a:t>Pre- service students at FNU use authentic assessment in classroom more than the teachers who did not complete such a course.</a:t>
            </a:r>
          </a:p>
          <a:p>
            <a:pPr lvl="0">
              <a:defRPr/>
            </a:pPr>
            <a:r>
              <a:rPr lang="en-GB" dirty="0">
                <a:solidFill>
                  <a:prstClr val="black"/>
                </a:solidFill>
                <a:ea typeface="ＭＳ Ｐゴシック" charset="0"/>
              </a:rPr>
              <a:t>Survey</a:t>
            </a:r>
          </a:p>
          <a:p>
            <a:pPr lvl="1">
              <a:defRPr/>
            </a:pPr>
            <a:r>
              <a:rPr lang="en-GB" dirty="0">
                <a:solidFill>
                  <a:prstClr val="black"/>
                </a:solidFill>
                <a:ea typeface="ＭＳ Ｐゴシック" charset="0"/>
              </a:rPr>
              <a:t>Cross-sectional: Status of a various groups at a given point in time</a:t>
            </a:r>
          </a:p>
          <a:p>
            <a:pPr lvl="1">
              <a:defRPr/>
            </a:pPr>
            <a:r>
              <a:rPr lang="en-GB" dirty="0">
                <a:solidFill>
                  <a:prstClr val="black"/>
                </a:solidFill>
                <a:ea typeface="ＭＳ Ｐゴシック" charset="0"/>
              </a:rPr>
              <a:t>Longitudinal: Status of a given group at various points in time</a:t>
            </a:r>
          </a:p>
          <a:p>
            <a:pPr lvl="1">
              <a:defRPr/>
            </a:pPr>
            <a:r>
              <a:rPr lang="en-GB" dirty="0">
                <a:solidFill>
                  <a:prstClr val="black"/>
                </a:solidFill>
                <a:ea typeface="ＭＳ Ｐゴシック" charset="0"/>
              </a:rPr>
              <a:t>Correlational: Relationships between variables </a:t>
            </a:r>
          </a:p>
          <a:p>
            <a:pPr lvl="0">
              <a:buNone/>
              <a:defRPr/>
            </a:pPr>
            <a:endParaRPr lang="en-GB" dirty="0">
              <a:solidFill>
                <a:prstClr val="black"/>
              </a:solidFill>
              <a:ea typeface="ＭＳ Ｐゴシック" charset="0"/>
            </a:endParaRPr>
          </a:p>
          <a:p>
            <a:pPr eaLnBrk="1" hangingPunct="1"/>
            <a:endParaRPr lang="en-US" altLang="en-US" sz="2400" dirty="0"/>
          </a:p>
        </p:txBody>
      </p:sp>
    </p:spTree>
    <p:extLst>
      <p:ext uri="{BB962C8B-B14F-4D97-AF65-F5344CB8AC3E}">
        <p14:creationId xmlns:p14="http://schemas.microsoft.com/office/powerpoint/2010/main" val="23000553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ltLang="en-US" dirty="0" smtClean="0"/>
              <a:t>Experimental research </a:t>
            </a:r>
          </a:p>
        </p:txBody>
      </p:sp>
      <p:sp>
        <p:nvSpPr>
          <p:cNvPr id="17411" name="Content Placeholder 2"/>
          <p:cNvSpPr>
            <a:spLocks noGrp="1"/>
          </p:cNvSpPr>
          <p:nvPr>
            <p:ph idx="1"/>
          </p:nvPr>
        </p:nvSpPr>
        <p:spPr/>
        <p:txBody>
          <a:bodyPr/>
          <a:lstStyle/>
          <a:p>
            <a:pPr eaLnBrk="1" hangingPunct="1"/>
            <a:r>
              <a:rPr lang="en-US" altLang="en-US" dirty="0" smtClean="0"/>
              <a:t>The researcher has control over the one or more variables included in the study that may somehow influence (or cause ) the participants behavior .</a:t>
            </a:r>
          </a:p>
          <a:p>
            <a:pPr eaLnBrk="1" hangingPunct="1"/>
            <a:r>
              <a:rPr lang="en-US" altLang="en-US" dirty="0" smtClean="0"/>
              <a:t>Independent variables  the researcher has control on, the researcher determines the subject which will receive condition.</a:t>
            </a:r>
          </a:p>
          <a:p>
            <a:r>
              <a:rPr lang="en-US" dirty="0" smtClean="0"/>
              <a:t>Dependent</a:t>
            </a:r>
            <a:r>
              <a:rPr lang="en-US" b="1" dirty="0" smtClean="0"/>
              <a:t>  </a:t>
            </a:r>
            <a:r>
              <a:rPr lang="en-US" dirty="0" smtClean="0"/>
              <a:t>is what will be measured; it's what the investigator thinks will be affected during the experiment.</a:t>
            </a:r>
          </a:p>
          <a:p>
            <a:r>
              <a:rPr lang="en-US" dirty="0" smtClean="0"/>
              <a:t>Control variable is the third variable, the values of which may affect the relationship between two other variables.</a:t>
            </a:r>
            <a:endParaRPr lang="en-US" dirty="0"/>
          </a:p>
        </p:txBody>
      </p:sp>
    </p:spTree>
    <p:extLst>
      <p:ext uri="{BB962C8B-B14F-4D97-AF65-F5344CB8AC3E}">
        <p14:creationId xmlns:p14="http://schemas.microsoft.com/office/powerpoint/2010/main" val="5914191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Experimental research e</a:t>
            </a:r>
            <a:r>
              <a:rPr lang="en-US" altLang="en-US" dirty="0" smtClean="0"/>
              <a:t>xample </a:t>
            </a:r>
            <a:endParaRPr lang="en-US" dirty="0"/>
          </a:p>
        </p:txBody>
      </p:sp>
      <p:sp>
        <p:nvSpPr>
          <p:cNvPr id="3" name="Content Placeholder 2"/>
          <p:cNvSpPr>
            <a:spLocks noGrp="1"/>
          </p:cNvSpPr>
          <p:nvPr>
            <p:ph idx="1"/>
          </p:nvPr>
        </p:nvSpPr>
        <p:spPr/>
        <p:txBody>
          <a:bodyPr/>
          <a:lstStyle/>
          <a:p>
            <a:r>
              <a:rPr lang="en-US" dirty="0" smtClean="0"/>
              <a:t>The effectiveness of a new math program was being investigated, those students exposed to the new program would constitute the experimental or treatment group., their performance would be compared to a control group that receives the standard math instructions.</a:t>
            </a:r>
          </a:p>
          <a:p>
            <a:r>
              <a:rPr lang="en-US" dirty="0" smtClean="0"/>
              <a:t>The ultimate variable of interest i.e. the behavior and math achievement is referred as the dependent variable (since its value depends on the value or group membership of the independent variable.</a:t>
            </a:r>
            <a:endParaRPr lang="en-US" dirty="0"/>
          </a:p>
        </p:txBody>
      </p:sp>
    </p:spTree>
    <p:extLst>
      <p:ext uri="{BB962C8B-B14F-4D97-AF65-F5344CB8AC3E}">
        <p14:creationId xmlns:p14="http://schemas.microsoft.com/office/powerpoint/2010/main" val="7704516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altLang="en-US" dirty="0" smtClean="0"/>
              <a:t>Quantitative and Qualitative Research Designs.</a:t>
            </a:r>
          </a:p>
        </p:txBody>
      </p:sp>
      <p:sp>
        <p:nvSpPr>
          <p:cNvPr id="14339" name="Content Placeholder 2"/>
          <p:cNvSpPr>
            <a:spLocks noGrp="1"/>
          </p:cNvSpPr>
          <p:nvPr>
            <p:ph idx="1"/>
          </p:nvPr>
        </p:nvSpPr>
        <p:spPr/>
        <p:txBody>
          <a:bodyPr/>
          <a:lstStyle/>
          <a:p>
            <a:pPr eaLnBrk="1" hangingPunct="1">
              <a:buFont typeface="Arial" panose="020B0604020202020204" pitchFamily="34" charset="0"/>
              <a:buNone/>
            </a:pPr>
            <a:r>
              <a:rPr lang="en-US" altLang="en-US" smtClean="0"/>
              <a:t>Quantitative</a:t>
            </a:r>
          </a:p>
          <a:p>
            <a:pPr eaLnBrk="1" hangingPunct="1"/>
            <a:r>
              <a:rPr lang="en-US" altLang="en-US" smtClean="0"/>
              <a:t>Research that involves numerical data</a:t>
            </a:r>
          </a:p>
          <a:p>
            <a:pPr eaLnBrk="1" hangingPunct="1"/>
            <a:endParaRPr lang="en-US" altLang="en-US" smtClean="0"/>
          </a:p>
          <a:p>
            <a:pPr eaLnBrk="1" hangingPunct="1">
              <a:buFont typeface="Arial" panose="020B0604020202020204" pitchFamily="34" charset="0"/>
              <a:buNone/>
            </a:pPr>
            <a:r>
              <a:rPr lang="en-US" altLang="en-US" smtClean="0"/>
              <a:t> Qualitative Research</a:t>
            </a:r>
          </a:p>
          <a:p>
            <a:pPr eaLnBrk="1" hangingPunct="1"/>
            <a:r>
              <a:rPr lang="en-US" altLang="en-US" smtClean="0"/>
              <a:t>Research that involves collection of data that are analyzed and reported verbally</a:t>
            </a:r>
          </a:p>
        </p:txBody>
      </p:sp>
    </p:spTree>
    <p:extLst>
      <p:ext uri="{BB962C8B-B14F-4D97-AF65-F5344CB8AC3E}">
        <p14:creationId xmlns:p14="http://schemas.microsoft.com/office/powerpoint/2010/main" val="20375231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endParaRPr lang="en-US" altLang="en-US" dirty="0" smtClean="0"/>
          </a:p>
        </p:txBody>
      </p:sp>
      <p:pic>
        <p:nvPicPr>
          <p:cNvPr id="3075"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3352801" y="1219200"/>
            <a:ext cx="5218113" cy="1295400"/>
          </a:xfrm>
        </p:spPr>
      </p:pic>
      <p:pic>
        <p:nvPicPr>
          <p:cNvPr id="3076" name="Picture 5" descr="kids_and_school_bus.gif (7322 byte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4114801"/>
            <a:ext cx="2413000" cy="116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5" descr="kids_and_school_bus.gif (7322 byte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3276600"/>
            <a:ext cx="3098800" cy="201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61184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normAutofit fontScale="90000"/>
          </a:bodyPr>
          <a:lstStyle/>
          <a:p>
            <a:pPr eaLnBrk="1" hangingPunct="1"/>
            <a:r>
              <a:rPr lang="en-US" altLang="en-US" dirty="0" smtClean="0"/>
              <a:t/>
            </a:r>
            <a:br>
              <a:rPr lang="en-US" altLang="en-US" dirty="0" smtClean="0"/>
            </a:br>
            <a:r>
              <a:rPr lang="en-US" altLang="en-US" dirty="0" smtClean="0"/>
              <a:t>Quantitative Research Designs </a:t>
            </a:r>
            <a:r>
              <a:rPr lang="en-US" altLang="en-US" dirty="0"/>
              <a:t/>
            </a:r>
            <a:br>
              <a:rPr lang="en-US" altLang="en-US" dirty="0"/>
            </a:br>
            <a:r>
              <a:rPr lang="en-US" altLang="en-US" dirty="0" smtClean="0"/>
              <a:t/>
            </a:r>
            <a:br>
              <a:rPr lang="en-US" altLang="en-US" dirty="0" smtClean="0"/>
            </a:br>
            <a:endParaRPr lang="en-US" altLang="en-US" dirty="0" smtClean="0"/>
          </a:p>
        </p:txBody>
      </p:sp>
      <p:sp>
        <p:nvSpPr>
          <p:cNvPr id="18435" name="Content Placeholder 2"/>
          <p:cNvSpPr>
            <a:spLocks noGrp="1"/>
          </p:cNvSpPr>
          <p:nvPr>
            <p:ph idx="1"/>
          </p:nvPr>
        </p:nvSpPr>
        <p:spPr/>
        <p:txBody>
          <a:bodyPr>
            <a:normAutofit fontScale="77500" lnSpcReduction="20000"/>
          </a:bodyPr>
          <a:lstStyle/>
          <a:p>
            <a:pPr marL="0" indent="0">
              <a:buNone/>
            </a:pPr>
            <a:r>
              <a:rPr lang="en-US" altLang="en-US" dirty="0" smtClean="0"/>
              <a:t>Descriptive statistics</a:t>
            </a:r>
            <a:endParaRPr lang="en-US" altLang="en-US" dirty="0"/>
          </a:p>
          <a:p>
            <a:pPr eaLnBrk="1" hangingPunct="1"/>
            <a:r>
              <a:rPr lang="en-US" altLang="en-US" dirty="0" smtClean="0"/>
              <a:t>Allows researchers to summarize, organize and simplify data </a:t>
            </a:r>
          </a:p>
          <a:p>
            <a:pPr eaLnBrk="1" hangingPunct="1"/>
            <a:r>
              <a:rPr lang="en-US" altLang="en-US" dirty="0" smtClean="0"/>
              <a:t>Techniques used basically SPSS</a:t>
            </a:r>
          </a:p>
          <a:p>
            <a:pPr eaLnBrk="1" hangingPunct="1">
              <a:buFont typeface="Arial" panose="020B0604020202020204" pitchFamily="34" charset="0"/>
              <a:buNone/>
            </a:pPr>
            <a:r>
              <a:rPr lang="en-US" altLang="en-US" dirty="0" smtClean="0"/>
              <a:t>Mean, mode, range. </a:t>
            </a:r>
            <a:r>
              <a:rPr lang="en-US" altLang="en-US" dirty="0" err="1" smtClean="0"/>
              <a:t>Sd</a:t>
            </a:r>
            <a:r>
              <a:rPr lang="en-US" altLang="en-US" dirty="0" smtClean="0"/>
              <a:t>, correlations and standardized scores.</a:t>
            </a:r>
          </a:p>
          <a:p>
            <a:pPr eaLnBrk="1" hangingPunct="1">
              <a:buFont typeface="Arial" panose="020B0604020202020204" pitchFamily="34" charset="0"/>
              <a:buNone/>
            </a:pPr>
            <a:r>
              <a:rPr lang="en-US" altLang="en-US" dirty="0" smtClean="0"/>
              <a:t>Inferential Statistics </a:t>
            </a:r>
          </a:p>
          <a:p>
            <a:r>
              <a:rPr lang="en-US" altLang="en-US" dirty="0" smtClean="0"/>
              <a:t>are more complex and permit researcher to test the statistical significance of the difference between two or more groups.</a:t>
            </a:r>
          </a:p>
          <a:p>
            <a:r>
              <a:rPr lang="en-US" altLang="en-US" dirty="0" smtClean="0"/>
              <a:t>Test the degree of correlation between two variables.</a:t>
            </a:r>
          </a:p>
          <a:p>
            <a:pPr marL="0" indent="0">
              <a:buNone/>
            </a:pPr>
            <a:r>
              <a:rPr lang="en-US" altLang="en-US" dirty="0" smtClean="0"/>
              <a:t>Statistical Significance</a:t>
            </a:r>
          </a:p>
          <a:p>
            <a:r>
              <a:rPr lang="en-US" altLang="en-US" dirty="0" smtClean="0"/>
              <a:t>A decision made from the statistical procedures </a:t>
            </a:r>
            <a:r>
              <a:rPr lang="en-US" altLang="en-US" dirty="0" smtClean="0"/>
              <a:t> </a:t>
            </a:r>
            <a:r>
              <a:rPr lang="en-US" altLang="en-US" dirty="0" smtClean="0"/>
              <a:t>that enable the researchers to conclude that the findings of a given study are large enough in the sample studied in order to present a meaningful differences or relationship in the population from which the sample was drawn.</a:t>
            </a:r>
          </a:p>
        </p:txBody>
      </p:sp>
    </p:spTree>
    <p:extLst>
      <p:ext uri="{BB962C8B-B14F-4D97-AF65-F5344CB8AC3E}">
        <p14:creationId xmlns:p14="http://schemas.microsoft.com/office/powerpoint/2010/main" val="144946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ltLang="en-US" dirty="0" smtClean="0"/>
              <a:t>Qualitative Research Designs</a:t>
            </a:r>
            <a:br>
              <a:rPr lang="en-US" altLang="en-US" dirty="0" smtClean="0"/>
            </a:br>
            <a:r>
              <a:rPr lang="en-US" altLang="en-US" dirty="0" smtClean="0"/>
              <a:t> </a:t>
            </a:r>
          </a:p>
        </p:txBody>
      </p:sp>
      <p:sp>
        <p:nvSpPr>
          <p:cNvPr id="19459" name="Content Placeholder 2"/>
          <p:cNvSpPr>
            <a:spLocks noGrp="1"/>
          </p:cNvSpPr>
          <p:nvPr>
            <p:ph idx="1"/>
          </p:nvPr>
        </p:nvSpPr>
        <p:spPr/>
        <p:txBody>
          <a:bodyPr>
            <a:normAutofit fontScale="85000" lnSpcReduction="20000"/>
          </a:bodyPr>
          <a:lstStyle/>
          <a:p>
            <a:pPr marL="0" indent="0" eaLnBrk="1" hangingPunct="1">
              <a:buNone/>
            </a:pPr>
            <a:r>
              <a:rPr lang="en-US" altLang="en-US" dirty="0" smtClean="0"/>
              <a:t>It uses systematic observation, multiple measures in order to gain knowledge, reach understanding and answer research questions and also permits triangulation.</a:t>
            </a:r>
          </a:p>
          <a:p>
            <a:pPr eaLnBrk="1" hangingPunct="1"/>
            <a:endParaRPr lang="en-US" altLang="en-US" dirty="0"/>
          </a:p>
          <a:p>
            <a:pPr eaLnBrk="1" hangingPunct="1"/>
            <a:r>
              <a:rPr lang="en-US" altLang="en-US" dirty="0" smtClean="0"/>
              <a:t>Phenomenological studies – engage the researcher in a long process of individual interviews in an attempt to fully understand a phenomenon. E.g. what characteristics of teachers are needed in order for them to be viewed as compassionate by their students? </a:t>
            </a:r>
          </a:p>
          <a:p>
            <a:pPr eaLnBrk="1" hangingPunct="1"/>
            <a:r>
              <a:rPr lang="en-US" altLang="en-US" dirty="0" smtClean="0"/>
              <a:t>Ethnographic- attempts to describe social interaction between people in group. E.g. what meaning does the teachers lounge have for the staff at </a:t>
            </a:r>
            <a:r>
              <a:rPr lang="en-US" altLang="en-US" dirty="0" err="1" smtClean="0"/>
              <a:t>Lautoka</a:t>
            </a:r>
            <a:r>
              <a:rPr lang="en-US" altLang="en-US" dirty="0" smtClean="0"/>
              <a:t> Central School?</a:t>
            </a:r>
          </a:p>
          <a:p>
            <a:pPr eaLnBrk="1" hangingPunct="1"/>
            <a:r>
              <a:rPr lang="en-US" altLang="en-US" dirty="0" smtClean="0"/>
              <a:t>Grounded theory research studies attempt to discover a theory that relates to a particular environment . E.g. What type of personal and school characteristics serve to motivate teachers?</a:t>
            </a:r>
          </a:p>
          <a:p>
            <a:pPr eaLnBrk="1" hangingPunct="1">
              <a:buFont typeface="Arial" panose="020B0604020202020204" pitchFamily="34" charset="0"/>
              <a:buNone/>
            </a:pPr>
            <a:endParaRPr lang="en-US" altLang="en-US" dirty="0" smtClean="0"/>
          </a:p>
        </p:txBody>
      </p:sp>
    </p:spTree>
    <p:extLst>
      <p:ext uri="{BB962C8B-B14F-4D97-AF65-F5344CB8AC3E}">
        <p14:creationId xmlns:p14="http://schemas.microsoft.com/office/powerpoint/2010/main" val="41407783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endParaRPr lang="en-US" altLang="en-US" smtClean="0"/>
          </a:p>
        </p:txBody>
      </p:sp>
      <p:sp>
        <p:nvSpPr>
          <p:cNvPr id="20483" name="Content Placeholder 2"/>
          <p:cNvSpPr>
            <a:spLocks noGrp="1"/>
          </p:cNvSpPr>
          <p:nvPr>
            <p:ph idx="1"/>
          </p:nvPr>
        </p:nvSpPr>
        <p:spPr/>
        <p:txBody>
          <a:bodyPr/>
          <a:lstStyle/>
          <a:p>
            <a:pPr eaLnBrk="1" hangingPunct="1"/>
            <a:r>
              <a:rPr lang="en-US" altLang="en-US" dirty="0" smtClean="0"/>
              <a:t>Case studies</a:t>
            </a:r>
          </a:p>
          <a:p>
            <a:pPr eaLnBrk="1" hangingPunct="1">
              <a:buFont typeface="Arial" panose="020B0604020202020204" pitchFamily="34" charset="0"/>
              <a:buNone/>
            </a:pPr>
            <a:r>
              <a:rPr lang="en-US" altLang="en-US" dirty="0" smtClean="0"/>
              <a:t>Are in depth studies of individual programs , activities , people, or groups</a:t>
            </a:r>
          </a:p>
          <a:p>
            <a:pPr marL="0" indent="0" eaLnBrk="1" hangingPunct="1">
              <a:buNone/>
            </a:pPr>
            <a:r>
              <a:rPr lang="en-US" altLang="en-US" dirty="0" smtClean="0"/>
              <a:t>.</a:t>
            </a:r>
          </a:p>
        </p:txBody>
      </p:sp>
    </p:spTree>
    <p:extLst>
      <p:ext uri="{BB962C8B-B14F-4D97-AF65-F5344CB8AC3E}">
        <p14:creationId xmlns:p14="http://schemas.microsoft.com/office/powerpoint/2010/main" val="18777322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Mixed- methods research designs</a:t>
            </a:r>
            <a:br>
              <a:rPr lang="en-US" altLang="en-US" dirty="0"/>
            </a:br>
            <a:endParaRPr lang="en-US" dirty="0"/>
          </a:p>
        </p:txBody>
      </p:sp>
      <p:sp>
        <p:nvSpPr>
          <p:cNvPr id="3" name="Content Placeholder 2"/>
          <p:cNvSpPr>
            <a:spLocks noGrp="1"/>
          </p:cNvSpPr>
          <p:nvPr>
            <p:ph idx="1"/>
          </p:nvPr>
        </p:nvSpPr>
        <p:spPr/>
        <p:txBody>
          <a:bodyPr/>
          <a:lstStyle/>
          <a:p>
            <a:pPr>
              <a:buNone/>
            </a:pPr>
            <a:r>
              <a:rPr lang="en-US" altLang="en-US" dirty="0" smtClean="0"/>
              <a:t>The </a:t>
            </a:r>
            <a:r>
              <a:rPr lang="en-US" altLang="en-US" dirty="0"/>
              <a:t>combination of both types of data tends to provide a better understanding of a research problem than one type of data in isolation</a:t>
            </a:r>
            <a:endParaRPr lang="en-US" dirty="0"/>
          </a:p>
        </p:txBody>
      </p:sp>
    </p:spTree>
    <p:extLst>
      <p:ext uri="{BB962C8B-B14F-4D97-AF65-F5344CB8AC3E}">
        <p14:creationId xmlns:p14="http://schemas.microsoft.com/office/powerpoint/2010/main" val="28871589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Research</a:t>
            </a:r>
            <a:endParaRPr lang="en-US" dirty="0"/>
          </a:p>
        </p:txBody>
      </p:sp>
      <p:sp>
        <p:nvSpPr>
          <p:cNvPr id="3" name="Content Placeholder 2"/>
          <p:cNvSpPr>
            <a:spLocks noGrp="1"/>
          </p:cNvSpPr>
          <p:nvPr>
            <p:ph idx="1"/>
          </p:nvPr>
        </p:nvSpPr>
        <p:spPr>
          <a:xfrm>
            <a:off x="838200" y="1413164"/>
            <a:ext cx="10515600" cy="4763799"/>
          </a:xfrm>
        </p:spPr>
        <p:txBody>
          <a:bodyPr>
            <a:normAutofit lnSpcReduction="10000"/>
          </a:bodyPr>
          <a:lstStyle/>
          <a:p>
            <a:r>
              <a:rPr lang="en-US" dirty="0" smtClean="0"/>
              <a:t>Any systematic inquiry conducted by teachers, administrators, counselors or others with a versed  interest in the teaching and learning process.</a:t>
            </a:r>
          </a:p>
          <a:p>
            <a:r>
              <a:rPr lang="en-US" dirty="0" smtClean="0"/>
              <a:t>It’s a systematic inquiry to ones practice </a:t>
            </a:r>
          </a:p>
          <a:p>
            <a:r>
              <a:rPr lang="en-US" dirty="0" smtClean="0"/>
              <a:t>Allows teachers to study their own classroom.</a:t>
            </a:r>
            <a:endParaRPr lang="en-US" dirty="0"/>
          </a:p>
          <a:p>
            <a:r>
              <a:rPr lang="en-US" dirty="0" smtClean="0"/>
              <a:t>The Basic process</a:t>
            </a:r>
          </a:p>
          <a:p>
            <a:pPr marL="514350" indent="-514350">
              <a:buFont typeface="+mj-lt"/>
              <a:buAutoNum type="arabicPeriod"/>
            </a:pPr>
            <a:r>
              <a:rPr lang="en-US" dirty="0" smtClean="0"/>
              <a:t>Identifying an area of focus.</a:t>
            </a:r>
          </a:p>
          <a:p>
            <a:pPr marL="514350" indent="-514350">
              <a:buFont typeface="+mj-lt"/>
              <a:buAutoNum type="arabicPeriod"/>
            </a:pPr>
            <a:r>
              <a:rPr lang="en-US" dirty="0" smtClean="0"/>
              <a:t>Collecting data.</a:t>
            </a:r>
          </a:p>
          <a:p>
            <a:pPr marL="514350" indent="-514350">
              <a:buFont typeface="+mj-lt"/>
              <a:buAutoNum type="arabicPeriod"/>
            </a:pPr>
            <a:r>
              <a:rPr lang="en-US" dirty="0" smtClean="0"/>
              <a:t>Analyzing and interpreting data.</a:t>
            </a:r>
          </a:p>
          <a:p>
            <a:pPr marL="514350" indent="-514350">
              <a:buFont typeface="+mj-lt"/>
              <a:buAutoNum type="arabicPeriod"/>
            </a:pPr>
            <a:r>
              <a:rPr lang="en-US" dirty="0" smtClean="0"/>
              <a:t>Developing a plan action. </a:t>
            </a:r>
          </a:p>
          <a:p>
            <a:pPr marL="514350" indent="-514350">
              <a:buFont typeface="+mj-lt"/>
              <a:buAutoNum type="arabicPeriod"/>
            </a:pPr>
            <a:endParaRPr lang="en-US" dirty="0"/>
          </a:p>
        </p:txBody>
      </p:sp>
    </p:spTree>
    <p:extLst>
      <p:ext uri="{BB962C8B-B14F-4D97-AF65-F5344CB8AC3E}">
        <p14:creationId xmlns:p14="http://schemas.microsoft.com/office/powerpoint/2010/main" val="12858371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altLang="en-US" smtClean="0"/>
              <a:t>Conclusion</a:t>
            </a:r>
          </a:p>
        </p:txBody>
      </p:sp>
      <p:sp>
        <p:nvSpPr>
          <p:cNvPr id="23555" name="Content Placeholder 2"/>
          <p:cNvSpPr>
            <a:spLocks noGrp="1"/>
          </p:cNvSpPr>
          <p:nvPr>
            <p:ph idx="1"/>
          </p:nvPr>
        </p:nvSpPr>
        <p:spPr/>
        <p:txBody>
          <a:bodyPr/>
          <a:lstStyle/>
          <a:p>
            <a:pPr eaLnBrk="1" hangingPunct="1"/>
            <a:r>
              <a:rPr lang="en-US" altLang="en-US" dirty="0" smtClean="0"/>
              <a:t>Research is a very broad topic so keep your discussion and  be reflective in approach and you will excel as a 21st century teacher.</a:t>
            </a:r>
          </a:p>
        </p:txBody>
      </p:sp>
    </p:spTree>
    <p:extLst>
      <p:ext uri="{BB962C8B-B14F-4D97-AF65-F5344CB8AC3E}">
        <p14:creationId xmlns:p14="http://schemas.microsoft.com/office/powerpoint/2010/main" val="8622705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027EE6AD-8243-40A6-8FC8-2D198BF1D2F1}" type="slidenum">
              <a:rPr lang="en-US"/>
              <a:pPr/>
              <a:t>26</a:t>
            </a:fld>
            <a:endParaRPr lang="en-US"/>
          </a:p>
        </p:txBody>
      </p:sp>
      <p:pic>
        <p:nvPicPr>
          <p:cNvPr id="27651" name="Picture 6" descr="A53E"/>
          <p:cNvPicPr>
            <a:picLocks noGrp="1" noChangeAspect="1" noChangeArrowheads="1"/>
          </p:cNvPicPr>
          <p:nvPr>
            <p:ph type="body" idx="1"/>
          </p:nvPr>
        </p:nvPicPr>
        <p:blipFill>
          <a:blip r:embed="rId3" cstate="print">
            <a:extLst>
              <a:ext uri="{28A0092B-C50C-407E-A947-70E740481C1C}">
                <a14:useLocalDpi xmlns:a14="http://schemas.microsoft.com/office/drawing/2010/main" val="0"/>
              </a:ext>
            </a:extLst>
          </a:blip>
          <a:srcRect/>
          <a:stretch>
            <a:fillRect/>
          </a:stretch>
        </p:blipFill>
        <p:spPr>
          <a:xfrm>
            <a:off x="2228850" y="3589338"/>
            <a:ext cx="7734300" cy="3268662"/>
          </a:xfrm>
          <a:noFill/>
          <a:extLst>
            <a:ext uri="{909E8E84-426E-40DD-AFC4-6F175D3DCCD1}">
              <a14:hiddenFill xmlns:a14="http://schemas.microsoft.com/office/drawing/2010/main">
                <a:solidFill>
                  <a:srgbClr val="FFFFFF"/>
                </a:solidFill>
              </a14:hiddenFill>
            </a:ext>
          </a:extLst>
        </p:spPr>
      </p:pic>
      <p:sp>
        <p:nvSpPr>
          <p:cNvPr id="27652" name="Text Box 8"/>
          <p:cNvSpPr txBox="1">
            <a:spLocks noChangeArrowheads="1"/>
          </p:cNvSpPr>
          <p:nvPr/>
        </p:nvSpPr>
        <p:spPr bwMode="auto">
          <a:xfrm>
            <a:off x="1524000" y="854076"/>
            <a:ext cx="9144000" cy="272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lnSpc>
                <a:spcPct val="80000"/>
              </a:lnSpc>
              <a:spcBef>
                <a:spcPct val="50000"/>
              </a:spcBef>
            </a:pPr>
            <a:r>
              <a:rPr lang="en-US" sz="6000" b="1">
                <a:solidFill>
                  <a:srgbClr val="FFCCFF"/>
                </a:solidFill>
                <a:latin typeface="Comic Sans MS" panose="030F0702030302020204" pitchFamily="66" charset="0"/>
              </a:rPr>
              <a:t>Questions or Comments</a:t>
            </a:r>
          </a:p>
          <a:p>
            <a:pPr algn="ctr" eaLnBrk="1" hangingPunct="1">
              <a:lnSpc>
                <a:spcPct val="80000"/>
              </a:lnSpc>
              <a:spcBef>
                <a:spcPct val="50000"/>
              </a:spcBef>
            </a:pPr>
            <a:r>
              <a:rPr lang="en-US" sz="9600" b="1">
                <a:solidFill>
                  <a:srgbClr val="FFCCFF"/>
                </a:solidFill>
                <a:latin typeface="Comic Sans MS" panose="030F0702030302020204" pitchFamily="66" charset="0"/>
              </a:rPr>
              <a:t>?</a:t>
            </a:r>
          </a:p>
        </p:txBody>
      </p:sp>
    </p:spTree>
    <p:extLst>
      <p:ext uri="{BB962C8B-B14F-4D97-AF65-F5344CB8AC3E}">
        <p14:creationId xmlns:p14="http://schemas.microsoft.com/office/powerpoint/2010/main" val="4060429372"/>
      </p:ext>
    </p:extLst>
  </p:cSld>
  <p:clrMapOvr>
    <a:masterClrMapping/>
  </p:clrMapOvr>
  <p:transition>
    <p:zoom dir="in"/>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endParaRPr lang="en-US" dirty="0"/>
          </a:p>
        </p:txBody>
      </p:sp>
      <p:pic>
        <p:nvPicPr>
          <p:cNvPr id="1026" name="Picture 2" descr="5 Situations You Need To Follow Up With A ‘Thank Yo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9576" y="152400"/>
            <a:ext cx="8683625" cy="640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129653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Tutorial </a:t>
            </a:r>
            <a:endParaRPr lang="en-US" dirty="0"/>
          </a:p>
        </p:txBody>
      </p:sp>
      <p:sp>
        <p:nvSpPr>
          <p:cNvPr id="3" name="Content Placeholder 2"/>
          <p:cNvSpPr>
            <a:spLocks noGrp="1"/>
          </p:cNvSpPr>
          <p:nvPr>
            <p:ph idx="1"/>
          </p:nvPr>
        </p:nvSpPr>
        <p:spPr/>
        <p:txBody>
          <a:bodyPr/>
          <a:lstStyle/>
          <a:p>
            <a:r>
              <a:rPr lang="en-US" dirty="0" smtClean="0"/>
              <a:t>Research Topic</a:t>
            </a:r>
          </a:p>
          <a:p>
            <a:r>
              <a:rPr lang="en-US" dirty="0" smtClean="0"/>
              <a:t>Research Questions </a:t>
            </a:r>
          </a:p>
          <a:p>
            <a:r>
              <a:rPr lang="en-US" dirty="0" smtClean="0"/>
              <a:t>Research  Design </a:t>
            </a:r>
            <a:r>
              <a:rPr lang="en-US" smtClean="0"/>
              <a:t>(why)</a:t>
            </a:r>
            <a:endParaRPr lang="en-US" dirty="0"/>
          </a:p>
        </p:txBody>
      </p:sp>
    </p:spTree>
    <p:extLst>
      <p:ext uri="{BB962C8B-B14F-4D97-AF65-F5344CB8AC3E}">
        <p14:creationId xmlns:p14="http://schemas.microsoft.com/office/powerpoint/2010/main" val="1465718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altLang="en-US" dirty="0" smtClean="0"/>
              <a:t> Tutorial  activity </a:t>
            </a:r>
          </a:p>
        </p:txBody>
      </p:sp>
      <p:sp>
        <p:nvSpPr>
          <p:cNvPr id="3" name="Content Placeholder 2"/>
          <p:cNvSpPr>
            <a:spLocks noGrp="1"/>
          </p:cNvSpPr>
          <p:nvPr>
            <p:ph idx="1"/>
          </p:nvPr>
        </p:nvSpPr>
        <p:spPr/>
        <p:txBody>
          <a:bodyPr/>
          <a:lstStyle/>
          <a:p>
            <a:pPr marL="514350" indent="-514350" eaLnBrk="1" hangingPunct="1">
              <a:buFont typeface="+mj-lt"/>
              <a:buAutoNum type="arabicPeriod"/>
              <a:defRPr/>
            </a:pPr>
            <a:r>
              <a:rPr lang="en-US" dirty="0" smtClean="0"/>
              <a:t>Specify the topic about which a concern exist</a:t>
            </a:r>
          </a:p>
          <a:p>
            <a:pPr marL="514350" indent="-514350" eaLnBrk="1" hangingPunct="1">
              <a:buFont typeface="+mj-lt"/>
              <a:buAutoNum type="arabicPeriod"/>
              <a:defRPr/>
            </a:pPr>
            <a:r>
              <a:rPr lang="en-US" dirty="0" smtClean="0"/>
              <a:t>Clarify the specific problem on which the research will focus.</a:t>
            </a:r>
          </a:p>
          <a:p>
            <a:pPr marL="514350" indent="-514350" eaLnBrk="1" hangingPunct="1">
              <a:buFont typeface="+mj-lt"/>
              <a:buAutoNum type="arabicPeriod"/>
              <a:defRPr/>
            </a:pPr>
            <a:r>
              <a:rPr lang="en-US" dirty="0" smtClean="0"/>
              <a:t>Formulate research questions and /or hypotheses concerning the main problem</a:t>
            </a:r>
          </a:p>
          <a:p>
            <a:pPr marL="514350" indent="-514350" eaLnBrk="1" hangingPunct="1">
              <a:buFont typeface="+mj-lt"/>
              <a:buAutoNum type="arabicPeriod"/>
              <a:defRPr/>
            </a:pPr>
            <a:r>
              <a:rPr lang="en-US" dirty="0" smtClean="0"/>
              <a:t>Design your own research design for your research topic and why you think that this research design is suitable for your </a:t>
            </a:r>
            <a:r>
              <a:rPr lang="en-US" smtClean="0"/>
              <a:t>own research?</a:t>
            </a:r>
            <a:endParaRPr lang="en-US" dirty="0" smtClean="0"/>
          </a:p>
        </p:txBody>
      </p:sp>
    </p:spTree>
    <p:extLst>
      <p:ext uri="{BB962C8B-B14F-4D97-AF65-F5344CB8AC3E}">
        <p14:creationId xmlns:p14="http://schemas.microsoft.com/office/powerpoint/2010/main" val="10269192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3648076" y="2205038"/>
            <a:ext cx="3744913" cy="3281362"/>
          </a:xfrm>
        </p:spPr>
        <p:txBody>
          <a:bodyPr/>
          <a:lstStyle/>
          <a:p>
            <a:pPr marL="0" indent="0">
              <a:buNone/>
              <a:defRPr/>
            </a:pPr>
            <a:endParaRPr lang="en-AU" altLang="en-US" dirty="0"/>
          </a:p>
          <a:p>
            <a:pPr eaLnBrk="1" hangingPunct="1">
              <a:defRPr/>
            </a:pPr>
            <a:r>
              <a:rPr lang="en-AU" altLang="en-US" dirty="0" smtClean="0"/>
              <a:t>Introduction to Educational Research</a:t>
            </a:r>
          </a:p>
          <a:p>
            <a:pPr eaLnBrk="1" hangingPunct="1">
              <a:defRPr/>
            </a:pPr>
            <a:r>
              <a:rPr lang="en-AU" altLang="en-US" dirty="0" smtClean="0"/>
              <a:t>Types of Research designs.</a:t>
            </a:r>
          </a:p>
          <a:p>
            <a:pPr eaLnBrk="1" hangingPunct="1">
              <a:defRPr/>
            </a:pPr>
            <a:r>
              <a:rPr lang="en-AU" altLang="en-US" dirty="0" smtClean="0"/>
              <a:t>Conclusion. </a:t>
            </a:r>
          </a:p>
          <a:p>
            <a:pPr eaLnBrk="1" hangingPunct="1">
              <a:defRPr/>
            </a:pPr>
            <a:endParaRPr lang="en-AU" altLang="en-US" dirty="0" smtClean="0"/>
          </a:p>
          <a:p>
            <a:pPr eaLnBrk="1" hangingPunct="1">
              <a:defRPr/>
            </a:pPr>
            <a:endParaRPr lang="en-AU" altLang="en-US" dirty="0" smtClean="0"/>
          </a:p>
        </p:txBody>
      </p:sp>
      <p:sp>
        <p:nvSpPr>
          <p:cNvPr id="106499" name="Rectangle 3"/>
          <p:cNvSpPr>
            <a:spLocks noGrp="1" noChangeArrowheads="1"/>
          </p:cNvSpPr>
          <p:nvPr>
            <p:ph type="title"/>
          </p:nvPr>
        </p:nvSpPr>
        <p:spPr>
          <a:xfrm>
            <a:off x="3071813" y="620714"/>
            <a:ext cx="6337300" cy="725487"/>
          </a:xfrm>
          <a:solidFill>
            <a:schemeClr val="hlink"/>
          </a:solidFill>
        </p:spPr>
        <p:txBody>
          <a:bodyPr rtlCol="0">
            <a:normAutofit/>
          </a:bodyPr>
          <a:lstStyle/>
          <a:p>
            <a:pPr>
              <a:defRPr/>
            </a:pPr>
            <a:r>
              <a:rPr lang="en-US" dirty="0" smtClean="0"/>
              <a:t>Presentation Outline</a:t>
            </a:r>
          </a:p>
        </p:txBody>
      </p:sp>
      <p:sp>
        <p:nvSpPr>
          <p:cNvPr id="106500" name="Rectangle 4"/>
          <p:cNvSpPr>
            <a:spLocks noChangeArrowheads="1"/>
          </p:cNvSpPr>
          <p:nvPr/>
        </p:nvSpPr>
        <p:spPr bwMode="auto">
          <a:xfrm>
            <a:off x="2782888" y="1628776"/>
            <a:ext cx="5334000"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80000"/>
              </a:lnSpc>
              <a:spcBef>
                <a:spcPct val="20000"/>
              </a:spcBef>
              <a:buClr>
                <a:schemeClr val="tx2"/>
              </a:buClr>
              <a:buSzPct val="70000"/>
              <a:buFont typeface="Wingdings" panose="05000000000000000000" pitchFamily="2" charset="2"/>
              <a:buNone/>
            </a:pPr>
            <a:endParaRPr lang="en-US" altLang="en-US" sz="2100" dirty="0">
              <a:latin typeface="Calibri" panose="020F0502020204030204" pitchFamily="34" charset="0"/>
            </a:endParaRPr>
          </a:p>
        </p:txBody>
      </p:sp>
      <p:pic>
        <p:nvPicPr>
          <p:cNvPr id="4101" name="Picture 5" descr="welcomeguy.gif (34813 byte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535864" y="1989139"/>
            <a:ext cx="2808287" cy="227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6" descr="people_44"/>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2362200"/>
            <a:ext cx="2971800"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47269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06499"/>
                                        </p:tgtEl>
                                        <p:attrNameLst>
                                          <p:attrName>style.visibility</p:attrName>
                                        </p:attrNameLst>
                                      </p:cBhvr>
                                      <p:to>
                                        <p:strVal val="visible"/>
                                      </p:to>
                                    </p:set>
                                    <p:animEffect transition="in" filter="checkerboard(across)">
                                      <p:cBhvr>
                                        <p:cTn id="7" dur="500"/>
                                        <p:tgtEl>
                                          <p:spTgt spid="1064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nodePh="1">
                                  <p:stCondLst>
                                    <p:cond delay="0"/>
                                  </p:stCondLst>
                                  <p:endCondLst>
                                    <p:cond evt="begin" delay="0">
                                      <p:tn val="10"/>
                                    </p:cond>
                                  </p:endCondLst>
                                  <p:childTnLst>
                                    <p:set>
                                      <p:cBhvr>
                                        <p:cTn id="11" dur="1" fill="hold">
                                          <p:stCondLst>
                                            <p:cond delay="0"/>
                                          </p:stCondLst>
                                        </p:cTn>
                                        <p:tgtEl>
                                          <p:spTgt spid="106500">
                                            <p:txEl>
                                              <p:pRg st="0" end="0"/>
                                            </p:txEl>
                                          </p:spTgt>
                                        </p:tgtEl>
                                        <p:attrNameLst>
                                          <p:attrName>style.visibility</p:attrName>
                                        </p:attrNameLst>
                                      </p:cBhvr>
                                      <p:to>
                                        <p:strVal val="visible"/>
                                      </p:to>
                                    </p:set>
                                    <p:animEffect transition="in" filter="diamond(in)">
                                      <p:cBhvr>
                                        <p:cTn id="12" dur="500"/>
                                        <p:tgtEl>
                                          <p:spTgt spid="1065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altLang="en-US" dirty="0" smtClean="0"/>
              <a:t>Introduction</a:t>
            </a:r>
          </a:p>
        </p:txBody>
      </p:sp>
      <p:sp>
        <p:nvSpPr>
          <p:cNvPr id="5123" name="Content Placeholder 2"/>
          <p:cNvSpPr>
            <a:spLocks noGrp="1"/>
          </p:cNvSpPr>
          <p:nvPr>
            <p:ph idx="1"/>
          </p:nvPr>
        </p:nvSpPr>
        <p:spPr/>
        <p:txBody>
          <a:bodyPr/>
          <a:lstStyle/>
          <a:p>
            <a:pPr eaLnBrk="1" hangingPunct="1"/>
            <a:r>
              <a:rPr lang="en-US" altLang="en-US" dirty="0" smtClean="0"/>
              <a:t>Classroom teachers are consumers of educational research</a:t>
            </a:r>
          </a:p>
          <a:p>
            <a:pPr eaLnBrk="1" hangingPunct="1"/>
            <a:r>
              <a:rPr lang="fr-CA" altLang="en-US" dirty="0" smtClean="0">
                <a:latin typeface="Candara" panose="020E0502030303020204" pitchFamily="34" charset="0"/>
              </a:rPr>
              <a:t>Research </a:t>
            </a:r>
            <a:r>
              <a:rPr lang="fr-CA" altLang="en-US" dirty="0" err="1" smtClean="0">
                <a:latin typeface="Candara" panose="020E0502030303020204" pitchFamily="34" charset="0"/>
              </a:rPr>
              <a:t>is</a:t>
            </a:r>
            <a:r>
              <a:rPr lang="fr-CA" altLang="en-US" dirty="0" smtClean="0">
                <a:latin typeface="Candara" panose="020E0502030303020204" pitchFamily="34" charset="0"/>
              </a:rPr>
              <a:t> one mean of </a:t>
            </a:r>
            <a:r>
              <a:rPr lang="fr-CA" altLang="en-US" dirty="0" err="1" smtClean="0">
                <a:latin typeface="Candara" panose="020E0502030303020204" pitchFamily="34" charset="0"/>
              </a:rPr>
              <a:t>seeking</a:t>
            </a:r>
            <a:r>
              <a:rPr lang="fr-CA" altLang="en-US" dirty="0" smtClean="0">
                <a:latin typeface="Candara" panose="020E0502030303020204" pitchFamily="34" charset="0"/>
              </a:rPr>
              <a:t> </a:t>
            </a:r>
            <a:r>
              <a:rPr lang="fr-CA" altLang="en-US" dirty="0" err="1" smtClean="0">
                <a:latin typeface="Candara" panose="020E0502030303020204" pitchFamily="34" charset="0"/>
              </a:rPr>
              <a:t>answers</a:t>
            </a:r>
            <a:r>
              <a:rPr lang="fr-CA" altLang="en-US" dirty="0" smtClean="0">
                <a:latin typeface="Candara" panose="020E0502030303020204" pitchFamily="34" charset="0"/>
              </a:rPr>
              <a:t> to questions.</a:t>
            </a:r>
            <a:endParaRPr lang="en-US" altLang="en-US" dirty="0" smtClean="0"/>
          </a:p>
          <a:p>
            <a:pPr eaLnBrk="1" hangingPunct="1"/>
            <a:r>
              <a:rPr lang="en-US" altLang="en-US" dirty="0" smtClean="0"/>
              <a:t>Therefore have to know basic understanding of concepts /key terms related to notion of research</a:t>
            </a:r>
          </a:p>
          <a:p>
            <a:pPr eaLnBrk="1" hangingPunct="1"/>
            <a:r>
              <a:rPr lang="en-US" altLang="en-US" dirty="0" smtClean="0"/>
              <a:t>Questions arises constantly through out a day . It may be personal/ professional</a:t>
            </a:r>
          </a:p>
          <a:p>
            <a:pPr eaLnBrk="1" hangingPunct="1"/>
            <a:r>
              <a:rPr lang="en-US" altLang="en-US" dirty="0" smtClean="0"/>
              <a:t>When we have to look for answers we have to </a:t>
            </a:r>
          </a:p>
          <a:p>
            <a:pPr eaLnBrk="1" hangingPunct="1">
              <a:buFont typeface="Arial" panose="020B0604020202020204" pitchFamily="34" charset="0"/>
              <a:buNone/>
            </a:pPr>
            <a:r>
              <a:rPr lang="en-US" altLang="en-US" dirty="0" smtClean="0"/>
              <a:t>  </a:t>
            </a:r>
          </a:p>
        </p:txBody>
      </p:sp>
    </p:spTree>
    <p:extLst>
      <p:ext uri="{BB962C8B-B14F-4D97-AF65-F5344CB8AC3E}">
        <p14:creationId xmlns:p14="http://schemas.microsoft.com/office/powerpoint/2010/main" val="35552922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endParaRPr lang="en-US" altLang="en-US" dirty="0" smtClean="0"/>
          </a:p>
        </p:txBody>
      </p:sp>
      <p:sp>
        <p:nvSpPr>
          <p:cNvPr id="6147" name="Content Placeholder 2"/>
          <p:cNvSpPr>
            <a:spLocks noGrp="1"/>
          </p:cNvSpPr>
          <p:nvPr>
            <p:ph idx="1"/>
          </p:nvPr>
        </p:nvSpPr>
        <p:spPr/>
        <p:txBody>
          <a:bodyPr/>
          <a:lstStyle/>
          <a:p>
            <a:pPr eaLnBrk="1" hangingPunct="1">
              <a:buFont typeface="Arial" panose="020B0604020202020204" pitchFamily="34" charset="0"/>
              <a:buNone/>
            </a:pPr>
            <a:r>
              <a:rPr lang="en-US" altLang="en-US" dirty="0" smtClean="0"/>
              <a:t>Consult sources for answers</a:t>
            </a:r>
          </a:p>
          <a:p>
            <a:pPr eaLnBrk="1" hangingPunct="1"/>
            <a:r>
              <a:rPr lang="en-US" altLang="en-US" dirty="0" smtClean="0"/>
              <a:t>Convenient </a:t>
            </a:r>
          </a:p>
          <a:p>
            <a:pPr eaLnBrk="1" hangingPunct="1"/>
            <a:r>
              <a:rPr lang="en-US" altLang="en-US" dirty="0" smtClean="0"/>
              <a:t>Comfortable </a:t>
            </a:r>
          </a:p>
          <a:p>
            <a:pPr eaLnBrk="1" hangingPunct="1">
              <a:buFont typeface="Arial" panose="020B0604020202020204" pitchFamily="34" charset="0"/>
              <a:buNone/>
            </a:pPr>
            <a:r>
              <a:rPr lang="en-US" altLang="en-US" dirty="0" smtClean="0"/>
              <a:t>However  these sources have the potential to be fraught with problems. </a:t>
            </a:r>
          </a:p>
        </p:txBody>
      </p:sp>
    </p:spTree>
    <p:extLst>
      <p:ext uri="{BB962C8B-B14F-4D97-AF65-F5344CB8AC3E}">
        <p14:creationId xmlns:p14="http://schemas.microsoft.com/office/powerpoint/2010/main" val="1503545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altLang="en-US" dirty="0" smtClean="0"/>
              <a:t>Familiar sources of Information</a:t>
            </a:r>
          </a:p>
        </p:txBody>
      </p:sp>
      <p:graphicFrame>
        <p:nvGraphicFramePr>
          <p:cNvPr id="4" name="Content Placeholder 3"/>
          <p:cNvGraphicFramePr>
            <a:graphicFrameLocks noGrp="1"/>
          </p:cNvGraphicFramePr>
          <p:nvPr>
            <p:ph idx="1"/>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81340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altLang="en-US" dirty="0" smtClean="0"/>
              <a:t>Problems with the familiar sources </a:t>
            </a:r>
          </a:p>
        </p:txBody>
      </p:sp>
      <p:sp>
        <p:nvSpPr>
          <p:cNvPr id="3" name="Content Placeholder 2"/>
          <p:cNvSpPr>
            <a:spLocks noGrp="1"/>
          </p:cNvSpPr>
          <p:nvPr>
            <p:ph idx="1"/>
          </p:nvPr>
        </p:nvSpPr>
        <p:spPr/>
        <p:txBody>
          <a:bodyPr/>
          <a:lstStyle/>
          <a:p>
            <a:pPr eaLnBrk="1" hangingPunct="1">
              <a:buFont typeface="Arial" charset="0"/>
              <a:buChar char="•"/>
              <a:defRPr/>
            </a:pPr>
            <a:r>
              <a:rPr lang="en-US" dirty="0" smtClean="0"/>
              <a:t>Tendency to provide unreliable information.</a:t>
            </a:r>
          </a:p>
          <a:p>
            <a:pPr eaLnBrk="1" hangingPunct="1">
              <a:buFont typeface="Arial" charset="0"/>
              <a:buChar char="•"/>
              <a:defRPr/>
            </a:pPr>
            <a:r>
              <a:rPr lang="en-US" dirty="0" smtClean="0"/>
              <a:t>Biased to some degree.</a:t>
            </a:r>
          </a:p>
          <a:p>
            <a:pPr eaLnBrk="1" hangingPunct="1">
              <a:buFont typeface="Arial" charset="0"/>
              <a:buChar char="•"/>
              <a:defRPr/>
            </a:pPr>
            <a:r>
              <a:rPr lang="en-US" dirty="0" smtClean="0"/>
              <a:t>Bias occurs </a:t>
            </a:r>
          </a:p>
          <a:p>
            <a:pPr marL="514350" indent="-514350">
              <a:buFont typeface="Wingdings" pitchFamily="2" charset="2"/>
              <a:buChar char="Ø"/>
              <a:defRPr/>
            </a:pPr>
            <a:r>
              <a:rPr lang="en-US" dirty="0" smtClean="0"/>
              <a:t> Information collected in an unsystematic way and subjective manner.</a:t>
            </a:r>
          </a:p>
          <a:p>
            <a:pPr marL="514350" indent="-514350">
              <a:buNone/>
              <a:defRPr/>
            </a:pPr>
            <a:r>
              <a:rPr lang="en-US" dirty="0" smtClean="0"/>
              <a:t>For accurate answers and high quality work</a:t>
            </a:r>
          </a:p>
          <a:p>
            <a:pPr marL="514350" indent="-514350">
              <a:buNone/>
              <a:defRPr/>
            </a:pPr>
            <a:r>
              <a:rPr lang="en-US" dirty="0" smtClean="0"/>
              <a:t> we need to obtain information that is valid and reliable</a:t>
            </a:r>
            <a:endParaRPr lang="en-US" dirty="0"/>
          </a:p>
        </p:txBody>
      </p:sp>
    </p:spTree>
    <p:extLst>
      <p:ext uri="{BB962C8B-B14F-4D97-AF65-F5344CB8AC3E}">
        <p14:creationId xmlns:p14="http://schemas.microsoft.com/office/powerpoint/2010/main" val="39859866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altLang="en-US" dirty="0" smtClean="0"/>
              <a:t>Types of research</a:t>
            </a:r>
            <a:br>
              <a:rPr lang="en-US" altLang="en-US" dirty="0" smtClean="0"/>
            </a:br>
            <a:endParaRPr lang="en-US" altLang="en-US" dirty="0" smtClean="0"/>
          </a:p>
        </p:txBody>
      </p:sp>
      <p:sp>
        <p:nvSpPr>
          <p:cNvPr id="9219" name="Content Placeholder 2"/>
          <p:cNvSpPr>
            <a:spLocks noGrp="1"/>
          </p:cNvSpPr>
          <p:nvPr>
            <p:ph idx="1"/>
          </p:nvPr>
        </p:nvSpPr>
        <p:spPr/>
        <p:txBody>
          <a:bodyPr/>
          <a:lstStyle/>
          <a:p>
            <a:pPr eaLnBrk="1" hangingPunct="1">
              <a:buFont typeface="Arial" panose="020B0604020202020204" pitchFamily="34" charset="0"/>
              <a:buNone/>
            </a:pPr>
            <a:r>
              <a:rPr lang="en-US" altLang="en-US" dirty="0" smtClean="0"/>
              <a:t>Scientific method – systematic way of answering questions more objectively.</a:t>
            </a:r>
          </a:p>
          <a:p>
            <a:pPr eaLnBrk="1" hangingPunct="1"/>
            <a:r>
              <a:rPr lang="en-US" altLang="en-US" dirty="0" smtClean="0"/>
              <a:t>Is a specific strategy  used to answer question and revolves problems.</a:t>
            </a:r>
          </a:p>
          <a:p>
            <a:pPr eaLnBrk="1" hangingPunct="1"/>
            <a:r>
              <a:rPr lang="en-US" altLang="en-US" dirty="0" smtClean="0"/>
              <a:t>Systematic and has got step by step set of procedures</a:t>
            </a:r>
          </a:p>
          <a:p>
            <a:pPr eaLnBrk="1" hangingPunct="1"/>
            <a:r>
              <a:rPr lang="en-US" altLang="en-US" dirty="0" smtClean="0"/>
              <a:t>Dewey (1938) scientific method is a procedure for thinking for objectively .</a:t>
            </a:r>
          </a:p>
        </p:txBody>
      </p:sp>
    </p:spTree>
    <p:extLst>
      <p:ext uri="{BB962C8B-B14F-4D97-AF65-F5344CB8AC3E}">
        <p14:creationId xmlns:p14="http://schemas.microsoft.com/office/powerpoint/2010/main" val="498398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altLang="en-US" dirty="0" smtClean="0"/>
              <a:t>Procedures </a:t>
            </a:r>
          </a:p>
        </p:txBody>
      </p:sp>
      <p:sp>
        <p:nvSpPr>
          <p:cNvPr id="10243" name="Content Placeholder 2"/>
          <p:cNvSpPr>
            <a:spLocks noGrp="1"/>
          </p:cNvSpPr>
          <p:nvPr>
            <p:ph idx="1"/>
          </p:nvPr>
        </p:nvSpPr>
        <p:spPr/>
        <p:txBody>
          <a:bodyPr/>
          <a:lstStyle/>
          <a:p>
            <a:pPr marL="514350" indent="-514350">
              <a:buFont typeface="Calibri" panose="020F0502020204030204" pitchFamily="34" charset="0"/>
              <a:buAutoNum type="arabicPeriod"/>
            </a:pPr>
            <a:r>
              <a:rPr lang="en-US" altLang="en-US" dirty="0" smtClean="0"/>
              <a:t>Clarify the main question inherent in the problem</a:t>
            </a:r>
          </a:p>
          <a:p>
            <a:pPr marL="514350" indent="-514350">
              <a:buFont typeface="Calibri" panose="020F0502020204030204" pitchFamily="34" charset="0"/>
              <a:buAutoNum type="arabicPeriod"/>
            </a:pPr>
            <a:r>
              <a:rPr lang="en-US" altLang="en-US" dirty="0" smtClean="0"/>
              <a:t>State a hypothesis </a:t>
            </a:r>
          </a:p>
          <a:p>
            <a:pPr marL="514350" indent="-514350">
              <a:buFont typeface="Calibri" panose="020F0502020204030204" pitchFamily="34" charset="0"/>
              <a:buAutoNum type="arabicPeriod"/>
            </a:pPr>
            <a:r>
              <a:rPr lang="en-US" altLang="en-US" dirty="0" smtClean="0"/>
              <a:t>Collect, </a:t>
            </a:r>
            <a:r>
              <a:rPr lang="en-US" altLang="en-US" dirty="0" err="1" smtClean="0"/>
              <a:t>analyse</a:t>
            </a:r>
            <a:r>
              <a:rPr lang="en-US" altLang="en-US" dirty="0" smtClean="0"/>
              <a:t> and interpret information related to the question, such that it will permit you to answer the question.</a:t>
            </a:r>
          </a:p>
          <a:p>
            <a:pPr marL="514350" indent="-514350">
              <a:buFont typeface="Calibri" panose="020F0502020204030204" pitchFamily="34" charset="0"/>
              <a:buAutoNum type="arabicPeriod"/>
            </a:pPr>
            <a:r>
              <a:rPr lang="en-US" altLang="en-US" dirty="0" smtClean="0"/>
              <a:t>Form conclusion derived from your analysis</a:t>
            </a:r>
          </a:p>
          <a:p>
            <a:pPr marL="514350" indent="-514350">
              <a:buFont typeface="Calibri" panose="020F0502020204030204" pitchFamily="34" charset="0"/>
              <a:buAutoNum type="arabicPeriod"/>
            </a:pPr>
            <a:r>
              <a:rPr lang="en-US" altLang="en-US" dirty="0" smtClean="0"/>
              <a:t>Use the conclusion to verify or reject the hypothesis.</a:t>
            </a:r>
          </a:p>
        </p:txBody>
      </p:sp>
    </p:spTree>
    <p:extLst>
      <p:ext uri="{BB962C8B-B14F-4D97-AF65-F5344CB8AC3E}">
        <p14:creationId xmlns:p14="http://schemas.microsoft.com/office/powerpoint/2010/main" val="35803283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309</TotalTime>
  <Words>1479</Words>
  <Application>Microsoft Office PowerPoint</Application>
  <PresentationFormat>Vlastní</PresentationFormat>
  <Paragraphs>164</Paragraphs>
  <Slides>29</Slides>
  <Notes>2</Notes>
  <HiddenSlides>0</HiddenSlides>
  <MMClips>0</MMClips>
  <ScaleCrop>false</ScaleCrop>
  <HeadingPairs>
    <vt:vector size="4" baseType="variant">
      <vt:variant>
        <vt:lpstr>Motiv</vt:lpstr>
      </vt:variant>
      <vt:variant>
        <vt:i4>1</vt:i4>
      </vt:variant>
      <vt:variant>
        <vt:lpstr>Nadpisy snímků</vt:lpstr>
      </vt:variant>
      <vt:variant>
        <vt:i4>29</vt:i4>
      </vt:variant>
    </vt:vector>
  </HeadingPairs>
  <TitlesOfParts>
    <vt:vector size="30" baseType="lpstr">
      <vt:lpstr>Office Theme</vt:lpstr>
      <vt:lpstr>SP_IRS Introduction to Research in Special and Inclusive Education(Autumn 2016)</vt:lpstr>
      <vt:lpstr>Prezentace aplikace PowerPoint</vt:lpstr>
      <vt:lpstr>Presentation Outline</vt:lpstr>
      <vt:lpstr>Introduction</vt:lpstr>
      <vt:lpstr>Prezentace aplikace PowerPoint</vt:lpstr>
      <vt:lpstr>Familiar sources of Information</vt:lpstr>
      <vt:lpstr>Problems with the familiar sources </vt:lpstr>
      <vt:lpstr>Types of research </vt:lpstr>
      <vt:lpstr>Procedures </vt:lpstr>
      <vt:lpstr>Educational Research </vt:lpstr>
      <vt:lpstr>Educational Research procedures</vt:lpstr>
      <vt:lpstr>Research Design</vt:lpstr>
      <vt:lpstr>Research Design Continuum</vt:lpstr>
      <vt:lpstr>Analytical Research Designs</vt:lpstr>
      <vt:lpstr>Non experimental research Design </vt:lpstr>
      <vt:lpstr>Examples of Non experimental research designs</vt:lpstr>
      <vt:lpstr>Experimental research </vt:lpstr>
      <vt:lpstr>Experimental research example </vt:lpstr>
      <vt:lpstr>Quantitative and Qualitative Research Designs.</vt:lpstr>
      <vt:lpstr> Quantitative Research Designs   </vt:lpstr>
      <vt:lpstr>Qualitative Research Designs  </vt:lpstr>
      <vt:lpstr>Prezentace aplikace PowerPoint</vt:lpstr>
      <vt:lpstr>Mixed- methods research designs </vt:lpstr>
      <vt:lpstr>Action Research</vt:lpstr>
      <vt:lpstr>Conclusion</vt:lpstr>
      <vt:lpstr>Prezentace aplikace PowerPoint</vt:lpstr>
      <vt:lpstr>Prezentace aplikace PowerPoint</vt:lpstr>
      <vt:lpstr>Tutorial </vt:lpstr>
      <vt:lpstr> Tutorial  activity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EDU601: Educational Research</dc:title>
  <dc:creator>sagu baggu</dc:creator>
  <cp:lastModifiedBy>Lektor</cp:lastModifiedBy>
  <cp:revision>27</cp:revision>
  <dcterms:created xsi:type="dcterms:W3CDTF">2016-09-30T06:59:24Z</dcterms:created>
  <dcterms:modified xsi:type="dcterms:W3CDTF">2016-10-20T10:13:41Z</dcterms:modified>
</cp:coreProperties>
</file>