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67" r:id="rId4"/>
    <p:sldId id="275" r:id="rId5"/>
    <p:sldId id="272" r:id="rId6"/>
    <p:sldId id="271" r:id="rId7"/>
    <p:sldId id="270" r:id="rId8"/>
    <p:sldId id="268" r:id="rId9"/>
    <p:sldId id="269" r:id="rId10"/>
    <p:sldId id="274" r:id="rId11"/>
    <p:sldId id="276" r:id="rId12"/>
    <p:sldId id="277" r:id="rId13"/>
    <p:sldId id="278" r:id="rId14"/>
    <p:sldId id="279" r:id="rId15"/>
    <p:sldId id="280" r:id="rId16"/>
    <p:sldId id="281" r:id="rId17"/>
    <p:sldId id="282" r:id="rId18"/>
    <p:sldId id="257" r:id="rId19"/>
    <p:sldId id="283" r:id="rId20"/>
    <p:sldId id="258" r:id="rId21"/>
    <p:sldId id="284" r:id="rId22"/>
    <p:sldId id="259" r:id="rId23"/>
    <p:sldId id="260" r:id="rId24"/>
    <p:sldId id="262" r:id="rId25"/>
    <p:sldId id="285" r:id="rId26"/>
    <p:sldId id="264" r:id="rId27"/>
    <p:sldId id="286" r:id="rId28"/>
    <p:sldId id="287" r:id="rId29"/>
  </p:sldIdLst>
  <p:sldSz cx="9144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4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4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4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5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54"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55"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56" name="Obrázek 55"/>
          <p:cNvPicPr/>
          <p:nvPr/>
        </p:nvPicPr>
        <p:blipFill>
          <a:blip r:embed="rId2"/>
          <a:stretch>
            <a:fillRect/>
          </a:stretch>
        </p:blipFill>
        <p:spPr>
          <a:xfrm>
            <a:off x="2079000" y="1604520"/>
            <a:ext cx="4984920" cy="3977280"/>
          </a:xfrm>
          <a:prstGeom prst="rect">
            <a:avLst/>
          </a:prstGeom>
          <a:ln>
            <a:noFill/>
          </a:ln>
        </p:spPr>
      </p:pic>
      <p:pic>
        <p:nvPicPr>
          <p:cNvPr id="57" name="Obrázek 56"/>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67"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69"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71"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72"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4"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7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77"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78"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5"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82"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85"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86"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8"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89"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9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9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3"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94"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96"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97"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98" name="Obrázek 97"/>
          <p:cNvPicPr/>
          <p:nvPr/>
        </p:nvPicPr>
        <p:blipFill>
          <a:blip r:embed="rId2"/>
          <a:stretch>
            <a:fillRect/>
          </a:stretch>
        </p:blipFill>
        <p:spPr>
          <a:xfrm>
            <a:off x="2079000" y="1604520"/>
            <a:ext cx="4984920" cy="3977280"/>
          </a:xfrm>
          <a:prstGeom prst="rect">
            <a:avLst/>
          </a:prstGeom>
          <a:ln>
            <a:noFill/>
          </a:ln>
        </p:spPr>
      </p:pic>
      <p:pic>
        <p:nvPicPr>
          <p:cNvPr id="99" name="Obrázek 98"/>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30"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2"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36"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3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4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4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4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4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 name="Line 1"/>
          <p:cNvSpPr/>
          <p:nvPr/>
        </p:nvSpPr>
        <p:spPr>
          <a:xfrm>
            <a:off x="8762760" y="0"/>
            <a:ext cx="0" cy="6858000"/>
          </a:xfrm>
          <a:prstGeom prst="line">
            <a:avLst/>
          </a:prstGeom>
          <a:ln w="38160">
            <a:solidFill>
              <a:srgbClr val="FEC2AE"/>
            </a:solidFill>
            <a:round/>
          </a:ln>
        </p:spPr>
      </p:sp>
      <p:sp>
        <p:nvSpPr>
          <p:cNvPr id="25" name="Line 2"/>
          <p:cNvSpPr/>
          <p:nvPr/>
        </p:nvSpPr>
        <p:spPr>
          <a:xfrm>
            <a:off x="75960" y="0"/>
            <a:ext cx="0" cy="6858000"/>
          </a:xfrm>
          <a:prstGeom prst="line">
            <a:avLst/>
          </a:prstGeom>
          <a:ln w="57240">
            <a:solidFill>
              <a:srgbClr val="FEC2AE"/>
            </a:solidFill>
            <a:round/>
          </a:ln>
        </p:spPr>
      </p:sp>
      <p:sp>
        <p:nvSpPr>
          <p:cNvPr id="2" name="Line 3"/>
          <p:cNvSpPr/>
          <p:nvPr/>
        </p:nvSpPr>
        <p:spPr>
          <a:xfrm>
            <a:off x="8991360" y="0"/>
            <a:ext cx="0" cy="6858000"/>
          </a:xfrm>
          <a:prstGeom prst="line">
            <a:avLst/>
          </a:prstGeom>
          <a:ln w="19080">
            <a:solidFill>
              <a:srgbClr val="FE8637"/>
            </a:solidFill>
            <a:round/>
          </a:ln>
        </p:spPr>
      </p:sp>
      <p:sp>
        <p:nvSpPr>
          <p:cNvPr id="3" name="CustomShape 4"/>
          <p:cNvSpPr/>
          <p:nvPr/>
        </p:nvSpPr>
        <p:spPr>
          <a:xfrm>
            <a:off x="8839080" y="0"/>
            <a:ext cx="304200" cy="6857280"/>
          </a:xfrm>
          <a:prstGeom prst="rect">
            <a:avLst/>
          </a:prstGeom>
          <a:solidFill>
            <a:srgbClr val="FEC2AE"/>
          </a:solidFill>
          <a:ln>
            <a:noFill/>
          </a:ln>
        </p:spPr>
      </p:sp>
      <p:sp>
        <p:nvSpPr>
          <p:cNvPr id="4" name="Line 5"/>
          <p:cNvSpPr/>
          <p:nvPr/>
        </p:nvSpPr>
        <p:spPr>
          <a:xfrm>
            <a:off x="8915400" y="0"/>
            <a:ext cx="0" cy="6858000"/>
          </a:xfrm>
          <a:prstGeom prst="line">
            <a:avLst/>
          </a:prstGeom>
          <a:ln w="9360">
            <a:solidFill>
              <a:srgbClr val="FE8637"/>
            </a:solidFill>
            <a:round/>
          </a:ln>
        </p:spPr>
      </p:sp>
      <p:sp>
        <p:nvSpPr>
          <p:cNvPr id="5" name="CustomShape 6"/>
          <p:cNvSpPr/>
          <p:nvPr/>
        </p:nvSpPr>
        <p:spPr>
          <a:xfrm>
            <a:off x="8156520" y="5715000"/>
            <a:ext cx="547920" cy="547920"/>
          </a:xfrm>
          <a:prstGeom prst="ellipse">
            <a:avLst/>
          </a:prstGeom>
          <a:solidFill>
            <a:srgbClr val="FE8637"/>
          </a:solidFill>
          <a:ln>
            <a:noFill/>
          </a:ln>
        </p:spPr>
      </p:sp>
      <p:sp>
        <p:nvSpPr>
          <p:cNvPr id="6" name="CustomShape 7"/>
          <p:cNvSpPr/>
          <p:nvPr/>
        </p:nvSpPr>
        <p:spPr>
          <a:xfrm>
            <a:off x="380880" y="0"/>
            <a:ext cx="608760" cy="6857280"/>
          </a:xfrm>
          <a:prstGeom prst="rect">
            <a:avLst/>
          </a:prstGeom>
          <a:solidFill>
            <a:srgbClr val="FEC2AE"/>
          </a:solidFill>
          <a:ln>
            <a:noFill/>
          </a:ln>
        </p:spPr>
      </p:sp>
      <p:sp>
        <p:nvSpPr>
          <p:cNvPr id="7" name="CustomShape 8"/>
          <p:cNvSpPr/>
          <p:nvPr/>
        </p:nvSpPr>
        <p:spPr>
          <a:xfrm>
            <a:off x="276480" y="0"/>
            <a:ext cx="104040" cy="6857280"/>
          </a:xfrm>
          <a:prstGeom prst="rect">
            <a:avLst/>
          </a:prstGeom>
          <a:solidFill>
            <a:srgbClr val="FED9CD"/>
          </a:solidFill>
          <a:ln>
            <a:noFill/>
          </a:ln>
        </p:spPr>
      </p:sp>
      <p:sp>
        <p:nvSpPr>
          <p:cNvPr id="8" name="CustomShape 9"/>
          <p:cNvSpPr/>
          <p:nvPr/>
        </p:nvSpPr>
        <p:spPr>
          <a:xfrm>
            <a:off x="990720" y="0"/>
            <a:ext cx="181080" cy="6857280"/>
          </a:xfrm>
          <a:prstGeom prst="rect">
            <a:avLst/>
          </a:prstGeom>
          <a:solidFill>
            <a:srgbClr val="FED9CD"/>
          </a:solidFill>
          <a:ln>
            <a:noFill/>
          </a:ln>
        </p:spPr>
      </p:sp>
      <p:sp>
        <p:nvSpPr>
          <p:cNvPr id="9" name="CustomShape 10"/>
          <p:cNvSpPr/>
          <p:nvPr/>
        </p:nvSpPr>
        <p:spPr>
          <a:xfrm>
            <a:off x="1141200" y="0"/>
            <a:ext cx="229680" cy="6857280"/>
          </a:xfrm>
          <a:prstGeom prst="rect">
            <a:avLst/>
          </a:prstGeom>
          <a:solidFill>
            <a:srgbClr val="FEEDE8"/>
          </a:solidFill>
          <a:ln>
            <a:noFill/>
          </a:ln>
        </p:spPr>
      </p:sp>
      <p:sp>
        <p:nvSpPr>
          <p:cNvPr id="10" name="Line 11"/>
          <p:cNvSpPr/>
          <p:nvPr/>
        </p:nvSpPr>
        <p:spPr>
          <a:xfrm>
            <a:off x="106200" y="0"/>
            <a:ext cx="0" cy="6858000"/>
          </a:xfrm>
          <a:prstGeom prst="line">
            <a:avLst/>
          </a:prstGeom>
          <a:ln w="57240">
            <a:solidFill>
              <a:srgbClr val="FEC2AE"/>
            </a:solidFill>
            <a:round/>
          </a:ln>
        </p:spPr>
      </p:sp>
      <p:sp>
        <p:nvSpPr>
          <p:cNvPr id="11" name="Line 12"/>
          <p:cNvSpPr/>
          <p:nvPr/>
        </p:nvSpPr>
        <p:spPr>
          <a:xfrm>
            <a:off x="914400" y="0"/>
            <a:ext cx="0" cy="6858000"/>
          </a:xfrm>
          <a:prstGeom prst="line">
            <a:avLst/>
          </a:prstGeom>
          <a:ln w="57240">
            <a:solidFill>
              <a:srgbClr val="FEEDE8"/>
            </a:solidFill>
            <a:round/>
          </a:ln>
        </p:spPr>
      </p:sp>
      <p:sp>
        <p:nvSpPr>
          <p:cNvPr id="12" name="Line 13"/>
          <p:cNvSpPr/>
          <p:nvPr/>
        </p:nvSpPr>
        <p:spPr>
          <a:xfrm>
            <a:off x="853920" y="0"/>
            <a:ext cx="0" cy="6858000"/>
          </a:xfrm>
          <a:prstGeom prst="line">
            <a:avLst/>
          </a:prstGeom>
          <a:ln w="57240">
            <a:solidFill>
              <a:srgbClr val="FEC2AE"/>
            </a:solidFill>
            <a:round/>
          </a:ln>
        </p:spPr>
      </p:sp>
      <p:sp>
        <p:nvSpPr>
          <p:cNvPr id="13" name="Line 14"/>
          <p:cNvSpPr/>
          <p:nvPr/>
        </p:nvSpPr>
        <p:spPr>
          <a:xfrm>
            <a:off x="1726560" y="0"/>
            <a:ext cx="0" cy="6858000"/>
          </a:xfrm>
          <a:prstGeom prst="line">
            <a:avLst/>
          </a:prstGeom>
          <a:ln w="28440">
            <a:solidFill>
              <a:srgbClr val="FEC2AE"/>
            </a:solidFill>
            <a:round/>
          </a:ln>
        </p:spPr>
      </p:sp>
      <p:sp>
        <p:nvSpPr>
          <p:cNvPr id="14" name="Line 15"/>
          <p:cNvSpPr/>
          <p:nvPr/>
        </p:nvSpPr>
        <p:spPr>
          <a:xfrm>
            <a:off x="1066680" y="0"/>
            <a:ext cx="0" cy="6858000"/>
          </a:xfrm>
          <a:prstGeom prst="line">
            <a:avLst/>
          </a:prstGeom>
          <a:ln w="9360">
            <a:solidFill>
              <a:srgbClr val="FEC2AE"/>
            </a:solidFill>
            <a:round/>
          </a:ln>
        </p:spPr>
      </p:sp>
      <p:sp>
        <p:nvSpPr>
          <p:cNvPr id="15" name="Line 16"/>
          <p:cNvSpPr/>
          <p:nvPr/>
        </p:nvSpPr>
        <p:spPr>
          <a:xfrm>
            <a:off x="9113760" y="0"/>
            <a:ext cx="0" cy="6858000"/>
          </a:xfrm>
          <a:prstGeom prst="line">
            <a:avLst/>
          </a:prstGeom>
          <a:ln w="57240">
            <a:solidFill>
              <a:srgbClr val="FEC2AE"/>
            </a:solidFill>
            <a:round/>
          </a:ln>
        </p:spPr>
      </p:sp>
      <p:sp>
        <p:nvSpPr>
          <p:cNvPr id="16" name="CustomShape 17"/>
          <p:cNvSpPr/>
          <p:nvPr/>
        </p:nvSpPr>
        <p:spPr>
          <a:xfrm>
            <a:off x="1219320" y="0"/>
            <a:ext cx="75600" cy="6857280"/>
          </a:xfrm>
          <a:prstGeom prst="rect">
            <a:avLst/>
          </a:prstGeom>
          <a:solidFill>
            <a:srgbClr val="FEC2AE"/>
          </a:solidFill>
          <a:ln>
            <a:noFill/>
          </a:ln>
        </p:spPr>
      </p:sp>
      <p:sp>
        <p:nvSpPr>
          <p:cNvPr id="17" name="CustomShape 18"/>
          <p:cNvSpPr/>
          <p:nvPr/>
        </p:nvSpPr>
        <p:spPr>
          <a:xfrm>
            <a:off x="609480" y="3429000"/>
            <a:ext cx="1294560" cy="1294560"/>
          </a:xfrm>
          <a:prstGeom prst="ellipse">
            <a:avLst/>
          </a:prstGeom>
          <a:solidFill>
            <a:srgbClr val="FE8637"/>
          </a:solidFill>
          <a:ln>
            <a:noFill/>
          </a:ln>
        </p:spPr>
      </p:sp>
      <p:sp>
        <p:nvSpPr>
          <p:cNvPr id="18" name="CustomShape 19"/>
          <p:cNvSpPr/>
          <p:nvPr/>
        </p:nvSpPr>
        <p:spPr>
          <a:xfrm>
            <a:off x="1309680" y="4866840"/>
            <a:ext cx="640800" cy="640800"/>
          </a:xfrm>
          <a:prstGeom prst="ellipse">
            <a:avLst/>
          </a:prstGeom>
          <a:solidFill>
            <a:srgbClr val="FE8637"/>
          </a:solidFill>
          <a:ln>
            <a:noFill/>
          </a:ln>
        </p:spPr>
      </p:sp>
      <p:sp>
        <p:nvSpPr>
          <p:cNvPr id="19" name="CustomShape 20"/>
          <p:cNvSpPr/>
          <p:nvPr/>
        </p:nvSpPr>
        <p:spPr>
          <a:xfrm>
            <a:off x="1091160" y="5500800"/>
            <a:ext cx="136440" cy="136440"/>
          </a:xfrm>
          <a:prstGeom prst="ellipse">
            <a:avLst/>
          </a:prstGeom>
          <a:solidFill>
            <a:srgbClr val="FE8637"/>
          </a:solidFill>
          <a:ln>
            <a:noFill/>
          </a:ln>
        </p:spPr>
      </p:sp>
      <p:sp>
        <p:nvSpPr>
          <p:cNvPr id="20" name="CustomShape 21"/>
          <p:cNvSpPr/>
          <p:nvPr/>
        </p:nvSpPr>
        <p:spPr>
          <a:xfrm>
            <a:off x="1664280" y="5788080"/>
            <a:ext cx="273600" cy="273600"/>
          </a:xfrm>
          <a:prstGeom prst="ellipse">
            <a:avLst/>
          </a:prstGeom>
          <a:solidFill>
            <a:srgbClr val="FE8637"/>
          </a:solidFill>
          <a:ln>
            <a:noFill/>
          </a:ln>
        </p:spPr>
      </p:sp>
      <p:sp>
        <p:nvSpPr>
          <p:cNvPr id="21" name="CustomShape 22"/>
          <p:cNvSpPr/>
          <p:nvPr/>
        </p:nvSpPr>
        <p:spPr>
          <a:xfrm>
            <a:off x="1905120" y="4495680"/>
            <a:ext cx="365040" cy="365040"/>
          </a:xfrm>
          <a:prstGeom prst="ellipse">
            <a:avLst/>
          </a:prstGeom>
          <a:solidFill>
            <a:srgbClr val="FE8637"/>
          </a:solidFill>
          <a:ln>
            <a:noFill/>
          </a:ln>
        </p:spPr>
      </p:sp>
      <p:sp>
        <p:nvSpPr>
          <p:cNvPr id="22" name="PlaceHolder 23"/>
          <p:cNvSpPr>
            <a:spLocks noGrp="1"/>
          </p:cNvSpPr>
          <p:nvPr>
            <p:ph type="title"/>
          </p:nvPr>
        </p:nvSpPr>
        <p:spPr>
          <a:xfrm>
            <a:off x="457200" y="274680"/>
            <a:ext cx="7466760" cy="1142640"/>
          </a:xfrm>
          <a:prstGeom prst="rect">
            <a:avLst/>
          </a:prstGeom>
        </p:spPr>
        <p:txBody>
          <a:bodyPr lIns="0" tIns="0" rIns="0" bIns="0" anchor="ctr"/>
          <a:lstStyle/>
          <a:p>
            <a:r>
              <a:rPr lang="cs-CZ">
                <a:latin typeface="Arial"/>
              </a:rPr>
              <a:t>Klikněte pro úpravu formátu textu nadpisu</a:t>
            </a:r>
            <a:endParaRPr/>
          </a:p>
        </p:txBody>
      </p:sp>
      <p:sp>
        <p:nvSpPr>
          <p:cNvPr id="23" name="PlaceHolder 24"/>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cs-CZ">
                <a:latin typeface="Arial"/>
              </a:rPr>
              <a:t>Klikněte pro úpravu formátu textu osnovy</a:t>
            </a:r>
            <a:endParaRPr/>
          </a:p>
          <a:p>
            <a:pPr lvl="1">
              <a:buSzPct val="75000"/>
              <a:buFont typeface="StarSymbol"/>
              <a:buChar char=""/>
            </a:pPr>
            <a:r>
              <a:rPr lang="cs-CZ">
                <a:latin typeface="Arial"/>
              </a:rPr>
              <a:t>Druhá úroveň</a:t>
            </a:r>
            <a:endParaRPr/>
          </a:p>
          <a:p>
            <a:pPr lvl="2">
              <a:buSzPct val="45000"/>
              <a:buFont typeface="StarSymbol"/>
              <a:buChar char=""/>
            </a:pPr>
            <a:r>
              <a:rPr lang="cs-CZ">
                <a:latin typeface="Arial"/>
              </a:rPr>
              <a:t>Třetí úroveň</a:t>
            </a:r>
            <a:endParaRPr/>
          </a:p>
          <a:p>
            <a:pPr lvl="3">
              <a:buSzPct val="75000"/>
              <a:buFont typeface="StarSymbol"/>
              <a:buChar char=""/>
            </a:pPr>
            <a:r>
              <a:rPr lang="cs-CZ">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 name="Line 1"/>
          <p:cNvSpPr/>
          <p:nvPr/>
        </p:nvSpPr>
        <p:spPr>
          <a:xfrm>
            <a:off x="8762760" y="0"/>
            <a:ext cx="0" cy="6858000"/>
          </a:xfrm>
          <a:prstGeom prst="line">
            <a:avLst/>
          </a:prstGeom>
          <a:ln w="38160">
            <a:solidFill>
              <a:srgbClr val="FEC2AE"/>
            </a:solidFill>
            <a:round/>
          </a:ln>
        </p:spPr>
      </p:sp>
      <p:sp>
        <p:nvSpPr>
          <p:cNvPr id="59" name="Line 2"/>
          <p:cNvSpPr/>
          <p:nvPr/>
        </p:nvSpPr>
        <p:spPr>
          <a:xfrm>
            <a:off x="75960" y="0"/>
            <a:ext cx="0" cy="6858000"/>
          </a:xfrm>
          <a:prstGeom prst="line">
            <a:avLst/>
          </a:prstGeom>
          <a:ln w="57240">
            <a:solidFill>
              <a:srgbClr val="FEC2AE"/>
            </a:solidFill>
            <a:round/>
          </a:ln>
        </p:spPr>
      </p:sp>
      <p:sp>
        <p:nvSpPr>
          <p:cNvPr id="60" name="Line 3"/>
          <p:cNvSpPr/>
          <p:nvPr/>
        </p:nvSpPr>
        <p:spPr>
          <a:xfrm>
            <a:off x="8991360" y="0"/>
            <a:ext cx="0" cy="6858000"/>
          </a:xfrm>
          <a:prstGeom prst="line">
            <a:avLst/>
          </a:prstGeom>
          <a:ln w="19080">
            <a:solidFill>
              <a:srgbClr val="FE8637"/>
            </a:solidFill>
            <a:round/>
          </a:ln>
        </p:spPr>
      </p:sp>
      <p:sp>
        <p:nvSpPr>
          <p:cNvPr id="61" name="CustomShape 4"/>
          <p:cNvSpPr/>
          <p:nvPr/>
        </p:nvSpPr>
        <p:spPr>
          <a:xfrm>
            <a:off x="8839080" y="0"/>
            <a:ext cx="304200" cy="6857280"/>
          </a:xfrm>
          <a:prstGeom prst="rect">
            <a:avLst/>
          </a:prstGeom>
          <a:solidFill>
            <a:srgbClr val="FEC2AE"/>
          </a:solidFill>
          <a:ln>
            <a:noFill/>
          </a:ln>
        </p:spPr>
      </p:sp>
      <p:sp>
        <p:nvSpPr>
          <p:cNvPr id="62" name="Line 5"/>
          <p:cNvSpPr/>
          <p:nvPr/>
        </p:nvSpPr>
        <p:spPr>
          <a:xfrm>
            <a:off x="8915400" y="0"/>
            <a:ext cx="0" cy="6858000"/>
          </a:xfrm>
          <a:prstGeom prst="line">
            <a:avLst/>
          </a:prstGeom>
          <a:ln w="9360">
            <a:solidFill>
              <a:srgbClr val="FE8637"/>
            </a:solidFill>
            <a:round/>
          </a:ln>
        </p:spPr>
      </p:sp>
      <p:sp>
        <p:nvSpPr>
          <p:cNvPr id="63" name="CustomShape 6"/>
          <p:cNvSpPr/>
          <p:nvPr/>
        </p:nvSpPr>
        <p:spPr>
          <a:xfrm>
            <a:off x="8156520" y="5715000"/>
            <a:ext cx="547920" cy="547920"/>
          </a:xfrm>
          <a:prstGeom prst="ellipse">
            <a:avLst/>
          </a:prstGeom>
          <a:solidFill>
            <a:srgbClr val="FE8637"/>
          </a:solidFill>
          <a:ln>
            <a:noFill/>
          </a:ln>
        </p:spPr>
      </p:sp>
      <p:sp>
        <p:nvSpPr>
          <p:cNvPr id="64" name="PlaceHolder 7"/>
          <p:cNvSpPr>
            <a:spLocks noGrp="1"/>
          </p:cNvSpPr>
          <p:nvPr>
            <p:ph type="title"/>
          </p:nvPr>
        </p:nvSpPr>
        <p:spPr>
          <a:xfrm>
            <a:off x="457200" y="273600"/>
            <a:ext cx="8229240" cy="1144800"/>
          </a:xfrm>
          <a:prstGeom prst="rect">
            <a:avLst/>
          </a:prstGeom>
        </p:spPr>
        <p:txBody>
          <a:bodyPr lIns="0" tIns="0" rIns="0" bIns="0" anchor="ctr"/>
          <a:lstStyle/>
          <a:p>
            <a:r>
              <a:rPr lang="cs-CZ">
                <a:latin typeface="Arial"/>
              </a:rPr>
              <a:t>Klikněte pro úpravu formátu textu nadpisu</a:t>
            </a:r>
            <a:endParaRPr/>
          </a:p>
        </p:txBody>
      </p:sp>
      <p:sp>
        <p:nvSpPr>
          <p:cNvPr id="65" name="PlaceHolder 8"/>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cs-CZ">
                <a:latin typeface="Arial"/>
              </a:rPr>
              <a:t>Klikněte pro úpravu formátu textu osnovy</a:t>
            </a:r>
            <a:endParaRPr/>
          </a:p>
          <a:p>
            <a:pPr lvl="1">
              <a:buSzPct val="75000"/>
              <a:buFont typeface="StarSymbol"/>
              <a:buChar char=""/>
            </a:pPr>
            <a:r>
              <a:rPr lang="cs-CZ">
                <a:latin typeface="Arial"/>
              </a:rPr>
              <a:t>Druhá úroveň</a:t>
            </a:r>
            <a:endParaRPr/>
          </a:p>
          <a:p>
            <a:pPr lvl="2">
              <a:buSzPct val="45000"/>
              <a:buFont typeface="StarSymbol"/>
              <a:buChar char=""/>
            </a:pPr>
            <a:r>
              <a:rPr lang="cs-CZ">
                <a:latin typeface="Arial"/>
              </a:rPr>
              <a:t>Třetí úroveň</a:t>
            </a:r>
            <a:endParaRPr/>
          </a:p>
          <a:p>
            <a:pPr lvl="3">
              <a:buSzPct val="75000"/>
              <a:buFont typeface="StarSymbol"/>
              <a:buChar char=""/>
            </a:pPr>
            <a:r>
              <a:rPr lang="cs-CZ">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685800" y="980640"/>
            <a:ext cx="7771680" cy="4680000"/>
          </a:xfrm>
          <a:prstGeom prst="rect">
            <a:avLst/>
          </a:prstGeom>
          <a:noFill/>
          <a:ln>
            <a:noFill/>
          </a:ln>
        </p:spPr>
        <p:txBody>
          <a:bodyPr lIns="90000" tIns="45000" rIns="90000" bIns="45000" anchor="b"/>
          <a:lstStyle/>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p:txBody>
      </p:sp>
      <p:sp>
        <p:nvSpPr>
          <p:cNvPr id="101" name="CustomShape 2"/>
          <p:cNvSpPr/>
          <p:nvPr/>
        </p:nvSpPr>
        <p:spPr>
          <a:xfrm>
            <a:off x="1403640" y="6021360"/>
            <a:ext cx="6400080" cy="527760"/>
          </a:xfrm>
          <a:prstGeom prst="rect">
            <a:avLst/>
          </a:prstGeom>
          <a:noFill/>
          <a:ln>
            <a:noFill/>
          </a:ln>
        </p:spPr>
      </p:sp>
      <p:sp>
        <p:nvSpPr>
          <p:cNvPr id="102" name="TextShape 3"/>
          <p:cNvSpPr txBox="1"/>
          <p:nvPr/>
        </p:nvSpPr>
        <p:spPr>
          <a:xfrm>
            <a:off x="457200" y="936000"/>
            <a:ext cx="8229240" cy="4645800"/>
          </a:xfrm>
          <a:prstGeom prst="rect">
            <a:avLst/>
          </a:prstGeom>
        </p:spPr>
        <p:txBody>
          <a:bodyPr lIns="0" tIns="0" rIns="0" bIns="0"/>
          <a:lstStyle/>
          <a:p>
            <a:pPr algn="ctr"/>
            <a:r>
              <a:rPr lang="en-US" sz="4000" b="1" dirty="0" smtClean="0">
                <a:latin typeface="Arial Black"/>
              </a:rPr>
              <a:t>Philosophical Inspiration </a:t>
            </a:r>
            <a:endParaRPr lang="cs-CZ" sz="4000" b="1" dirty="0" smtClean="0">
              <a:latin typeface="Arial Black"/>
            </a:endParaRPr>
          </a:p>
          <a:p>
            <a:pPr algn="ctr"/>
            <a:r>
              <a:rPr lang="en-US" sz="4000" b="1" dirty="0" smtClean="0">
                <a:latin typeface="Arial Black"/>
              </a:rPr>
              <a:t>for the</a:t>
            </a:r>
            <a:r>
              <a:rPr lang="cs-CZ" sz="4000" b="1" dirty="0" smtClean="0">
                <a:latin typeface="Arial Black"/>
              </a:rPr>
              <a:t> R</a:t>
            </a:r>
            <a:r>
              <a:rPr lang="en-US" sz="4000" b="1" dirty="0" err="1" smtClean="0">
                <a:latin typeface="Arial Black"/>
              </a:rPr>
              <a:t>esearch</a:t>
            </a:r>
            <a:endParaRPr lang="en-US" sz="4000" b="1" dirty="0" smtClean="0">
              <a:latin typeface="Arial Black"/>
            </a:endParaRPr>
          </a:p>
          <a:p>
            <a:pPr algn="ctr"/>
            <a:r>
              <a:rPr lang="cs-CZ" sz="4000" b="1" dirty="0" smtClean="0">
                <a:latin typeface="Arial Black"/>
              </a:rPr>
              <a:t>in a </a:t>
            </a:r>
            <a:r>
              <a:rPr lang="en-US" sz="4000" b="1" dirty="0" smtClean="0">
                <a:latin typeface="Arial Black"/>
              </a:rPr>
              <a:t>F</a:t>
            </a:r>
            <a:r>
              <a:rPr lang="cs-CZ" sz="4000" b="1" dirty="0" err="1" smtClean="0">
                <a:latin typeface="Arial Black"/>
              </a:rPr>
              <a:t>ield</a:t>
            </a:r>
            <a:r>
              <a:rPr lang="cs-CZ" sz="4000" b="1" dirty="0" smtClean="0">
                <a:latin typeface="Arial Black"/>
              </a:rPr>
              <a:t> </a:t>
            </a:r>
            <a:endParaRPr lang="en-US" sz="4000" b="1" dirty="0" smtClean="0">
              <a:latin typeface="Arial Black"/>
            </a:endParaRPr>
          </a:p>
          <a:p>
            <a:pPr algn="ctr"/>
            <a:r>
              <a:rPr lang="cs-CZ" sz="4000" b="1" dirty="0" err="1" smtClean="0">
                <a:latin typeface="Arial Black"/>
              </a:rPr>
              <a:t>of</a:t>
            </a:r>
            <a:r>
              <a:rPr lang="en-US" sz="4000" b="1" dirty="0" smtClean="0">
                <a:latin typeface="Arial Black"/>
              </a:rPr>
              <a:t> (</a:t>
            </a:r>
            <a:r>
              <a:rPr lang="cs-CZ" sz="4000" b="1" dirty="0" smtClean="0">
                <a:latin typeface="Arial Black"/>
              </a:rPr>
              <a:t>S</a:t>
            </a:r>
            <a:r>
              <a:rPr lang="en-US" sz="4000" b="1" dirty="0" err="1" smtClean="0">
                <a:latin typeface="Arial Black"/>
              </a:rPr>
              <a:t>ocial</a:t>
            </a:r>
            <a:r>
              <a:rPr lang="en-US" sz="4000" b="1" dirty="0" smtClean="0">
                <a:latin typeface="Arial Black"/>
              </a:rPr>
              <a:t>) </a:t>
            </a:r>
            <a:r>
              <a:rPr lang="cs-CZ" sz="4000" b="1" dirty="0" smtClean="0">
                <a:latin typeface="Arial Black"/>
              </a:rPr>
              <a:t>P</a:t>
            </a:r>
            <a:r>
              <a:rPr lang="en-US" sz="4000" b="1" dirty="0" err="1" smtClean="0">
                <a:latin typeface="Arial Black"/>
              </a:rPr>
              <a:t>edagogy</a:t>
            </a:r>
            <a:endParaRPr dirty="0"/>
          </a:p>
          <a:p>
            <a:pPr algn="r"/>
            <a:endParaRPr lang="cs-CZ" sz="2200" b="1" dirty="0" smtClean="0">
              <a:latin typeface="Arial Black"/>
            </a:endParaRPr>
          </a:p>
          <a:p>
            <a:pPr algn="r"/>
            <a:endParaRPr lang="cs-CZ" sz="2200" b="1" dirty="0">
              <a:latin typeface="Arial Black"/>
            </a:endParaRPr>
          </a:p>
          <a:p>
            <a:pPr algn="r"/>
            <a:r>
              <a:rPr lang="cs-CZ" sz="2200" b="1" dirty="0" smtClean="0">
                <a:latin typeface="Arial Black"/>
              </a:rPr>
              <a:t>Radim </a:t>
            </a:r>
            <a:r>
              <a:rPr lang="cs-CZ" sz="2200" b="1" dirty="0">
                <a:latin typeface="Arial Black"/>
              </a:rPr>
              <a:t>Šíp</a:t>
            </a:r>
            <a:endParaRPr dirty="0"/>
          </a:p>
          <a:p>
            <a:pPr algn="r"/>
            <a:r>
              <a:rPr lang="cs-CZ" sz="2200" b="1" dirty="0" smtClean="0">
                <a:latin typeface="Arial Black"/>
              </a:rPr>
              <a:t>Department </a:t>
            </a:r>
            <a:r>
              <a:rPr lang="cs-CZ" sz="2200" b="1" dirty="0" err="1" smtClean="0">
                <a:latin typeface="Arial Black"/>
              </a:rPr>
              <a:t>of</a:t>
            </a:r>
            <a:r>
              <a:rPr lang="cs-CZ" sz="2200" b="1" dirty="0" smtClean="0">
                <a:latin typeface="Arial Black"/>
              </a:rPr>
              <a:t> </a:t>
            </a:r>
            <a:r>
              <a:rPr lang="cs-CZ" sz="2200" b="1" dirty="0" err="1" smtClean="0">
                <a:latin typeface="Arial Black"/>
              </a:rPr>
              <a:t>Social</a:t>
            </a:r>
            <a:r>
              <a:rPr lang="cs-CZ" sz="2200" b="1" dirty="0" smtClean="0">
                <a:latin typeface="Arial Black"/>
              </a:rPr>
              <a:t> Pedagogy</a:t>
            </a:r>
          </a:p>
          <a:p>
            <a:pPr algn="r"/>
            <a:r>
              <a:rPr lang="cs-CZ" sz="2200" b="1" dirty="0" err="1" smtClean="0">
                <a:latin typeface="Arial Black"/>
              </a:rPr>
              <a:t>Faculty</a:t>
            </a:r>
            <a:r>
              <a:rPr lang="cs-CZ" sz="2200" b="1" dirty="0" smtClean="0">
                <a:latin typeface="Arial Black"/>
              </a:rPr>
              <a:t> </a:t>
            </a:r>
            <a:r>
              <a:rPr lang="cs-CZ" sz="2200" b="1" dirty="0" err="1">
                <a:latin typeface="Arial Black"/>
              </a:rPr>
              <a:t>of</a:t>
            </a:r>
            <a:r>
              <a:rPr lang="cs-CZ" sz="2200" b="1" dirty="0">
                <a:latin typeface="Arial Black"/>
              </a:rPr>
              <a:t> </a:t>
            </a:r>
            <a:r>
              <a:rPr lang="cs-CZ" sz="2200" b="1" dirty="0" err="1" smtClean="0">
                <a:latin typeface="Arial Black"/>
              </a:rPr>
              <a:t>Education</a:t>
            </a:r>
            <a:r>
              <a:rPr lang="cs-CZ" sz="2200" b="1" dirty="0" smtClean="0">
                <a:latin typeface="Arial Black"/>
              </a:rPr>
              <a:t> MU</a:t>
            </a:r>
            <a:endParaRPr dirty="0"/>
          </a:p>
          <a:p>
            <a:pPr algn="r"/>
            <a:endParaRPr dirty="0"/>
          </a:p>
        </p:txBody>
      </p:sp>
    </p:spTree>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pPr algn="ctr"/>
            <a:r>
              <a:rPr lang="en-US" sz="2800" b="1" dirty="0" smtClean="0"/>
              <a:t>WHAT IS KNOWLEDGE?</a:t>
            </a:r>
          </a:p>
          <a:p>
            <a:endParaRPr lang="en-US" sz="2800" b="1" dirty="0" smtClean="0"/>
          </a:p>
          <a:p>
            <a:r>
              <a:rPr lang="en-US" sz="2800" b="1" dirty="0" smtClean="0"/>
              <a:t>the need to reformulate knowledge</a:t>
            </a:r>
          </a:p>
          <a:p>
            <a:pPr marL="1428750" lvl="2" indent="-514350">
              <a:buFont typeface="+mj-lt"/>
              <a:buAutoNum type="arabicPeriod"/>
            </a:pPr>
            <a:r>
              <a:rPr lang="en-US" sz="2400" dirty="0" smtClean="0"/>
              <a:t>cannot be conscious part of information</a:t>
            </a:r>
          </a:p>
          <a:p>
            <a:pPr marL="1428750" lvl="2" indent="-514350">
              <a:buFont typeface="+mj-lt"/>
              <a:buAutoNum type="arabicPeriod"/>
            </a:pPr>
            <a:r>
              <a:rPr lang="en-US" sz="2400" dirty="0" smtClean="0"/>
              <a:t>cannot has strict boarders</a:t>
            </a:r>
          </a:p>
          <a:p>
            <a:pPr marL="1428750" lvl="2" indent="-514350">
              <a:buFont typeface="+mj-lt"/>
              <a:buAutoNum type="arabicPeriod"/>
            </a:pPr>
            <a:r>
              <a:rPr lang="en-US" sz="2400" dirty="0" smtClean="0"/>
              <a:t>have to be displayed in medium that enable to develop demanded continuity</a:t>
            </a:r>
          </a:p>
          <a:p>
            <a:pPr marL="1428750" lvl="2" indent="-514350">
              <a:buFont typeface="+mj-lt"/>
              <a:buAutoNum type="arabicPeriod"/>
            </a:pPr>
            <a:r>
              <a:rPr lang="en-US" sz="2400" dirty="0" smtClean="0"/>
              <a:t>have to develop continuity that is not merely “subjective”</a:t>
            </a:r>
          </a:p>
          <a:p>
            <a:pPr marL="1257300" lvl="2" indent="-342900">
              <a:buFont typeface="Wingdings" panose="05000000000000000000" pitchFamily="2" charset="2"/>
              <a:buChar char="à"/>
            </a:pPr>
            <a:r>
              <a:rPr lang="en-US" sz="2400" b="1" dirty="0" smtClean="0">
                <a:sym typeface="Wingdings" panose="05000000000000000000" pitchFamily="2" charset="2"/>
              </a:rPr>
              <a:t>the medium = experience</a:t>
            </a:r>
          </a:p>
          <a:p>
            <a:pPr marL="1257300" lvl="2" indent="-342900">
              <a:buFont typeface="Wingdings" panose="05000000000000000000" pitchFamily="2" charset="2"/>
              <a:buChar char="à"/>
            </a:pPr>
            <a:r>
              <a:rPr lang="en-US" sz="2400" b="1" dirty="0" smtClean="0">
                <a:sym typeface="Wingdings" panose="05000000000000000000" pitchFamily="2" charset="2"/>
              </a:rPr>
              <a:t>non-subjective experience</a:t>
            </a:r>
          </a:p>
          <a:p>
            <a:pPr marL="1257300" lvl="2" indent="-342900">
              <a:buFont typeface="Wingdings" panose="05000000000000000000" pitchFamily="2" charset="2"/>
              <a:buChar char="à"/>
            </a:pPr>
            <a:endParaRPr lang="cs-CZ" sz="2400" b="1" dirty="0" smtClean="0">
              <a:sym typeface="Wingdings" panose="05000000000000000000" pitchFamily="2" charset="2"/>
            </a:endParaRPr>
          </a:p>
          <a:p>
            <a:pPr marL="1257300" lvl="2" indent="-342900">
              <a:buFont typeface="Wingdings" panose="05000000000000000000" pitchFamily="2" charset="2"/>
              <a:buChar char="à"/>
            </a:pPr>
            <a:r>
              <a:rPr lang="cs-CZ" sz="2400" b="1" dirty="0" smtClean="0">
                <a:sym typeface="Wingdings" panose="05000000000000000000" pitchFamily="2" charset="2"/>
              </a:rPr>
              <a:t>CONTRADICTION IN TERMS?</a:t>
            </a:r>
            <a:endParaRPr lang="en-US" sz="2400" b="1" dirty="0"/>
          </a:p>
          <a:p>
            <a:endParaRPr lang="cs-CZ" sz="2800" b="1" dirty="0" smtClean="0"/>
          </a:p>
          <a:p>
            <a:r>
              <a:rPr lang="en-US" sz="2800" b="1" dirty="0" smtClean="0"/>
              <a:t>THE NEED TO REFORMULATE EXPERIENCE</a:t>
            </a:r>
            <a:endParaRPr lang="en-US" sz="2400" b="1" dirty="0" smtClean="0"/>
          </a:p>
        </p:txBody>
      </p:sp>
    </p:spTree>
    <p:extLst>
      <p:ext uri="{BB962C8B-B14F-4D97-AF65-F5344CB8AC3E}">
        <p14:creationId xmlns:p14="http://schemas.microsoft.com/office/powerpoint/2010/main" val="766000628"/>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pPr algn="ctr"/>
            <a:r>
              <a:rPr lang="en-US" sz="2800" b="1" dirty="0" smtClean="0"/>
              <a:t>WHAT IS </a:t>
            </a:r>
            <a:r>
              <a:rPr lang="cs-CZ" sz="2800" b="1" dirty="0" smtClean="0"/>
              <a:t>EXPERIENCE</a:t>
            </a:r>
            <a:r>
              <a:rPr lang="en-US" sz="2800" b="1" dirty="0" smtClean="0"/>
              <a:t>?</a:t>
            </a:r>
          </a:p>
          <a:p>
            <a:endParaRPr lang="cs-CZ" sz="2800" b="1" dirty="0" smtClean="0"/>
          </a:p>
          <a:p>
            <a:r>
              <a:rPr lang="en-US" sz="2800" b="1" dirty="0" smtClean="0"/>
              <a:t>EXPERIENCE</a:t>
            </a:r>
            <a:endParaRPr lang="cs-CZ" sz="2800" b="1" dirty="0" smtClean="0"/>
          </a:p>
          <a:p>
            <a:endParaRPr lang="cs-CZ" sz="2800" b="1" dirty="0"/>
          </a:p>
          <a:p>
            <a:pPr marL="1257300" lvl="2" indent="-342900">
              <a:buFont typeface="Wingdings" panose="05000000000000000000" pitchFamily="2" charset="2"/>
              <a:buChar char="Ø"/>
            </a:pPr>
            <a:r>
              <a:rPr lang="en-US" sz="2400" b="1" dirty="0" smtClean="0"/>
              <a:t>interaction of agent and its environment</a:t>
            </a:r>
          </a:p>
          <a:p>
            <a:pPr marL="1257300" lvl="2" indent="-342900">
              <a:buFont typeface="Wingdings" panose="05000000000000000000" pitchFamily="2" charset="2"/>
              <a:buChar char="Ø"/>
            </a:pPr>
            <a:r>
              <a:rPr lang="en-US" sz="2400" b="1" dirty="0" smtClean="0"/>
              <a:t>outcomes of interaction change agent as well as environment</a:t>
            </a:r>
          </a:p>
          <a:p>
            <a:pPr marL="1257300" lvl="2" indent="-342900">
              <a:buFont typeface="Wingdings" panose="05000000000000000000" pitchFamily="2" charset="2"/>
              <a:buChar char="Ø"/>
            </a:pPr>
            <a:r>
              <a:rPr lang="en-US" sz="2400" b="1" dirty="0" smtClean="0"/>
              <a:t>the system of changes and its </a:t>
            </a:r>
            <a:r>
              <a:rPr lang="en-US" sz="2400" b="1" dirty="0" err="1" smtClean="0"/>
              <a:t>spacial</a:t>
            </a:r>
            <a:r>
              <a:rPr lang="en-US" sz="2400" b="1" dirty="0" smtClean="0"/>
              <a:t>, material and time continuity IS EXPERIENCE</a:t>
            </a:r>
          </a:p>
          <a:p>
            <a:pPr marL="1257300" lvl="2" indent="-342900">
              <a:buFont typeface="Wingdings" panose="05000000000000000000" pitchFamily="2" charset="2"/>
              <a:buChar char="Ø"/>
            </a:pPr>
            <a:r>
              <a:rPr lang="en-US" sz="2400" b="1" dirty="0" smtClean="0"/>
              <a:t>experience enable the agent to understand his/her activity in a specific way</a:t>
            </a:r>
          </a:p>
          <a:p>
            <a:pPr marL="1257300" lvl="2" indent="-342900">
              <a:buFont typeface="Wingdings" panose="05000000000000000000" pitchFamily="2" charset="2"/>
              <a:buChar char="Ø"/>
            </a:pPr>
            <a:r>
              <a:rPr lang="en-US" sz="2400" b="1" dirty="0" smtClean="0"/>
              <a:t>the way enable agent to act in specific way</a:t>
            </a:r>
          </a:p>
          <a:p>
            <a:pPr marL="1257300" lvl="2" indent="-342900">
              <a:buFont typeface="Wingdings" panose="05000000000000000000" pitchFamily="2" charset="2"/>
              <a:buChar char="Ø"/>
            </a:pPr>
            <a:r>
              <a:rPr lang="en-US" sz="2400" b="1" dirty="0" smtClean="0"/>
              <a:t>the specific way of acting = a sign of knowledge</a:t>
            </a:r>
          </a:p>
          <a:p>
            <a:pPr marL="1257300" lvl="2" indent="-342900">
              <a:buFont typeface="Wingdings" panose="05000000000000000000" pitchFamily="2" charset="2"/>
              <a:buChar char="Ø"/>
            </a:pPr>
            <a:endParaRPr lang="cs-CZ" sz="2400" b="1" dirty="0"/>
          </a:p>
          <a:p>
            <a:pPr marL="1257300" lvl="2" indent="-342900">
              <a:buFont typeface="Wingdings" panose="05000000000000000000" pitchFamily="2" charset="2"/>
              <a:buChar char="Ø"/>
            </a:pPr>
            <a:endParaRPr lang="en-US" sz="2400" b="1" dirty="0" smtClean="0"/>
          </a:p>
        </p:txBody>
      </p:sp>
    </p:spTree>
    <p:extLst>
      <p:ext uri="{BB962C8B-B14F-4D97-AF65-F5344CB8AC3E}">
        <p14:creationId xmlns:p14="http://schemas.microsoft.com/office/powerpoint/2010/main" val="1552286247"/>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2538484"/>
            <a:ext cx="7466760" cy="3934676"/>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pPr algn="ctr"/>
            <a:r>
              <a:rPr lang="en-US" sz="2800" b="1" dirty="0" smtClean="0"/>
              <a:t>WHAT IS NOT KNOWLEDGE?</a:t>
            </a:r>
          </a:p>
          <a:p>
            <a:endParaRPr lang="cs-CZ" sz="2800" b="1" dirty="0" smtClean="0"/>
          </a:p>
          <a:p>
            <a:pPr marL="914400" lvl="1" indent="-457200">
              <a:buFont typeface="Wingdings" panose="05000000000000000000" pitchFamily="2" charset="2"/>
              <a:buChar char="Ø"/>
            </a:pPr>
            <a:r>
              <a:rPr lang="en-US" sz="2400" b="1" dirty="0" smtClean="0"/>
              <a:t>something what we can possess</a:t>
            </a:r>
          </a:p>
          <a:p>
            <a:pPr marL="914400" lvl="1" indent="-457200">
              <a:buFont typeface="Wingdings" panose="05000000000000000000" pitchFamily="2" charset="2"/>
              <a:buChar char="Ø"/>
            </a:pPr>
            <a:r>
              <a:rPr lang="en-US" sz="2400" b="1" dirty="0" smtClean="0"/>
              <a:t>what has its strict borders</a:t>
            </a:r>
          </a:p>
          <a:p>
            <a:pPr marL="914400" lvl="1" indent="-457200">
              <a:buFont typeface="Wingdings" panose="05000000000000000000" pitchFamily="2" charset="2"/>
              <a:buChar char="Ø"/>
            </a:pPr>
            <a:r>
              <a:rPr lang="en-US" sz="2400" b="1" dirty="0" smtClean="0"/>
              <a:t>knowledge is not mental fact </a:t>
            </a:r>
          </a:p>
          <a:p>
            <a:pPr lvl="1"/>
            <a:endParaRPr lang="en-US" sz="2800" b="1" dirty="0"/>
          </a:p>
          <a:p>
            <a:pPr lvl="1"/>
            <a:r>
              <a:rPr lang="en-US" sz="2800" b="1" dirty="0" smtClean="0"/>
              <a:t>               WHAT </a:t>
            </a:r>
            <a:r>
              <a:rPr lang="en-US" sz="2800" b="1" dirty="0"/>
              <a:t>IS </a:t>
            </a:r>
            <a:r>
              <a:rPr lang="en-US" sz="2800" b="1" dirty="0" smtClean="0"/>
              <a:t>KNOWLEDGE?</a:t>
            </a:r>
          </a:p>
          <a:p>
            <a:pPr marL="800100" lvl="1" indent="-342900">
              <a:buFont typeface="Wingdings" panose="05000000000000000000" pitchFamily="2" charset="2"/>
              <a:buChar char="Ø"/>
            </a:pPr>
            <a:endParaRPr lang="en-US" sz="2400" b="1" dirty="0" smtClean="0"/>
          </a:p>
          <a:p>
            <a:pPr marL="800100" lvl="1" indent="-342900">
              <a:buFont typeface="Wingdings" panose="05000000000000000000" pitchFamily="2" charset="2"/>
              <a:buChar char="Ø"/>
            </a:pPr>
            <a:r>
              <a:rPr lang="en-US" sz="2400" b="1" dirty="0" smtClean="0"/>
              <a:t>the system of changes in agent as well as around him/her</a:t>
            </a:r>
          </a:p>
          <a:p>
            <a:pPr marL="800100" lvl="1" indent="-342900">
              <a:buFont typeface="Wingdings" panose="05000000000000000000" pitchFamily="2" charset="2"/>
              <a:buChar char="Ø"/>
            </a:pPr>
            <a:r>
              <a:rPr lang="en-US" sz="2400" b="1" dirty="0" smtClean="0"/>
              <a:t>the system causes specific understanding and specific way of next actions</a:t>
            </a:r>
          </a:p>
          <a:p>
            <a:pPr marL="800100" lvl="1" indent="-342900">
              <a:buFont typeface="Wingdings" panose="05000000000000000000" pitchFamily="2" charset="2"/>
              <a:buChar char="Ø"/>
            </a:pPr>
            <a:r>
              <a:rPr lang="en-US" sz="2400" b="1" dirty="0" smtClean="0"/>
              <a:t>an appropriate actions are sings of knowledge</a:t>
            </a:r>
          </a:p>
          <a:p>
            <a:pPr lvl="1"/>
            <a:endParaRPr lang="en-US" sz="2400" b="1" dirty="0" smtClean="0"/>
          </a:p>
          <a:p>
            <a:pPr lvl="1"/>
            <a:r>
              <a:rPr lang="en-US" sz="2400" b="1" dirty="0" smtClean="0"/>
              <a:t>KNOWLEDGE = THE SYSTEM OF CHANGES AND THEIR CONSEQUENCES</a:t>
            </a:r>
          </a:p>
          <a:p>
            <a:pPr marL="800100" lvl="1" indent="-342900">
              <a:buFont typeface="Wingdings" panose="05000000000000000000" pitchFamily="2" charset="2"/>
              <a:buChar char="Ø"/>
            </a:pPr>
            <a:endParaRPr lang="en-US" sz="2400" b="1" dirty="0" smtClean="0"/>
          </a:p>
          <a:p>
            <a:pPr marL="800100" lvl="1" indent="-342900">
              <a:buFont typeface="Wingdings" panose="05000000000000000000" pitchFamily="2" charset="2"/>
              <a:buChar char="Ø"/>
            </a:pPr>
            <a:endParaRPr lang="en-US" sz="2400" b="1" dirty="0"/>
          </a:p>
          <a:p>
            <a:pPr lvl="2" algn="ctr"/>
            <a:endParaRPr lang="cs-CZ" sz="2400" b="1" dirty="0"/>
          </a:p>
          <a:p>
            <a:pPr marL="1257300" lvl="2" indent="-342900">
              <a:buFont typeface="Wingdings" panose="05000000000000000000" pitchFamily="2" charset="2"/>
              <a:buChar char="Ø"/>
            </a:pPr>
            <a:endParaRPr lang="en-US" sz="2400" b="1" dirty="0" smtClean="0"/>
          </a:p>
        </p:txBody>
      </p:sp>
    </p:spTree>
    <p:extLst>
      <p:ext uri="{BB962C8B-B14F-4D97-AF65-F5344CB8AC3E}">
        <p14:creationId xmlns:p14="http://schemas.microsoft.com/office/powerpoint/2010/main" val="972908190"/>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2538484"/>
            <a:ext cx="7466760" cy="3934676"/>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pPr lvl="1"/>
            <a:endParaRPr lang="en-US" sz="2400" b="1" dirty="0" smtClean="0"/>
          </a:p>
          <a:p>
            <a:pPr lvl="1"/>
            <a:r>
              <a:rPr lang="en-US" sz="3200" b="1" dirty="0" smtClean="0"/>
              <a:t>KNOWLEDGE </a:t>
            </a:r>
          </a:p>
          <a:p>
            <a:pPr lvl="1"/>
            <a:r>
              <a:rPr lang="en-US" sz="2800" b="1" dirty="0" smtClean="0"/>
              <a:t>= </a:t>
            </a:r>
          </a:p>
          <a:p>
            <a:pPr lvl="1"/>
            <a:r>
              <a:rPr lang="en-US" sz="2800" b="1" dirty="0" smtClean="0"/>
              <a:t>THE SYSTEM OF CHANGES AND THEIR CONSEQUENCES</a:t>
            </a:r>
          </a:p>
          <a:p>
            <a:pPr marL="800100" lvl="1" indent="-342900">
              <a:buFont typeface="Wingdings" panose="05000000000000000000" pitchFamily="2" charset="2"/>
              <a:buChar char="Ø"/>
            </a:pPr>
            <a:endParaRPr lang="en-US" sz="2400" b="1" dirty="0" smtClean="0"/>
          </a:p>
          <a:p>
            <a:pPr lvl="1"/>
            <a:r>
              <a:rPr lang="en-US" sz="2400" b="1" dirty="0" smtClean="0"/>
              <a:t>The metaphor of unlocking a door</a:t>
            </a:r>
          </a:p>
          <a:p>
            <a:pPr lvl="1"/>
            <a:endParaRPr lang="en-US" sz="2400" b="1" dirty="0"/>
          </a:p>
          <a:p>
            <a:pPr lvl="1"/>
            <a:r>
              <a:rPr lang="en-US" sz="2400" b="1" dirty="0" smtClean="0"/>
              <a:t>true knowledge is the whole</a:t>
            </a:r>
          </a:p>
          <a:p>
            <a:pPr marL="1257300" lvl="2" indent="-342900">
              <a:buFont typeface="Wingdings" panose="05000000000000000000" pitchFamily="2" charset="2"/>
              <a:buChar char="Ø"/>
            </a:pPr>
            <a:r>
              <a:rPr lang="en-US" sz="2400" b="1" dirty="0" smtClean="0"/>
              <a:t>not just a key (subjective mental state)</a:t>
            </a:r>
          </a:p>
          <a:p>
            <a:pPr marL="1257300" lvl="2" indent="-342900">
              <a:buFont typeface="Wingdings" panose="05000000000000000000" pitchFamily="2" charset="2"/>
              <a:buChar char="Ø"/>
            </a:pPr>
            <a:r>
              <a:rPr lang="en-US" sz="2400" b="1" dirty="0" smtClean="0"/>
              <a:t>not just a lock (objective state of affairs)</a:t>
            </a:r>
          </a:p>
          <a:p>
            <a:pPr marL="1257300" lvl="2" indent="-342900">
              <a:buFont typeface="Wingdings" panose="05000000000000000000" pitchFamily="2" charset="2"/>
              <a:buChar char="Ø"/>
            </a:pPr>
            <a:r>
              <a:rPr lang="en-US" sz="2400" b="1" dirty="0" smtClean="0"/>
              <a:t>not a key and a lock together</a:t>
            </a:r>
          </a:p>
          <a:p>
            <a:pPr marL="1257300" lvl="2" indent="-342900">
              <a:buFont typeface="Wingdings" panose="05000000000000000000" pitchFamily="2" charset="2"/>
              <a:buChar char="Ø"/>
            </a:pPr>
            <a:endParaRPr lang="en-US" sz="2400" b="1" dirty="0"/>
          </a:p>
          <a:p>
            <a:pPr marL="1257300" lvl="2" indent="-342900">
              <a:buFont typeface="Wingdings" panose="05000000000000000000" pitchFamily="2" charset="2"/>
              <a:buChar char="Ø"/>
            </a:pPr>
            <a:r>
              <a:rPr lang="en-US" sz="2400" b="1" dirty="0" smtClean="0">
                <a:solidFill>
                  <a:srgbClr val="002060"/>
                </a:solidFill>
              </a:rPr>
              <a:t>BUT THE WHOLE: the right key locking the right lock that lead to unlocked a door, which is confirm by opening the door</a:t>
            </a:r>
            <a:endParaRPr lang="en-US" sz="2400" b="1" dirty="0">
              <a:solidFill>
                <a:srgbClr val="002060"/>
              </a:solidFill>
            </a:endParaRPr>
          </a:p>
          <a:p>
            <a:pPr lvl="2" algn="ctr"/>
            <a:endParaRPr lang="cs-CZ" sz="2400" b="1" dirty="0"/>
          </a:p>
          <a:p>
            <a:pPr marL="1257300" lvl="2" indent="-342900">
              <a:buFont typeface="Wingdings" panose="05000000000000000000" pitchFamily="2" charset="2"/>
              <a:buChar char="Ø"/>
            </a:pPr>
            <a:endParaRPr lang="en-US" sz="2400" b="1" dirty="0" smtClean="0"/>
          </a:p>
        </p:txBody>
      </p:sp>
    </p:spTree>
    <p:extLst>
      <p:ext uri="{BB962C8B-B14F-4D97-AF65-F5344CB8AC3E}">
        <p14:creationId xmlns:p14="http://schemas.microsoft.com/office/powerpoint/2010/main" val="4224826497"/>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2538484"/>
            <a:ext cx="7466760" cy="3934676"/>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pPr lvl="1"/>
            <a:endParaRPr lang="en-US" sz="2400" b="1" dirty="0" smtClean="0"/>
          </a:p>
          <a:p>
            <a:pPr lvl="1"/>
            <a:r>
              <a:rPr lang="en-US" sz="2800" b="1" dirty="0" smtClean="0"/>
              <a:t>What says us </a:t>
            </a:r>
          </a:p>
          <a:p>
            <a:pPr lvl="1"/>
            <a:r>
              <a:rPr lang="en-US" sz="2800" b="1" dirty="0" smtClean="0"/>
              <a:t>the </a:t>
            </a:r>
            <a:r>
              <a:rPr lang="en-US" sz="2800" b="1" dirty="0" smtClean="0">
                <a:solidFill>
                  <a:srgbClr val="002060"/>
                </a:solidFill>
              </a:rPr>
              <a:t>metaphor of unlocking a door</a:t>
            </a:r>
          </a:p>
          <a:p>
            <a:pPr lvl="1"/>
            <a:endParaRPr lang="en-US" sz="2800" b="1" dirty="0"/>
          </a:p>
          <a:p>
            <a:pPr marL="800100" lvl="1" indent="-342900">
              <a:buFont typeface="Wingdings" panose="05000000000000000000" pitchFamily="2" charset="2"/>
              <a:buChar char="Ø"/>
            </a:pPr>
            <a:r>
              <a:rPr lang="en-US" sz="2800" b="1" dirty="0" smtClean="0"/>
              <a:t>the true knowledge is not state</a:t>
            </a:r>
          </a:p>
          <a:p>
            <a:pPr marL="800100" lvl="1" indent="-342900">
              <a:buFont typeface="Wingdings" panose="05000000000000000000" pitchFamily="2" charset="2"/>
              <a:buChar char="Ø"/>
            </a:pPr>
            <a:endParaRPr lang="en-US" sz="2800" b="1" dirty="0" smtClean="0"/>
          </a:p>
          <a:p>
            <a:pPr marL="800100" lvl="1" indent="-342900">
              <a:buFont typeface="Wingdings" panose="05000000000000000000" pitchFamily="2" charset="2"/>
              <a:buChar char="Ø"/>
            </a:pPr>
            <a:r>
              <a:rPr lang="en-US" sz="2800" b="1" dirty="0" smtClean="0"/>
              <a:t>the true knowledge has its history and resulting phase</a:t>
            </a:r>
          </a:p>
          <a:p>
            <a:pPr marL="800100" lvl="1" indent="-342900">
              <a:buFont typeface="Wingdings" panose="05000000000000000000" pitchFamily="2" charset="2"/>
              <a:buChar char="Ø"/>
            </a:pPr>
            <a:endParaRPr lang="en-US" sz="2800" b="1" dirty="0" smtClean="0"/>
          </a:p>
          <a:p>
            <a:pPr marL="800100" lvl="1" indent="-342900">
              <a:buFont typeface="Wingdings" panose="05000000000000000000" pitchFamily="2" charset="2"/>
              <a:buChar char="Ø"/>
            </a:pPr>
            <a:r>
              <a:rPr lang="en-US" sz="2800" b="1" dirty="0" smtClean="0"/>
              <a:t>transition from unknown to known is continual</a:t>
            </a:r>
          </a:p>
          <a:p>
            <a:pPr marL="800100" lvl="1" indent="-342900">
              <a:buFont typeface="Wingdings" panose="05000000000000000000" pitchFamily="2" charset="2"/>
              <a:buChar char="Ø"/>
            </a:pPr>
            <a:endParaRPr lang="en-US" sz="2400" b="1" dirty="0" smtClean="0"/>
          </a:p>
          <a:p>
            <a:pPr lvl="1"/>
            <a:endParaRPr lang="en-US" sz="2400" b="1" dirty="0"/>
          </a:p>
          <a:p>
            <a:pPr lvl="2" algn="ctr"/>
            <a:endParaRPr lang="cs-CZ" sz="2400" b="1" dirty="0"/>
          </a:p>
          <a:p>
            <a:pPr marL="1257300" lvl="2" indent="-342900">
              <a:buFont typeface="Wingdings" panose="05000000000000000000" pitchFamily="2" charset="2"/>
              <a:buChar char="Ø"/>
            </a:pPr>
            <a:endParaRPr lang="en-US" sz="2400" b="1" dirty="0" smtClean="0"/>
          </a:p>
        </p:txBody>
      </p:sp>
    </p:spTree>
    <p:extLst>
      <p:ext uri="{BB962C8B-B14F-4D97-AF65-F5344CB8AC3E}">
        <p14:creationId xmlns:p14="http://schemas.microsoft.com/office/powerpoint/2010/main" val="43161554"/>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2538484"/>
            <a:ext cx="7466760" cy="3934676"/>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pPr lvl="1"/>
            <a:endParaRPr lang="en-US" sz="2400" b="1" dirty="0" smtClean="0"/>
          </a:p>
          <a:p>
            <a:pPr lvl="1"/>
            <a:r>
              <a:rPr lang="en-US" sz="2800" b="1" dirty="0" smtClean="0"/>
              <a:t>What says us </a:t>
            </a:r>
          </a:p>
          <a:p>
            <a:pPr lvl="1"/>
            <a:r>
              <a:rPr lang="en-US" sz="2800" b="1" dirty="0" smtClean="0"/>
              <a:t>the </a:t>
            </a:r>
            <a:r>
              <a:rPr lang="en-US" sz="2800" b="1" dirty="0" smtClean="0">
                <a:solidFill>
                  <a:srgbClr val="002060"/>
                </a:solidFill>
              </a:rPr>
              <a:t>metaphor of unlocking a door</a:t>
            </a:r>
          </a:p>
          <a:p>
            <a:pPr lvl="1"/>
            <a:endParaRPr lang="en-US" sz="2800" b="1" dirty="0"/>
          </a:p>
          <a:p>
            <a:pPr marL="800100" lvl="1" indent="-342900">
              <a:buFont typeface="Wingdings" panose="05000000000000000000" pitchFamily="2" charset="2"/>
              <a:buChar char="Ø"/>
            </a:pPr>
            <a:r>
              <a:rPr lang="en-US" sz="2800" b="1" dirty="0" smtClean="0"/>
              <a:t>we cannot set strict borders between known and unknown</a:t>
            </a:r>
          </a:p>
          <a:p>
            <a:pPr marL="800100" lvl="1" indent="-342900">
              <a:buFont typeface="Wingdings" panose="05000000000000000000" pitchFamily="2" charset="2"/>
              <a:buChar char="Ø"/>
            </a:pPr>
            <a:r>
              <a:rPr lang="en-US" sz="2800" b="1" dirty="0" smtClean="0"/>
              <a:t>unknown might mean “so far, known imperfectly”</a:t>
            </a:r>
          </a:p>
          <a:p>
            <a:pPr marL="800100" lvl="1" indent="-342900">
              <a:buFont typeface="Wingdings" panose="05000000000000000000" pitchFamily="2" charset="2"/>
              <a:buChar char="Ø"/>
            </a:pPr>
            <a:r>
              <a:rPr lang="en-US" sz="2800" b="1" dirty="0" smtClean="0"/>
              <a:t>known might mean “so far, known perfectly just because we have no other, more appropriate true conditions”</a:t>
            </a:r>
          </a:p>
          <a:p>
            <a:pPr lvl="1"/>
            <a:endParaRPr lang="en-US" sz="2800" b="1" dirty="0" smtClean="0">
              <a:sym typeface="Wingdings" panose="05000000000000000000" pitchFamily="2" charset="2"/>
            </a:endParaRPr>
          </a:p>
          <a:p>
            <a:pPr lvl="1"/>
            <a:r>
              <a:rPr lang="en-US" sz="2800" b="1" dirty="0" smtClean="0">
                <a:sym typeface="Wingdings" panose="05000000000000000000" pitchFamily="2" charset="2"/>
              </a:rPr>
              <a:t> there is no binary dichotomy Truth / Untruth</a:t>
            </a:r>
          </a:p>
          <a:p>
            <a:pPr lvl="1"/>
            <a:endParaRPr lang="en-US" sz="2800" b="1" dirty="0" smtClean="0"/>
          </a:p>
          <a:p>
            <a:pPr marL="800100" lvl="1" indent="-342900">
              <a:buFont typeface="Wingdings" panose="05000000000000000000" pitchFamily="2" charset="2"/>
              <a:buChar char="Ø"/>
            </a:pPr>
            <a:endParaRPr lang="en-US" sz="2400" b="1" dirty="0" smtClean="0"/>
          </a:p>
          <a:p>
            <a:pPr lvl="1"/>
            <a:endParaRPr lang="en-US" sz="2400" b="1" dirty="0"/>
          </a:p>
          <a:p>
            <a:pPr lvl="2" algn="ctr"/>
            <a:endParaRPr lang="cs-CZ" sz="2400" b="1" dirty="0"/>
          </a:p>
          <a:p>
            <a:pPr marL="1257300" lvl="2" indent="-342900">
              <a:buFont typeface="Wingdings" panose="05000000000000000000" pitchFamily="2" charset="2"/>
              <a:buChar char="Ø"/>
            </a:pPr>
            <a:endParaRPr lang="en-US" sz="2400" b="1" dirty="0" smtClean="0"/>
          </a:p>
        </p:txBody>
      </p:sp>
    </p:spTree>
    <p:extLst>
      <p:ext uri="{BB962C8B-B14F-4D97-AF65-F5344CB8AC3E}">
        <p14:creationId xmlns:p14="http://schemas.microsoft.com/office/powerpoint/2010/main" val="3725170876"/>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2538484"/>
            <a:ext cx="7466760" cy="3934676"/>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pPr lvl="1"/>
            <a:endParaRPr lang="en-US" sz="2400" b="1" dirty="0" smtClean="0"/>
          </a:p>
          <a:p>
            <a:pPr lvl="1"/>
            <a:r>
              <a:rPr lang="en-US" sz="2800" b="1" dirty="0" smtClean="0"/>
              <a:t>What says us </a:t>
            </a:r>
          </a:p>
          <a:p>
            <a:pPr lvl="1"/>
            <a:r>
              <a:rPr lang="en-US" sz="2800" b="1" dirty="0" smtClean="0"/>
              <a:t>the </a:t>
            </a:r>
            <a:r>
              <a:rPr lang="en-US" sz="2800" b="1" dirty="0" smtClean="0">
                <a:solidFill>
                  <a:srgbClr val="002060"/>
                </a:solidFill>
              </a:rPr>
              <a:t>metaphor of unlocking a door</a:t>
            </a:r>
          </a:p>
          <a:p>
            <a:pPr lvl="1"/>
            <a:endParaRPr lang="en-US" sz="2800" b="1" dirty="0" smtClean="0"/>
          </a:p>
          <a:p>
            <a:pPr lvl="1"/>
            <a:endParaRPr lang="en-US" sz="2800" b="1" dirty="0"/>
          </a:p>
          <a:p>
            <a:pPr marL="800100" lvl="1" indent="-342900">
              <a:buFont typeface="Wingdings" panose="05000000000000000000" pitchFamily="2" charset="2"/>
              <a:buChar char="è"/>
            </a:pPr>
            <a:r>
              <a:rPr lang="en-US" sz="2800" b="1" dirty="0" smtClean="0">
                <a:sym typeface="Wingdings" panose="05000000000000000000" pitchFamily="2" charset="2"/>
              </a:rPr>
              <a:t>we have to change completely </a:t>
            </a:r>
            <a:r>
              <a:rPr lang="cs-CZ" sz="2800" b="1" i="1" dirty="0" smtClean="0">
                <a:sym typeface="Wingdings" panose="05000000000000000000" pitchFamily="2" charset="2"/>
              </a:rPr>
              <a:t>terminus a </a:t>
            </a:r>
            <a:r>
              <a:rPr lang="en-US" sz="2800" b="1" i="1" dirty="0" smtClean="0">
                <a:sym typeface="Wingdings" panose="05000000000000000000" pitchFamily="2" charset="2"/>
              </a:rPr>
              <a:t>quo </a:t>
            </a:r>
            <a:r>
              <a:rPr lang="en-US" sz="2800" b="1" dirty="0" smtClean="0">
                <a:sym typeface="Wingdings" panose="05000000000000000000" pitchFamily="2" charset="2"/>
              </a:rPr>
              <a:t>of our theory of knowledge</a:t>
            </a:r>
          </a:p>
          <a:p>
            <a:pPr lvl="1"/>
            <a:endParaRPr lang="en-US" sz="2800" b="1" dirty="0" smtClean="0">
              <a:sym typeface="Wingdings" panose="05000000000000000000" pitchFamily="2" charset="2"/>
            </a:endParaRPr>
          </a:p>
          <a:p>
            <a:pPr marL="800100" lvl="1" indent="-342900">
              <a:buFont typeface="Wingdings" panose="05000000000000000000" pitchFamily="2" charset="2"/>
              <a:buChar char="è"/>
            </a:pPr>
            <a:endParaRPr lang="en-US" sz="2400" b="1" dirty="0" smtClean="0">
              <a:sym typeface="Wingdings" panose="05000000000000000000" pitchFamily="2" charset="2"/>
            </a:endParaRPr>
          </a:p>
          <a:p>
            <a:pPr marL="800100" lvl="1" indent="-342900">
              <a:buFont typeface="Wingdings" panose="05000000000000000000" pitchFamily="2" charset="2"/>
              <a:buChar char="è"/>
            </a:pPr>
            <a:r>
              <a:rPr lang="en-US" sz="2800" b="1" dirty="0" smtClean="0">
                <a:sym typeface="Wingdings" panose="05000000000000000000" pitchFamily="2" charset="2"/>
              </a:rPr>
              <a:t>we have to finish the move from positivism to pragmatism and phenomenology</a:t>
            </a:r>
          </a:p>
          <a:p>
            <a:pPr marL="800100" lvl="1" indent="-342900">
              <a:buFont typeface="Wingdings" panose="05000000000000000000" pitchFamily="2" charset="2"/>
              <a:buChar char="è"/>
            </a:pPr>
            <a:endParaRPr lang="en-US" sz="2800" b="1" dirty="0">
              <a:sym typeface="Wingdings" panose="05000000000000000000" pitchFamily="2" charset="2"/>
            </a:endParaRPr>
          </a:p>
          <a:p>
            <a:pPr marL="800100" lvl="1" indent="-342900">
              <a:buFont typeface="Wingdings" panose="05000000000000000000" pitchFamily="2" charset="2"/>
              <a:buChar char="è"/>
            </a:pPr>
            <a:endParaRPr lang="en-US" sz="2400" b="1" dirty="0" smtClean="0">
              <a:sym typeface="Wingdings" panose="05000000000000000000" pitchFamily="2" charset="2"/>
            </a:endParaRPr>
          </a:p>
          <a:p>
            <a:pPr marL="800100" lvl="1" indent="-342900">
              <a:buFont typeface="Wingdings" panose="05000000000000000000" pitchFamily="2" charset="2"/>
              <a:buChar char="è"/>
            </a:pPr>
            <a:endParaRPr lang="en-US" sz="2400" b="1" dirty="0" smtClean="0"/>
          </a:p>
          <a:p>
            <a:pPr lvl="1"/>
            <a:endParaRPr lang="en-US" sz="2400" b="1" dirty="0"/>
          </a:p>
          <a:p>
            <a:pPr lvl="2" algn="ctr"/>
            <a:endParaRPr lang="cs-CZ" sz="2400" b="1" dirty="0"/>
          </a:p>
          <a:p>
            <a:pPr marL="1257300" lvl="2" indent="-342900">
              <a:buFont typeface="Wingdings" panose="05000000000000000000" pitchFamily="2" charset="2"/>
              <a:buChar char="Ø"/>
            </a:pPr>
            <a:endParaRPr lang="en-US" sz="2400" b="1" dirty="0" smtClean="0"/>
          </a:p>
        </p:txBody>
      </p:sp>
    </p:spTree>
    <p:extLst>
      <p:ext uri="{BB962C8B-B14F-4D97-AF65-F5344CB8AC3E}">
        <p14:creationId xmlns:p14="http://schemas.microsoft.com/office/powerpoint/2010/main" val="913846179"/>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457200" y="576000"/>
            <a:ext cx="8229240" cy="6402240"/>
          </a:xfrm>
          <a:prstGeom prst="rect">
            <a:avLst/>
          </a:prstGeom>
        </p:spPr>
        <p:txBody>
          <a:bodyPr lIns="0" tIns="0" rIns="0" bIns="0"/>
          <a:lstStyle/>
          <a:p>
            <a:r>
              <a:rPr lang="en-US" sz="2800" b="1" dirty="0" smtClean="0">
                <a:latin typeface="Arial"/>
              </a:rPr>
              <a:t>John Dewey</a:t>
            </a:r>
            <a:r>
              <a:rPr lang="en-US" sz="2800" b="1" dirty="0">
                <a:latin typeface="Arial"/>
              </a:rPr>
              <a:t>: Experience and Education (1938)</a:t>
            </a:r>
            <a:endParaRPr dirty="0"/>
          </a:p>
          <a:p>
            <a:endParaRPr dirty="0"/>
          </a:p>
          <a:p>
            <a:endParaRPr lang="en-US" sz="2000" i="1" dirty="0" smtClean="0">
              <a:latin typeface="Arial"/>
            </a:endParaRPr>
          </a:p>
          <a:p>
            <a:r>
              <a:rPr lang="en-US" sz="2400" i="1" dirty="0" smtClean="0">
                <a:latin typeface="Arial"/>
              </a:rPr>
              <a:t>„...The </a:t>
            </a:r>
            <a:r>
              <a:rPr lang="en-US" sz="2400" i="1" dirty="0">
                <a:latin typeface="Arial"/>
              </a:rPr>
              <a:t>two principles of continuity and interaction are not separated from each other... Different situation succeed one another. But because of the principle of continuity something is carried over from earlier to later ones. As an individual passes from one situation to another, his world, his environment, expands or contracts. He does not find himself living in another  world but in a different part or aspect of one and the same world. What he has learned in the way of knowledge and skill in one situation becomes an instrument of understanding and dealing effectively with the situation which </a:t>
            </a:r>
            <a:r>
              <a:rPr lang="en-US" sz="2400" i="1" dirty="0" smtClean="0">
                <a:latin typeface="Arial"/>
              </a:rPr>
              <a:t>follow… </a:t>
            </a:r>
            <a:endParaRPr sz="2000" dirty="0"/>
          </a:p>
          <a:p>
            <a:endParaRPr dirty="0"/>
          </a:p>
          <a:p>
            <a:endParaRPr dirty="0"/>
          </a:p>
          <a:p>
            <a:endParaRPr dirty="0"/>
          </a:p>
        </p:txBody>
      </p:sp>
    </p:spTree>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457200" y="576000"/>
            <a:ext cx="8229240" cy="6402240"/>
          </a:xfrm>
          <a:prstGeom prst="rect">
            <a:avLst/>
          </a:prstGeom>
        </p:spPr>
        <p:txBody>
          <a:bodyPr lIns="0" tIns="0" rIns="0" bIns="0"/>
          <a:lstStyle/>
          <a:p>
            <a:r>
              <a:rPr lang="en-US" sz="2800" b="1" dirty="0" smtClean="0">
                <a:latin typeface="Arial"/>
              </a:rPr>
              <a:t>John Dewey</a:t>
            </a:r>
            <a:r>
              <a:rPr lang="en-US" sz="2800" b="1" dirty="0">
                <a:latin typeface="Arial"/>
              </a:rPr>
              <a:t>: Experience and Education (1938</a:t>
            </a:r>
            <a:r>
              <a:rPr lang="en-US" sz="2800" b="1" dirty="0" smtClean="0">
                <a:latin typeface="Arial"/>
              </a:rPr>
              <a:t>)</a:t>
            </a:r>
          </a:p>
          <a:p>
            <a:endParaRPr lang="en-US" sz="2800" b="1" dirty="0">
              <a:latin typeface="Arial"/>
            </a:endParaRPr>
          </a:p>
          <a:p>
            <a:endParaRPr dirty="0"/>
          </a:p>
          <a:p>
            <a:endParaRPr dirty="0"/>
          </a:p>
          <a:p>
            <a:r>
              <a:rPr lang="en-US" sz="2400" i="1" dirty="0" smtClean="0">
                <a:latin typeface="Arial"/>
              </a:rPr>
              <a:t>... The </a:t>
            </a:r>
            <a:r>
              <a:rPr lang="en-US" sz="2400" i="1" dirty="0">
                <a:latin typeface="Arial"/>
              </a:rPr>
              <a:t>process goes on as long as life and learning continue. Otherwise the course of experience is disorderly, since the individual factor that enters into making an experience is split. A divided world, a world whose parts and aspects do not hang together, is at once a sign and a cause of divided personality. When the splitting-up reaches a certain point we call the person insane. A fully integrated personality, on the other hand, exists only when successive experience are integrated with one another...‟  </a:t>
            </a:r>
            <a:endParaRPr sz="2000" dirty="0"/>
          </a:p>
          <a:p>
            <a:endParaRPr sz="2000" dirty="0"/>
          </a:p>
          <a:p>
            <a:endParaRPr dirty="0"/>
          </a:p>
          <a:p>
            <a:endParaRPr dirty="0"/>
          </a:p>
        </p:txBody>
      </p:sp>
    </p:spTree>
    <p:extLst>
      <p:ext uri="{BB962C8B-B14F-4D97-AF65-F5344CB8AC3E}">
        <p14:creationId xmlns:p14="http://schemas.microsoft.com/office/powerpoint/2010/main" val="773994192"/>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457200" y="274680"/>
            <a:ext cx="7466760" cy="2433960"/>
          </a:xfrm>
          <a:prstGeom prst="rect">
            <a:avLst/>
          </a:prstGeom>
          <a:noFill/>
          <a:ln>
            <a:noFill/>
          </a:ln>
        </p:spPr>
      </p:sp>
      <p:sp>
        <p:nvSpPr>
          <p:cNvPr id="108"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9"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10" name="TextShape 4"/>
          <p:cNvSpPr txBox="1"/>
          <p:nvPr/>
        </p:nvSpPr>
        <p:spPr>
          <a:xfrm>
            <a:off x="457200" y="576000"/>
            <a:ext cx="8229240" cy="5544000"/>
          </a:xfrm>
          <a:prstGeom prst="rect">
            <a:avLst/>
          </a:prstGeom>
        </p:spPr>
        <p:txBody>
          <a:bodyPr lIns="0" tIns="0" rIns="0" bIns="0"/>
          <a:lstStyle/>
          <a:p>
            <a:pPr algn="ctr"/>
            <a:r>
              <a:rPr lang="en-US" sz="3200" b="1" dirty="0">
                <a:latin typeface="Arial"/>
              </a:rPr>
              <a:t>Experience</a:t>
            </a:r>
            <a:endParaRPr sz="2400" dirty="0"/>
          </a:p>
          <a:p>
            <a:pPr>
              <a:buSzPct val="45000"/>
              <a:buFont typeface="StarSymbol"/>
              <a:buChar char=""/>
            </a:pPr>
            <a:endParaRPr dirty="0"/>
          </a:p>
          <a:p>
            <a:pPr marL="800100" lvl="1" indent="-342900">
              <a:buSzPct val="45000"/>
              <a:buFont typeface="Wingdings" panose="05000000000000000000" pitchFamily="2" charset="2"/>
              <a:buChar char="Ø"/>
            </a:pPr>
            <a:r>
              <a:rPr lang="en-US" sz="2800" dirty="0">
                <a:latin typeface="Arial"/>
              </a:rPr>
              <a:t>created in </a:t>
            </a:r>
            <a:r>
              <a:rPr lang="en-US" sz="2800" b="1" dirty="0" smtClean="0">
                <a:latin typeface="Arial"/>
              </a:rPr>
              <a:t>situation (= the central category of Dewey’s ontology and epistemology]</a:t>
            </a:r>
            <a:endParaRPr sz="2000" b="1" dirty="0"/>
          </a:p>
          <a:p>
            <a:pPr marL="742950" lvl="1" indent="-285750">
              <a:buSzPct val="45000"/>
              <a:buFont typeface="Wingdings" panose="05000000000000000000" pitchFamily="2" charset="2"/>
              <a:buChar char="Ø"/>
            </a:pPr>
            <a:endParaRPr sz="2000" dirty="0"/>
          </a:p>
          <a:p>
            <a:pPr marL="800100" lvl="1" indent="-342900">
              <a:buSzPct val="45000"/>
              <a:buFont typeface="Wingdings" panose="05000000000000000000" pitchFamily="2" charset="2"/>
              <a:buChar char="Ø"/>
            </a:pPr>
            <a:r>
              <a:rPr lang="en-US" sz="2800" i="1" dirty="0">
                <a:latin typeface="Arial"/>
              </a:rPr>
              <a:t>situation = </a:t>
            </a:r>
            <a:r>
              <a:rPr lang="en-US" sz="2800" i="1" dirty="0" smtClean="0">
                <a:latin typeface="Arial"/>
              </a:rPr>
              <a:t>both, agent </a:t>
            </a:r>
            <a:r>
              <a:rPr lang="en-US" sz="2800" i="1" dirty="0">
                <a:latin typeface="Arial"/>
              </a:rPr>
              <a:t>(student, teacher, organism) and its spatially and temporally close </a:t>
            </a:r>
            <a:r>
              <a:rPr lang="en-US" sz="2800" i="1" dirty="0" smtClean="0">
                <a:latin typeface="Arial"/>
              </a:rPr>
              <a:t>environment</a:t>
            </a:r>
          </a:p>
          <a:p>
            <a:pPr marL="742950" lvl="1" indent="-285750">
              <a:buSzPct val="45000"/>
              <a:buFont typeface="Wingdings" panose="05000000000000000000" pitchFamily="2" charset="2"/>
              <a:buChar char="Ø"/>
            </a:pPr>
            <a:endParaRPr sz="2000" dirty="0"/>
          </a:p>
          <a:p>
            <a:pPr marL="742950" lvl="1" indent="-285750">
              <a:buSzPct val="45000"/>
              <a:buFont typeface="Wingdings" panose="05000000000000000000" pitchFamily="2" charset="2"/>
              <a:buChar char="Ø"/>
            </a:pPr>
            <a:endParaRPr sz="2000" dirty="0"/>
          </a:p>
          <a:p>
            <a:pPr>
              <a:buSzPct val="45000"/>
              <a:buFont typeface="StarSymbol"/>
              <a:buChar char=""/>
            </a:pPr>
            <a:endParaRPr dirty="0"/>
          </a:p>
        </p:txBody>
      </p:sp>
    </p:spTree>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267029" y="273600"/>
            <a:ext cx="8229240" cy="6402240"/>
          </a:xfrm>
          <a:prstGeom prst="rect">
            <a:avLst/>
          </a:prstGeom>
        </p:spPr>
        <p:txBody>
          <a:bodyPr lIns="0" tIns="0" rIns="0" bIns="0"/>
          <a:lstStyle/>
          <a:p>
            <a:r>
              <a:rPr lang="cs-CZ" sz="2800" b="1" dirty="0" err="1" smtClean="0">
                <a:latin typeface="Arial"/>
              </a:rPr>
              <a:t>What</a:t>
            </a:r>
            <a:r>
              <a:rPr lang="cs-CZ" sz="2800" b="1" dirty="0" smtClean="0">
                <a:latin typeface="Arial"/>
              </a:rPr>
              <a:t> </a:t>
            </a:r>
            <a:r>
              <a:rPr lang="cs-CZ" sz="2800" b="1" dirty="0" err="1" smtClean="0">
                <a:latin typeface="Arial"/>
              </a:rPr>
              <a:t>the</a:t>
            </a:r>
            <a:r>
              <a:rPr lang="cs-CZ" sz="2800" b="1" dirty="0" smtClean="0">
                <a:latin typeface="Arial"/>
              </a:rPr>
              <a:t> </a:t>
            </a:r>
            <a:r>
              <a:rPr lang="cs-CZ" sz="2800" b="1" dirty="0" err="1" smtClean="0">
                <a:latin typeface="Arial"/>
              </a:rPr>
              <a:t>research</a:t>
            </a:r>
            <a:r>
              <a:rPr lang="cs-CZ" sz="2800" b="1" dirty="0" smtClean="0">
                <a:latin typeface="Arial"/>
              </a:rPr>
              <a:t> </a:t>
            </a:r>
            <a:r>
              <a:rPr lang="cs-CZ" sz="2800" b="1" dirty="0" err="1" smtClean="0">
                <a:latin typeface="Arial"/>
              </a:rPr>
              <a:t>into</a:t>
            </a:r>
            <a:r>
              <a:rPr lang="cs-CZ" sz="2800" b="1" dirty="0" smtClean="0">
                <a:latin typeface="Arial"/>
              </a:rPr>
              <a:t> </a:t>
            </a:r>
            <a:r>
              <a:rPr lang="cs-CZ" sz="2800" b="1" dirty="0" err="1" smtClean="0">
                <a:latin typeface="Arial"/>
              </a:rPr>
              <a:t>tacit</a:t>
            </a:r>
            <a:r>
              <a:rPr lang="cs-CZ" sz="2800" b="1" dirty="0" smtClean="0">
                <a:latin typeface="Arial"/>
              </a:rPr>
              <a:t> </a:t>
            </a:r>
            <a:r>
              <a:rPr lang="cs-CZ" sz="2800" b="1" dirty="0" err="1" smtClean="0">
                <a:latin typeface="Arial"/>
              </a:rPr>
              <a:t>knowledge</a:t>
            </a:r>
            <a:r>
              <a:rPr lang="cs-CZ" sz="2800" b="1" dirty="0" smtClean="0">
                <a:latin typeface="Arial"/>
              </a:rPr>
              <a:t> (T</a:t>
            </a:r>
            <a:r>
              <a:rPr lang="en-US" sz="2800" b="1" dirty="0" smtClean="0">
                <a:latin typeface="Arial"/>
              </a:rPr>
              <a:t>K</a:t>
            </a:r>
            <a:r>
              <a:rPr lang="cs-CZ" sz="2800" b="1" dirty="0" smtClean="0">
                <a:latin typeface="Arial"/>
              </a:rPr>
              <a:t>)</a:t>
            </a:r>
            <a:r>
              <a:rPr lang="cs-CZ" sz="2800" b="1" dirty="0" smtClean="0"/>
              <a:t> </a:t>
            </a:r>
            <a:r>
              <a:rPr lang="cs-CZ" sz="2800" b="1" dirty="0" err="1"/>
              <a:t>learn</a:t>
            </a:r>
            <a:r>
              <a:rPr lang="en-US" sz="2800" b="1" dirty="0"/>
              <a:t>s</a:t>
            </a:r>
            <a:r>
              <a:rPr lang="cs-CZ" sz="2800" b="1" dirty="0"/>
              <a:t> </a:t>
            </a:r>
            <a:r>
              <a:rPr lang="cs-CZ" sz="2800" b="1" dirty="0" err="1"/>
              <a:t>us</a:t>
            </a:r>
            <a:r>
              <a:rPr lang="cs-CZ" b="1" dirty="0"/>
              <a:t> </a:t>
            </a:r>
            <a:endParaRPr dirty="0"/>
          </a:p>
          <a:p>
            <a:endParaRPr dirty="0"/>
          </a:p>
          <a:p>
            <a:endParaRPr lang="en-US" sz="2400" b="1" dirty="0" smtClean="0"/>
          </a:p>
          <a:p>
            <a:endParaRPr lang="en-US" sz="2400" b="1" dirty="0"/>
          </a:p>
          <a:p>
            <a:r>
              <a:rPr lang="cs-CZ" sz="2400" b="1" dirty="0" err="1" smtClean="0"/>
              <a:t>Research</a:t>
            </a:r>
            <a:r>
              <a:rPr lang="cs-CZ" sz="2400" b="1" dirty="0" smtClean="0"/>
              <a:t> </a:t>
            </a:r>
            <a:r>
              <a:rPr lang="cs-CZ" sz="2400" b="1" dirty="0" err="1" smtClean="0"/>
              <a:t>into</a:t>
            </a:r>
            <a:r>
              <a:rPr lang="cs-CZ" sz="2400" b="1" dirty="0" smtClean="0"/>
              <a:t> </a:t>
            </a:r>
            <a:r>
              <a:rPr lang="cs-CZ" sz="2400" b="1" dirty="0" err="1" smtClean="0"/>
              <a:t>knowledge</a:t>
            </a:r>
            <a:r>
              <a:rPr lang="cs-CZ" sz="2400" b="1" dirty="0" smtClean="0"/>
              <a:t> </a:t>
            </a:r>
            <a:r>
              <a:rPr lang="cs-CZ" sz="2400" b="1" dirty="0" err="1" smtClean="0"/>
              <a:t>of</a:t>
            </a:r>
            <a:r>
              <a:rPr lang="cs-CZ" sz="2400" b="1" dirty="0" smtClean="0"/>
              <a:t> </a:t>
            </a:r>
            <a:r>
              <a:rPr lang="cs-CZ" sz="2400" b="1" dirty="0" err="1" smtClean="0"/>
              <a:t>future</a:t>
            </a:r>
            <a:r>
              <a:rPr lang="cs-CZ" sz="2400" b="1" dirty="0" smtClean="0"/>
              <a:t> </a:t>
            </a:r>
            <a:r>
              <a:rPr lang="cs-CZ" sz="2400" b="1" dirty="0" err="1" smtClean="0"/>
              <a:t>teachers</a:t>
            </a:r>
            <a:r>
              <a:rPr lang="cs-CZ" sz="2400" b="1" dirty="0" smtClean="0"/>
              <a:t> / </a:t>
            </a:r>
            <a:r>
              <a:rPr lang="cs-CZ" sz="2400" b="1" dirty="0" err="1" smtClean="0"/>
              <a:t>students</a:t>
            </a:r>
            <a:r>
              <a:rPr lang="cs-CZ" sz="2400" b="1" dirty="0" smtClean="0"/>
              <a:t> </a:t>
            </a:r>
            <a:r>
              <a:rPr lang="cs-CZ" sz="2400" b="1" dirty="0" err="1" smtClean="0"/>
              <a:t>of</a:t>
            </a:r>
            <a:r>
              <a:rPr lang="cs-CZ" sz="2400" b="1" dirty="0" smtClean="0"/>
              <a:t> </a:t>
            </a:r>
            <a:r>
              <a:rPr lang="cs-CZ" sz="2400" b="1" dirty="0" err="1" smtClean="0"/>
              <a:t>faculty</a:t>
            </a:r>
            <a:r>
              <a:rPr lang="cs-CZ" sz="2400" b="1" dirty="0" smtClean="0"/>
              <a:t> </a:t>
            </a:r>
            <a:r>
              <a:rPr lang="cs-CZ" sz="2400" b="1" dirty="0" err="1" smtClean="0"/>
              <a:t>of</a:t>
            </a:r>
            <a:r>
              <a:rPr lang="cs-CZ" sz="2400" b="1" dirty="0" smtClean="0"/>
              <a:t> </a:t>
            </a:r>
            <a:r>
              <a:rPr lang="cs-CZ" sz="2400" b="1" dirty="0" err="1" smtClean="0"/>
              <a:t>education</a:t>
            </a:r>
            <a:r>
              <a:rPr lang="cs-CZ" sz="2400" b="1" dirty="0" smtClean="0"/>
              <a:t>, </a:t>
            </a:r>
            <a:r>
              <a:rPr lang="cs-CZ" sz="2400" b="1" dirty="0" err="1" smtClean="0"/>
              <a:t>into</a:t>
            </a:r>
            <a:r>
              <a:rPr lang="cs-CZ" sz="2400" b="1" dirty="0" smtClean="0"/>
              <a:t> </a:t>
            </a:r>
            <a:r>
              <a:rPr lang="cs-CZ" sz="2400" b="1" dirty="0" err="1" smtClean="0"/>
              <a:t>knowledge</a:t>
            </a:r>
            <a:r>
              <a:rPr lang="cs-CZ" sz="2400" b="1" dirty="0" smtClean="0"/>
              <a:t> </a:t>
            </a:r>
            <a:r>
              <a:rPr lang="cs-CZ" sz="2400" b="1" dirty="0" err="1" smtClean="0"/>
              <a:t>that</a:t>
            </a:r>
            <a:r>
              <a:rPr lang="cs-CZ" sz="2400" b="1" dirty="0" smtClean="0"/>
              <a:t> are </a:t>
            </a:r>
            <a:r>
              <a:rPr lang="cs-CZ" sz="2400" b="1" dirty="0" err="1" smtClean="0"/>
              <a:t>used</a:t>
            </a:r>
            <a:r>
              <a:rPr lang="cs-CZ" sz="2400" b="1" dirty="0" smtClean="0"/>
              <a:t> </a:t>
            </a:r>
            <a:r>
              <a:rPr lang="cs-CZ" sz="2400" b="1" dirty="0" err="1" smtClean="0"/>
              <a:t>during</a:t>
            </a:r>
            <a:r>
              <a:rPr lang="cs-CZ" sz="2400" b="1" dirty="0" smtClean="0"/>
              <a:t> </a:t>
            </a:r>
            <a:r>
              <a:rPr lang="cs-CZ" sz="2400" b="1" dirty="0" err="1" smtClean="0"/>
              <a:t>the</a:t>
            </a:r>
            <a:r>
              <a:rPr lang="cs-CZ" sz="2400" b="1" dirty="0" smtClean="0"/>
              <a:t> proces </a:t>
            </a:r>
            <a:r>
              <a:rPr lang="cs-CZ" sz="2400" b="1" dirty="0" err="1" smtClean="0"/>
              <a:t>of</a:t>
            </a:r>
            <a:r>
              <a:rPr lang="cs-CZ" sz="2400" b="1" dirty="0" smtClean="0"/>
              <a:t> </a:t>
            </a:r>
            <a:r>
              <a:rPr lang="cs-CZ" sz="2400" b="1" dirty="0" err="1" smtClean="0"/>
              <a:t>training</a:t>
            </a:r>
            <a:r>
              <a:rPr lang="cs-CZ" sz="2400" b="1" dirty="0" smtClean="0"/>
              <a:t>:</a:t>
            </a:r>
          </a:p>
          <a:p>
            <a:endParaRPr lang="cs-CZ" sz="2400" b="1" dirty="0"/>
          </a:p>
          <a:p>
            <a:r>
              <a:rPr lang="en-US" sz="2400" b="1" dirty="0" smtClean="0"/>
              <a:t>Main question</a:t>
            </a:r>
            <a:r>
              <a:rPr lang="cs-CZ" sz="2400" b="1" dirty="0" smtClean="0"/>
              <a:t> </a:t>
            </a:r>
            <a:r>
              <a:rPr lang="cs-CZ" sz="2400" b="1" dirty="0" err="1" smtClean="0"/>
              <a:t>of</a:t>
            </a:r>
            <a:r>
              <a:rPr lang="cs-CZ" sz="2400" b="1" dirty="0" smtClean="0"/>
              <a:t> </a:t>
            </a:r>
            <a:r>
              <a:rPr lang="cs-CZ" sz="2400" b="1" dirty="0" err="1" smtClean="0"/>
              <a:t>the</a:t>
            </a:r>
            <a:r>
              <a:rPr lang="cs-CZ" sz="2400" b="1" dirty="0" smtClean="0"/>
              <a:t> </a:t>
            </a:r>
            <a:r>
              <a:rPr lang="cs-CZ" sz="2400" b="1" dirty="0" err="1" smtClean="0"/>
              <a:t>research</a:t>
            </a:r>
            <a:r>
              <a:rPr lang="en-US" sz="2400" b="1" dirty="0" smtClean="0"/>
              <a:t>: </a:t>
            </a:r>
          </a:p>
          <a:p>
            <a:r>
              <a:rPr lang="cs-CZ" sz="2400" b="1" dirty="0" smtClean="0"/>
              <a:t> </a:t>
            </a:r>
            <a:r>
              <a:rPr lang="en-US" sz="2400" b="1" dirty="0" smtClean="0"/>
              <a:t>How do we know that student use tacit knowledge? </a:t>
            </a:r>
            <a:r>
              <a:rPr lang="cs-CZ" sz="2400" b="1" dirty="0" smtClean="0"/>
              <a:t>   </a:t>
            </a:r>
          </a:p>
          <a:p>
            <a:r>
              <a:rPr lang="cs-CZ" sz="2400" b="1" dirty="0"/>
              <a:t> </a:t>
            </a:r>
            <a:endParaRPr lang="cs-CZ" sz="2400" b="1" dirty="0" smtClean="0"/>
          </a:p>
          <a:p>
            <a:r>
              <a:rPr lang="en-US" sz="2400" b="1" dirty="0" smtClean="0"/>
              <a:t>Researchers as well as </a:t>
            </a:r>
            <a:r>
              <a:rPr lang="cs-CZ" sz="2400" b="1" dirty="0" err="1" smtClean="0"/>
              <a:t>investigated</a:t>
            </a:r>
            <a:r>
              <a:rPr lang="cs-CZ" sz="2400" b="1" dirty="0" smtClean="0"/>
              <a:t> person do not </a:t>
            </a:r>
          </a:p>
          <a:p>
            <a:r>
              <a:rPr lang="cs-CZ" sz="2400" b="1" dirty="0"/>
              <a:t> </a:t>
            </a:r>
            <a:r>
              <a:rPr lang="cs-CZ" sz="2400" b="1" dirty="0" smtClean="0"/>
              <a:t>                         </a:t>
            </a:r>
            <a:r>
              <a:rPr lang="cs-CZ" sz="2400" b="1" dirty="0" err="1" smtClean="0"/>
              <a:t>know</a:t>
            </a:r>
            <a:r>
              <a:rPr lang="cs-CZ" sz="2400" b="1" dirty="0" smtClean="0"/>
              <a:t> </a:t>
            </a:r>
            <a:r>
              <a:rPr lang="cs-CZ" sz="2400" b="1" dirty="0" err="1" smtClean="0"/>
              <a:t>how</a:t>
            </a:r>
            <a:r>
              <a:rPr lang="cs-CZ" sz="2400" b="1" dirty="0" smtClean="0"/>
              <a:t> and </a:t>
            </a:r>
            <a:r>
              <a:rPr lang="cs-CZ" sz="2400" b="1" dirty="0" err="1" smtClean="0"/>
              <a:t>when</a:t>
            </a:r>
            <a:r>
              <a:rPr lang="cs-CZ" sz="2400" b="1" dirty="0" smtClean="0"/>
              <a:t> TK </a:t>
            </a:r>
            <a:r>
              <a:rPr lang="cs-CZ" sz="2400" b="1" dirty="0" err="1" smtClean="0"/>
              <a:t>displays</a:t>
            </a:r>
            <a:r>
              <a:rPr lang="cs-CZ" sz="2400" b="1" dirty="0" smtClean="0"/>
              <a:t> </a:t>
            </a:r>
            <a:r>
              <a:rPr lang="cs-CZ" sz="2400" b="1" dirty="0" err="1" smtClean="0"/>
              <a:t>itself</a:t>
            </a:r>
            <a:r>
              <a:rPr lang="cs-CZ" sz="2400" b="1" dirty="0" smtClean="0"/>
              <a:t>.</a:t>
            </a:r>
            <a:r>
              <a:rPr lang="en-US" sz="2400" b="1" dirty="0" smtClean="0"/>
              <a:t>  </a:t>
            </a:r>
          </a:p>
          <a:p>
            <a:pPr marL="1257300" lvl="2" indent="-342900">
              <a:buFont typeface="Wingdings" panose="05000000000000000000" pitchFamily="2" charset="2"/>
              <a:buChar char="ü"/>
            </a:pPr>
            <a:endParaRPr lang="cs-CZ" sz="2400" dirty="0" smtClean="0"/>
          </a:p>
          <a:p>
            <a:endParaRPr dirty="0"/>
          </a:p>
        </p:txBody>
      </p:sp>
    </p:spTree>
    <p:extLst>
      <p:ext uri="{BB962C8B-B14F-4D97-AF65-F5344CB8AC3E}">
        <p14:creationId xmlns:p14="http://schemas.microsoft.com/office/powerpoint/2010/main" val="1799321775"/>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457200" y="274680"/>
            <a:ext cx="7466760" cy="2433960"/>
          </a:xfrm>
          <a:prstGeom prst="rect">
            <a:avLst/>
          </a:prstGeom>
          <a:noFill/>
          <a:ln>
            <a:noFill/>
          </a:ln>
        </p:spPr>
      </p:sp>
      <p:sp>
        <p:nvSpPr>
          <p:cNvPr id="108"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9"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10" name="TextShape 4"/>
          <p:cNvSpPr txBox="1"/>
          <p:nvPr/>
        </p:nvSpPr>
        <p:spPr>
          <a:xfrm>
            <a:off x="457200" y="576000"/>
            <a:ext cx="8229240" cy="5544000"/>
          </a:xfrm>
          <a:prstGeom prst="rect">
            <a:avLst/>
          </a:prstGeom>
        </p:spPr>
        <p:txBody>
          <a:bodyPr lIns="0" tIns="0" rIns="0" bIns="0"/>
          <a:lstStyle/>
          <a:p>
            <a:pPr algn="ctr"/>
            <a:r>
              <a:rPr lang="en-US" sz="3200" b="1" dirty="0">
                <a:latin typeface="Arial"/>
              </a:rPr>
              <a:t>Experience</a:t>
            </a:r>
            <a:endParaRPr sz="2400" b="1" dirty="0"/>
          </a:p>
          <a:p>
            <a:pPr>
              <a:buSzPct val="45000"/>
              <a:buFont typeface="StarSymbol"/>
              <a:buChar char=""/>
            </a:pPr>
            <a:endParaRPr dirty="0"/>
          </a:p>
          <a:p>
            <a:pPr marL="742950" lvl="1" indent="-285750">
              <a:buSzPct val="45000"/>
              <a:buFont typeface="Wingdings" panose="05000000000000000000" pitchFamily="2" charset="2"/>
              <a:buChar char="Ø"/>
            </a:pPr>
            <a:endParaRPr sz="2000" dirty="0"/>
          </a:p>
          <a:p>
            <a:pPr marL="800100" lvl="1" indent="-342900">
              <a:buSzPct val="45000"/>
              <a:buFont typeface="Wingdings" panose="05000000000000000000" pitchFamily="2" charset="2"/>
              <a:buChar char="Ø"/>
            </a:pPr>
            <a:r>
              <a:rPr lang="en-US" sz="2800" dirty="0"/>
              <a:t>amalgam of agent and environment → understanding of situation, relating situation </a:t>
            </a:r>
            <a:r>
              <a:rPr lang="en-US" sz="2800" dirty="0" smtClean="0"/>
              <a:t>together</a:t>
            </a:r>
            <a:endParaRPr lang="en-US" sz="2800" dirty="0" smtClean="0">
              <a:latin typeface="Arial"/>
            </a:endParaRPr>
          </a:p>
          <a:p>
            <a:pPr marL="800100" lvl="1" indent="-342900">
              <a:buSzPct val="45000"/>
              <a:buFont typeface="Wingdings" panose="05000000000000000000" pitchFamily="2" charset="2"/>
              <a:buChar char="Ø"/>
            </a:pPr>
            <a:endParaRPr lang="en-US" sz="2800" dirty="0">
              <a:latin typeface="Arial"/>
            </a:endParaRPr>
          </a:p>
          <a:p>
            <a:pPr marL="800100" lvl="1" indent="-342900">
              <a:buSzPct val="45000"/>
              <a:buFont typeface="Wingdings" panose="05000000000000000000" pitchFamily="2" charset="2"/>
              <a:buChar char="Ø"/>
            </a:pPr>
            <a:r>
              <a:rPr lang="en-US" sz="2800" dirty="0" smtClean="0">
                <a:latin typeface="Arial"/>
              </a:rPr>
              <a:t>amalgam </a:t>
            </a:r>
            <a:r>
              <a:rPr lang="en-US" sz="2800" dirty="0">
                <a:latin typeface="Arial"/>
              </a:rPr>
              <a:t>of past and present experience that continues to future</a:t>
            </a:r>
            <a:endParaRPr sz="2000" dirty="0"/>
          </a:p>
          <a:p>
            <a:pPr marL="742950" lvl="1" indent="-285750">
              <a:buSzPct val="45000"/>
              <a:buFont typeface="Wingdings" panose="05000000000000000000" pitchFamily="2" charset="2"/>
              <a:buChar char="Ø"/>
            </a:pPr>
            <a:endParaRPr sz="2000" dirty="0"/>
          </a:p>
          <a:p>
            <a:pPr marL="800100" lvl="1" indent="-342900">
              <a:buSzPct val="45000"/>
              <a:buFont typeface="Wingdings" panose="05000000000000000000" pitchFamily="2" charset="2"/>
              <a:buChar char="Ø"/>
            </a:pPr>
            <a:r>
              <a:rPr lang="en-US" sz="2800" dirty="0">
                <a:latin typeface="Arial"/>
              </a:rPr>
              <a:t>break up of continuity =&gt; to divided personality</a:t>
            </a:r>
            <a:endParaRPr sz="2000" dirty="0"/>
          </a:p>
          <a:p>
            <a:pPr>
              <a:buSzPct val="45000"/>
              <a:buFont typeface="StarSymbol"/>
              <a:buChar char=""/>
            </a:pPr>
            <a:endParaRPr dirty="0"/>
          </a:p>
        </p:txBody>
      </p:sp>
    </p:spTree>
    <p:extLst>
      <p:ext uri="{BB962C8B-B14F-4D97-AF65-F5344CB8AC3E}">
        <p14:creationId xmlns:p14="http://schemas.microsoft.com/office/powerpoint/2010/main" val="2531531926"/>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457200" y="274680"/>
            <a:ext cx="7466760" cy="2433960"/>
          </a:xfrm>
          <a:prstGeom prst="rect">
            <a:avLst/>
          </a:prstGeom>
          <a:noFill/>
          <a:ln>
            <a:noFill/>
          </a:ln>
        </p:spPr>
      </p:sp>
      <p:sp>
        <p:nvSpPr>
          <p:cNvPr id="112"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13"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14" name="TextShape 4"/>
          <p:cNvSpPr txBox="1"/>
          <p:nvPr/>
        </p:nvSpPr>
        <p:spPr>
          <a:xfrm>
            <a:off x="457200" y="576000"/>
            <a:ext cx="8229240" cy="5544000"/>
          </a:xfrm>
          <a:prstGeom prst="rect">
            <a:avLst/>
          </a:prstGeom>
        </p:spPr>
        <p:txBody>
          <a:bodyPr lIns="0" tIns="0" rIns="0" bIns="0"/>
          <a:lstStyle/>
          <a:p>
            <a:pPr algn="ctr"/>
            <a:r>
              <a:rPr lang="en-US" sz="3200" b="1" dirty="0">
                <a:latin typeface="Arial"/>
              </a:rPr>
              <a:t>Dewey as a subjectivist?</a:t>
            </a:r>
            <a:endParaRPr sz="2400" dirty="0"/>
          </a:p>
          <a:p>
            <a:endParaRPr dirty="0"/>
          </a:p>
          <a:p>
            <a:pPr marL="800100" lvl="1" indent="-342900">
              <a:buSzPct val="45000"/>
              <a:buFont typeface="Wingdings" panose="05000000000000000000" pitchFamily="2" charset="2"/>
              <a:buChar char="Ø"/>
            </a:pPr>
            <a:r>
              <a:rPr lang="en-US" sz="2800" dirty="0">
                <a:latin typeface="Arial"/>
              </a:rPr>
              <a:t>traditional conception of experience as something which </a:t>
            </a:r>
            <a:r>
              <a:rPr lang="en-US" sz="2800" dirty="0" smtClean="0">
                <a:latin typeface="Arial"/>
              </a:rPr>
              <a:t>happen </a:t>
            </a:r>
            <a:r>
              <a:rPr lang="en-US" sz="2800" dirty="0">
                <a:latin typeface="Arial"/>
              </a:rPr>
              <a:t>to agent in his/her inner space</a:t>
            </a:r>
            <a:endParaRPr sz="2000" dirty="0"/>
          </a:p>
          <a:p>
            <a:pPr marL="742950" lvl="1" indent="-285750">
              <a:buSzPct val="45000"/>
              <a:buFont typeface="Wingdings" panose="05000000000000000000" pitchFamily="2" charset="2"/>
              <a:buChar char="Ø"/>
            </a:pPr>
            <a:endParaRPr sz="2000" dirty="0"/>
          </a:p>
          <a:p>
            <a:pPr marL="800100" lvl="1" indent="-342900">
              <a:buSzPct val="45000"/>
              <a:buFont typeface="Wingdings" panose="05000000000000000000" pitchFamily="2" charset="2"/>
              <a:buChar char="Ø"/>
            </a:pPr>
            <a:r>
              <a:rPr lang="en-US" sz="2800" dirty="0">
                <a:latin typeface="Arial"/>
              </a:rPr>
              <a:t>experience is subjective, it must be objectified</a:t>
            </a:r>
            <a:endParaRPr sz="2000" dirty="0"/>
          </a:p>
          <a:p>
            <a:pPr marL="742950" lvl="1" indent="-285750">
              <a:buSzPct val="45000"/>
              <a:buFont typeface="Wingdings" panose="05000000000000000000" pitchFamily="2" charset="2"/>
              <a:buChar char="Ø"/>
            </a:pPr>
            <a:endParaRPr sz="2000" dirty="0"/>
          </a:p>
          <a:p>
            <a:pPr marL="800100" lvl="1" indent="-342900">
              <a:buSzPct val="45000"/>
              <a:buFont typeface="Wingdings" panose="05000000000000000000" pitchFamily="2" charset="2"/>
              <a:buChar char="Ø"/>
            </a:pPr>
            <a:r>
              <a:rPr lang="en-US" sz="2800" dirty="0">
                <a:latin typeface="Arial"/>
              </a:rPr>
              <a:t>however, there are pre-conceived assumptions and rules that enable processes of objectifications</a:t>
            </a:r>
            <a:endParaRPr sz="2000" dirty="0"/>
          </a:p>
          <a:p>
            <a:pPr marL="742950" lvl="1" indent="-285750">
              <a:buSzPct val="45000"/>
              <a:buFont typeface="Wingdings" panose="05000000000000000000" pitchFamily="2" charset="2"/>
              <a:buChar char="Ø"/>
            </a:pPr>
            <a:endParaRPr sz="2000" dirty="0"/>
          </a:p>
          <a:p>
            <a:pPr marL="800100" lvl="1" indent="-342900">
              <a:buSzPct val="45000"/>
              <a:buFont typeface="Wingdings" panose="05000000000000000000" pitchFamily="2" charset="2"/>
              <a:buChar char="Ø"/>
            </a:pPr>
            <a:r>
              <a:rPr lang="en-US" sz="2800" dirty="0">
                <a:latin typeface="Arial"/>
              </a:rPr>
              <a:t> to get them aside = to fall into the „Myth of modernism‟   </a:t>
            </a:r>
            <a:endParaRPr sz="2000" dirty="0"/>
          </a:p>
        </p:txBody>
      </p:sp>
    </p:spTree>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457200" y="274680"/>
            <a:ext cx="7466760" cy="2433960"/>
          </a:xfrm>
          <a:prstGeom prst="rect">
            <a:avLst/>
          </a:prstGeom>
          <a:noFill/>
          <a:ln>
            <a:noFill/>
          </a:ln>
        </p:spPr>
      </p:sp>
      <p:sp>
        <p:nvSpPr>
          <p:cNvPr id="116"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17"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18" name="TextShape 4"/>
          <p:cNvSpPr txBox="1"/>
          <p:nvPr/>
        </p:nvSpPr>
        <p:spPr>
          <a:xfrm>
            <a:off x="457200" y="576000"/>
            <a:ext cx="8229240" cy="5544000"/>
          </a:xfrm>
          <a:prstGeom prst="rect">
            <a:avLst/>
          </a:prstGeom>
        </p:spPr>
        <p:txBody>
          <a:bodyPr lIns="0" tIns="0" rIns="0" bIns="0"/>
          <a:lstStyle/>
          <a:p>
            <a:pPr algn="ctr"/>
            <a:r>
              <a:rPr lang="en-US" sz="2800" b="1" dirty="0">
                <a:latin typeface="Arial"/>
              </a:rPr>
              <a:t>History of pragmatist understanding of experience</a:t>
            </a:r>
            <a:endParaRPr sz="2000" dirty="0"/>
          </a:p>
          <a:p>
            <a:pPr>
              <a:buSzPct val="45000"/>
              <a:buFont typeface="StarSymbol"/>
              <a:buChar char=""/>
            </a:pPr>
            <a:endParaRPr dirty="0"/>
          </a:p>
          <a:p>
            <a:pPr>
              <a:buSzPct val="45000"/>
            </a:pPr>
            <a:r>
              <a:rPr lang="en-US" sz="2400" b="1" dirty="0" smtClean="0">
                <a:latin typeface="Arial"/>
              </a:rPr>
              <a:t>Mead </a:t>
            </a:r>
            <a:r>
              <a:rPr lang="en-US" sz="2400" b="1" dirty="0">
                <a:latin typeface="Arial"/>
              </a:rPr>
              <a:t>–</a:t>
            </a:r>
            <a:r>
              <a:rPr lang="en-US" sz="2400" dirty="0">
                <a:latin typeface="Arial"/>
              </a:rPr>
              <a:t> do not used „experience‟, however, „conversation of gestures‟ </a:t>
            </a:r>
            <a:r>
              <a:rPr lang="en-US" sz="2400" dirty="0" smtClean="0">
                <a:latin typeface="Arial"/>
              </a:rPr>
              <a:t>(co-constructions </a:t>
            </a:r>
            <a:r>
              <a:rPr lang="en-US" sz="2400" dirty="0">
                <a:latin typeface="Arial"/>
              </a:rPr>
              <a:t>of meaning and identities)</a:t>
            </a:r>
            <a:endParaRPr sz="2400" dirty="0"/>
          </a:p>
          <a:p>
            <a:pPr>
              <a:buSzPct val="45000"/>
            </a:pPr>
            <a:endParaRPr sz="2400" dirty="0"/>
          </a:p>
          <a:p>
            <a:pPr>
              <a:buSzPct val="45000"/>
            </a:pPr>
            <a:r>
              <a:rPr lang="en-US" sz="2400" b="1" dirty="0">
                <a:latin typeface="Arial"/>
              </a:rPr>
              <a:t>James </a:t>
            </a:r>
            <a:r>
              <a:rPr lang="en-US" sz="2400" dirty="0">
                <a:latin typeface="Arial"/>
              </a:rPr>
              <a:t>– „double-barreled experience‟ → „sight-seeing</a:t>
            </a:r>
            <a:r>
              <a:rPr lang="en-US" sz="2400" dirty="0" smtClean="0">
                <a:latin typeface="Arial"/>
              </a:rPr>
              <a:t>‟, “heard-nearing”</a:t>
            </a:r>
            <a:endParaRPr sz="2400" dirty="0"/>
          </a:p>
          <a:p>
            <a:pPr>
              <a:buSzPct val="45000"/>
            </a:pPr>
            <a:endParaRPr sz="2400" dirty="0"/>
          </a:p>
          <a:p>
            <a:pPr>
              <a:buSzPct val="45000"/>
            </a:pPr>
            <a:r>
              <a:rPr lang="en-US" sz="2400" b="1" dirty="0">
                <a:latin typeface="Arial"/>
              </a:rPr>
              <a:t>Dewey </a:t>
            </a:r>
            <a:r>
              <a:rPr lang="en-US" sz="2400" dirty="0">
                <a:latin typeface="Arial"/>
              </a:rPr>
              <a:t>–  „</a:t>
            </a:r>
            <a:r>
              <a:rPr lang="en-US" sz="2400" dirty="0" smtClean="0">
                <a:latin typeface="Arial"/>
              </a:rPr>
              <a:t>transactions </a:t>
            </a:r>
            <a:r>
              <a:rPr lang="en-US" sz="2400" dirty="0">
                <a:latin typeface="Arial"/>
              </a:rPr>
              <a:t>[of energies] in </a:t>
            </a:r>
            <a:r>
              <a:rPr lang="en-US" sz="2400" dirty="0" smtClean="0">
                <a:latin typeface="Arial"/>
              </a:rPr>
              <a:t>situation”</a:t>
            </a:r>
            <a:endParaRPr sz="2400" dirty="0"/>
          </a:p>
          <a:p>
            <a:pPr>
              <a:buSzPct val="45000"/>
            </a:pPr>
            <a:endParaRPr sz="2400" dirty="0"/>
          </a:p>
          <a:p>
            <a:pPr>
              <a:buSzPct val="45000"/>
            </a:pPr>
            <a:r>
              <a:rPr lang="en-US" sz="2400" dirty="0">
                <a:latin typeface="Arial"/>
              </a:rPr>
              <a:t>=&gt; There is something which precedes differentiation into subject and object, into agent and environment, into individual and social   </a:t>
            </a:r>
            <a:endParaRPr sz="2400" dirty="0"/>
          </a:p>
        </p:txBody>
      </p:sp>
    </p:spTree>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457200" y="274680"/>
            <a:ext cx="7466760" cy="2433960"/>
          </a:xfrm>
          <a:prstGeom prst="rect">
            <a:avLst/>
          </a:prstGeom>
          <a:noFill/>
          <a:ln>
            <a:noFill/>
          </a:ln>
        </p:spPr>
      </p:sp>
      <p:sp>
        <p:nvSpPr>
          <p:cNvPr id="12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2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26" name="TextShape 4"/>
          <p:cNvSpPr txBox="1"/>
          <p:nvPr/>
        </p:nvSpPr>
        <p:spPr>
          <a:xfrm>
            <a:off x="457200" y="576000"/>
            <a:ext cx="8229240" cy="6457320"/>
          </a:xfrm>
          <a:prstGeom prst="rect">
            <a:avLst/>
          </a:prstGeom>
        </p:spPr>
        <p:txBody>
          <a:bodyPr lIns="0" tIns="0" rIns="0" bIns="0"/>
          <a:lstStyle/>
          <a:p>
            <a:pPr algn="ctr"/>
            <a:r>
              <a:rPr lang="en-US" sz="2800" b="1" dirty="0">
                <a:latin typeface="Arial"/>
              </a:rPr>
              <a:t>What experience  is for Dewey really</a:t>
            </a:r>
            <a:endParaRPr sz="2000" dirty="0"/>
          </a:p>
          <a:p>
            <a:endParaRPr dirty="0"/>
          </a:p>
          <a:p>
            <a:pPr>
              <a:buSzPct val="45000"/>
            </a:pPr>
            <a:r>
              <a:rPr lang="en-US" sz="2400" dirty="0">
                <a:latin typeface="Arial"/>
              </a:rPr>
              <a:t>= </a:t>
            </a:r>
            <a:r>
              <a:rPr lang="en-US" sz="2800" dirty="0">
                <a:latin typeface="Arial"/>
              </a:rPr>
              <a:t>net of well-organized energies of both, of agents and their of environment</a:t>
            </a:r>
            <a:endParaRPr sz="2000" dirty="0"/>
          </a:p>
          <a:p>
            <a:pPr>
              <a:buSzPct val="45000"/>
            </a:pPr>
            <a:endParaRPr sz="2000" dirty="0"/>
          </a:p>
          <a:p>
            <a:pPr>
              <a:buSzPct val="45000"/>
            </a:pPr>
            <a:r>
              <a:rPr lang="en-US" sz="2800" dirty="0">
                <a:latin typeface="Arial"/>
              </a:rPr>
              <a:t>= well-organized energies means respect to a structure of agent as well as to an environment</a:t>
            </a:r>
            <a:endParaRPr sz="2000" dirty="0"/>
          </a:p>
          <a:p>
            <a:pPr>
              <a:buSzPct val="45000"/>
            </a:pPr>
            <a:endParaRPr sz="2000" dirty="0"/>
          </a:p>
          <a:p>
            <a:pPr>
              <a:buSzPct val="45000"/>
            </a:pPr>
            <a:r>
              <a:rPr lang="en-US" sz="2800" dirty="0">
                <a:latin typeface="Arial"/>
              </a:rPr>
              <a:t>= these structures are stable as well as in a state of continual </a:t>
            </a:r>
            <a:r>
              <a:rPr lang="en-US" sz="2800" dirty="0" smtClean="0">
                <a:latin typeface="Arial"/>
              </a:rPr>
              <a:t>chance (principle of continuity and complexity)</a:t>
            </a:r>
            <a:endParaRPr sz="2000" dirty="0"/>
          </a:p>
          <a:p>
            <a:pPr>
              <a:buSzPct val="45000"/>
            </a:pPr>
            <a:endParaRPr dirty="0"/>
          </a:p>
          <a:p>
            <a:endParaRPr dirty="0"/>
          </a:p>
          <a:p>
            <a:endParaRPr dirty="0"/>
          </a:p>
          <a:p>
            <a:endParaRPr dirty="0"/>
          </a:p>
        </p:txBody>
      </p:sp>
    </p:spTree>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457200" y="274680"/>
            <a:ext cx="7466760" cy="2433960"/>
          </a:xfrm>
          <a:prstGeom prst="rect">
            <a:avLst/>
          </a:prstGeom>
          <a:noFill/>
          <a:ln>
            <a:noFill/>
          </a:ln>
        </p:spPr>
      </p:sp>
      <p:sp>
        <p:nvSpPr>
          <p:cNvPr id="12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2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26" name="TextShape 4"/>
          <p:cNvSpPr txBox="1"/>
          <p:nvPr/>
        </p:nvSpPr>
        <p:spPr>
          <a:xfrm>
            <a:off x="457200" y="576000"/>
            <a:ext cx="8229240" cy="6043164"/>
          </a:xfrm>
          <a:prstGeom prst="rect">
            <a:avLst/>
          </a:prstGeom>
        </p:spPr>
        <p:txBody>
          <a:bodyPr lIns="0" tIns="0" rIns="0" bIns="0"/>
          <a:lstStyle/>
          <a:p>
            <a:pPr algn="ctr"/>
            <a:r>
              <a:rPr lang="en-US" sz="2800" b="1" dirty="0" smtClean="0">
                <a:latin typeface="Arial"/>
              </a:rPr>
              <a:t>Pragmatism and Phenomenology</a:t>
            </a:r>
            <a:r>
              <a:rPr lang="cs-CZ" sz="2800" b="1" dirty="0" smtClean="0">
                <a:latin typeface="Arial"/>
              </a:rPr>
              <a:t> in </a:t>
            </a:r>
            <a:r>
              <a:rPr lang="cs-CZ" sz="2800" b="1" dirty="0" err="1" smtClean="0">
                <a:latin typeface="Arial"/>
              </a:rPr>
              <a:t>Research</a:t>
            </a:r>
            <a:endParaRPr sz="2000" dirty="0"/>
          </a:p>
          <a:p>
            <a:endParaRPr dirty="0"/>
          </a:p>
          <a:p>
            <a:pPr>
              <a:buSzPct val="45000"/>
            </a:pPr>
            <a:endParaRPr dirty="0"/>
          </a:p>
          <a:p>
            <a:pPr>
              <a:buSzPct val="45000"/>
            </a:pPr>
            <a:r>
              <a:rPr lang="en-US" sz="2400" dirty="0" smtClean="0">
                <a:latin typeface="Arial"/>
              </a:rPr>
              <a:t>=&gt; in </a:t>
            </a:r>
            <a:r>
              <a:rPr lang="en-US" sz="2400" dirty="0">
                <a:latin typeface="Arial"/>
              </a:rPr>
              <a:t>an individual (student, pupil, teacher) is the structure that is relatively stable, it does not passes with </a:t>
            </a:r>
            <a:r>
              <a:rPr lang="en-US" sz="2400" dirty="0" smtClean="0">
                <a:latin typeface="Arial"/>
              </a:rPr>
              <a:t>changes</a:t>
            </a:r>
          </a:p>
          <a:p>
            <a:pPr>
              <a:buSzPct val="45000"/>
            </a:pPr>
            <a:endParaRPr lang="en-US" sz="2400" dirty="0" smtClean="0"/>
          </a:p>
          <a:p>
            <a:pPr>
              <a:buSzPct val="45000"/>
            </a:pPr>
            <a:r>
              <a:rPr lang="en-US" sz="2400" dirty="0" smtClean="0"/>
              <a:t>Pragmatism and phenomenology -&gt; two approaches how to wrench out of positivism (positivistic atomism)</a:t>
            </a:r>
          </a:p>
          <a:p>
            <a:pPr>
              <a:buSzPct val="45000"/>
            </a:pPr>
            <a:endParaRPr sz="2400" dirty="0"/>
          </a:p>
          <a:p>
            <a:pPr>
              <a:buSzPct val="45000"/>
            </a:pPr>
            <a:r>
              <a:rPr lang="en-US" sz="2400" dirty="0" smtClean="0"/>
              <a:t>Pragmatism = stress on continuity</a:t>
            </a:r>
            <a:endParaRPr sz="2400" dirty="0"/>
          </a:p>
          <a:p>
            <a:pPr>
              <a:buSzPct val="45000"/>
            </a:pPr>
            <a:endParaRPr lang="en-US" sz="2400" dirty="0">
              <a:latin typeface="Arial"/>
            </a:endParaRPr>
          </a:p>
          <a:p>
            <a:pPr>
              <a:buSzPct val="45000"/>
            </a:pPr>
            <a:r>
              <a:rPr lang="en-US" sz="2400" dirty="0" smtClean="0">
                <a:latin typeface="Arial"/>
              </a:rPr>
              <a:t>Phenomenology</a:t>
            </a:r>
            <a:r>
              <a:rPr lang="en-US" sz="2400" dirty="0">
                <a:latin typeface="Arial"/>
              </a:rPr>
              <a:t> </a:t>
            </a:r>
            <a:r>
              <a:rPr lang="en-US" sz="2400" dirty="0" smtClean="0">
                <a:latin typeface="Arial"/>
              </a:rPr>
              <a:t>= searching for complexity of meaning</a:t>
            </a:r>
          </a:p>
          <a:p>
            <a:pPr>
              <a:buSzPct val="45000"/>
            </a:pPr>
            <a:r>
              <a:rPr lang="en-US" sz="2400" dirty="0" smtClean="0">
                <a:latin typeface="Arial"/>
              </a:rPr>
              <a:t>(</a:t>
            </a:r>
            <a:r>
              <a:rPr lang="en-US" sz="2400" i="1" dirty="0" smtClean="0">
                <a:latin typeface="Arial"/>
              </a:rPr>
              <a:t>structure </a:t>
            </a:r>
            <a:r>
              <a:rPr lang="en-US" sz="2400" dirty="0" smtClean="0">
                <a:latin typeface="Arial"/>
              </a:rPr>
              <a:t>that can be found through analysis of </a:t>
            </a:r>
            <a:r>
              <a:rPr lang="en-US" sz="2400" i="1" dirty="0" smtClean="0">
                <a:latin typeface="Arial"/>
              </a:rPr>
              <a:t>texture</a:t>
            </a:r>
            <a:r>
              <a:rPr lang="en-US" sz="2400" dirty="0" smtClean="0">
                <a:latin typeface="Arial"/>
              </a:rPr>
              <a:t>)</a:t>
            </a:r>
          </a:p>
          <a:p>
            <a:pPr>
              <a:buSzPct val="45000"/>
            </a:pPr>
            <a:endParaRPr lang="en-US" sz="2400" dirty="0">
              <a:latin typeface="Arial"/>
            </a:endParaRPr>
          </a:p>
          <a:p>
            <a:pPr>
              <a:buSzPct val="45000"/>
            </a:pPr>
            <a:r>
              <a:rPr lang="en-US" sz="2400" dirty="0" smtClean="0">
                <a:latin typeface="Arial"/>
              </a:rPr>
              <a:t>Continuity and complexity urge us to use different methodological tools</a:t>
            </a:r>
            <a:endParaRPr sz="2400" dirty="0"/>
          </a:p>
          <a:p>
            <a:endParaRPr sz="2400" dirty="0"/>
          </a:p>
          <a:p>
            <a:endParaRPr dirty="0"/>
          </a:p>
          <a:p>
            <a:endParaRPr dirty="0"/>
          </a:p>
        </p:txBody>
      </p:sp>
    </p:spTree>
    <p:extLst>
      <p:ext uri="{BB962C8B-B14F-4D97-AF65-F5344CB8AC3E}">
        <p14:creationId xmlns:p14="http://schemas.microsoft.com/office/powerpoint/2010/main" val="3812756493"/>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457200" y="274680"/>
            <a:ext cx="7466760" cy="2433960"/>
          </a:xfrm>
          <a:prstGeom prst="rect">
            <a:avLst/>
          </a:prstGeom>
          <a:noFill/>
          <a:ln>
            <a:noFill/>
          </a:ln>
        </p:spPr>
      </p:sp>
      <p:sp>
        <p:nvSpPr>
          <p:cNvPr id="132"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33"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34" name="TextShape 4"/>
          <p:cNvSpPr txBox="1"/>
          <p:nvPr/>
        </p:nvSpPr>
        <p:spPr>
          <a:xfrm>
            <a:off x="457200" y="576000"/>
            <a:ext cx="8229240" cy="5897160"/>
          </a:xfrm>
          <a:prstGeom prst="rect">
            <a:avLst/>
          </a:prstGeom>
        </p:spPr>
        <p:txBody>
          <a:bodyPr lIns="0" tIns="0" rIns="0" bIns="0"/>
          <a:lstStyle/>
          <a:p>
            <a:pPr algn="ctr"/>
            <a:r>
              <a:rPr lang="en-US" sz="2800" b="1" dirty="0">
                <a:latin typeface="Arial"/>
              </a:rPr>
              <a:t>Consequences for </a:t>
            </a:r>
            <a:r>
              <a:rPr lang="en-US" sz="2800" b="1" dirty="0" smtClean="0">
                <a:latin typeface="Arial"/>
              </a:rPr>
              <a:t>the educational research</a:t>
            </a:r>
            <a:endParaRPr sz="2000" dirty="0"/>
          </a:p>
          <a:p>
            <a:endParaRPr lang="en-US" dirty="0" smtClean="0"/>
          </a:p>
          <a:p>
            <a:endParaRPr dirty="0"/>
          </a:p>
          <a:p>
            <a:pPr marL="800100" lvl="1" indent="-342900">
              <a:buSzPct val="45000"/>
              <a:buFont typeface="Wingdings" panose="05000000000000000000" pitchFamily="2" charset="2"/>
              <a:buChar char="Ø"/>
            </a:pPr>
            <a:r>
              <a:rPr lang="en-US" sz="2800" dirty="0">
                <a:latin typeface="Arial"/>
              </a:rPr>
              <a:t>high complexity of experience structure (especially in educational problematic situation)</a:t>
            </a:r>
            <a:endParaRPr sz="2000" dirty="0"/>
          </a:p>
          <a:p>
            <a:pPr marL="742950" lvl="1" indent="-285750">
              <a:buSzPct val="45000"/>
              <a:buFont typeface="Wingdings" panose="05000000000000000000" pitchFamily="2" charset="2"/>
              <a:buChar char="Ø"/>
            </a:pPr>
            <a:endParaRPr sz="2000" dirty="0"/>
          </a:p>
          <a:p>
            <a:pPr marL="800100" lvl="1" indent="-342900">
              <a:buSzPct val="45000"/>
              <a:buFont typeface="Wingdings" panose="05000000000000000000" pitchFamily="2" charset="2"/>
              <a:buChar char="Ø"/>
            </a:pPr>
            <a:r>
              <a:rPr lang="en-US" sz="2800" dirty="0">
                <a:latin typeface="Arial"/>
              </a:rPr>
              <a:t>quantitative approach useful, but can be use in minority of educational problems</a:t>
            </a:r>
            <a:endParaRPr sz="2000" dirty="0"/>
          </a:p>
          <a:p>
            <a:pPr marL="742950" lvl="1" indent="-285750">
              <a:buSzPct val="45000"/>
              <a:buFont typeface="Wingdings" panose="05000000000000000000" pitchFamily="2" charset="2"/>
              <a:buChar char="Ø"/>
            </a:pPr>
            <a:endParaRPr sz="2000" dirty="0"/>
          </a:p>
          <a:p>
            <a:pPr marL="800100" lvl="1" indent="-342900">
              <a:buSzPct val="45000"/>
              <a:buFont typeface="Wingdings" panose="05000000000000000000" pitchFamily="2" charset="2"/>
              <a:buChar char="Ø"/>
            </a:pPr>
            <a:r>
              <a:rPr lang="en-US" sz="2800" dirty="0">
                <a:latin typeface="Arial"/>
              </a:rPr>
              <a:t>when we need to determine significance or </a:t>
            </a:r>
            <a:r>
              <a:rPr lang="en-US" sz="2800" dirty="0" smtClean="0">
                <a:latin typeface="Arial"/>
              </a:rPr>
              <a:t>a meaning </a:t>
            </a:r>
            <a:r>
              <a:rPr lang="en-US" sz="2800" dirty="0">
                <a:latin typeface="Arial"/>
              </a:rPr>
              <a:t>of </a:t>
            </a:r>
            <a:r>
              <a:rPr lang="en-US" sz="2800" dirty="0" smtClean="0">
                <a:latin typeface="Arial"/>
              </a:rPr>
              <a:t>a situation </a:t>
            </a:r>
            <a:r>
              <a:rPr lang="en-US" sz="2800" dirty="0">
                <a:latin typeface="Arial"/>
              </a:rPr>
              <a:t>→ qualitative research</a:t>
            </a:r>
            <a:endParaRPr sz="2000" dirty="0"/>
          </a:p>
          <a:p>
            <a:pPr marL="742950" lvl="1" indent="-285750">
              <a:buSzPct val="45000"/>
              <a:buFont typeface="Wingdings" panose="05000000000000000000" pitchFamily="2" charset="2"/>
              <a:buChar char="Ø"/>
            </a:pPr>
            <a:endParaRPr dirty="0"/>
          </a:p>
          <a:p>
            <a:pPr>
              <a:buSzPct val="45000"/>
              <a:buFont typeface="StarSymbol"/>
              <a:buChar char=""/>
            </a:pPr>
            <a:endParaRPr dirty="0"/>
          </a:p>
          <a:p>
            <a:pPr>
              <a:buSzPct val="45000"/>
              <a:buFont typeface="StarSymbol"/>
              <a:buChar char=""/>
            </a:pPr>
            <a:endParaRPr dirty="0"/>
          </a:p>
          <a:p>
            <a:endParaRPr dirty="0"/>
          </a:p>
          <a:p>
            <a:endParaRPr dirty="0"/>
          </a:p>
        </p:txBody>
      </p:sp>
    </p:spTree>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457200" y="274680"/>
            <a:ext cx="7466760" cy="2433960"/>
          </a:xfrm>
          <a:prstGeom prst="rect">
            <a:avLst/>
          </a:prstGeom>
          <a:noFill/>
          <a:ln>
            <a:noFill/>
          </a:ln>
        </p:spPr>
      </p:sp>
      <p:sp>
        <p:nvSpPr>
          <p:cNvPr id="132"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33"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34" name="TextShape 4"/>
          <p:cNvSpPr txBox="1"/>
          <p:nvPr/>
        </p:nvSpPr>
        <p:spPr>
          <a:xfrm>
            <a:off x="457200" y="576000"/>
            <a:ext cx="8229240" cy="5897160"/>
          </a:xfrm>
          <a:prstGeom prst="rect">
            <a:avLst/>
          </a:prstGeom>
        </p:spPr>
        <p:txBody>
          <a:bodyPr lIns="0" tIns="0" rIns="0" bIns="0"/>
          <a:lstStyle/>
          <a:p>
            <a:pPr algn="ctr"/>
            <a:r>
              <a:rPr lang="en-US" sz="2800" b="1" dirty="0">
                <a:latin typeface="Arial"/>
              </a:rPr>
              <a:t>Consequences for </a:t>
            </a:r>
            <a:r>
              <a:rPr lang="en-US" sz="2800" b="1" dirty="0" smtClean="0">
                <a:latin typeface="Arial"/>
              </a:rPr>
              <a:t>the educational research</a:t>
            </a:r>
            <a:endParaRPr sz="2000" dirty="0"/>
          </a:p>
          <a:p>
            <a:endParaRPr dirty="0"/>
          </a:p>
          <a:p>
            <a:pPr marL="800100" lvl="1" indent="-342900">
              <a:buSzPct val="45000"/>
              <a:buFont typeface="Wingdings" panose="05000000000000000000" pitchFamily="2" charset="2"/>
              <a:buChar char="Ø"/>
            </a:pPr>
            <a:r>
              <a:rPr lang="en-US" sz="2400" dirty="0" smtClean="0">
                <a:latin typeface="Arial"/>
              </a:rPr>
              <a:t>however</a:t>
            </a:r>
            <a:r>
              <a:rPr lang="en-US" sz="2400" dirty="0">
                <a:latin typeface="Arial"/>
              </a:rPr>
              <a:t>, traditional qualitative research is not able to work with implicit meanings (</a:t>
            </a:r>
            <a:r>
              <a:rPr lang="en-US" sz="2400" dirty="0" err="1">
                <a:latin typeface="Arial"/>
              </a:rPr>
              <a:t>implicity</a:t>
            </a:r>
            <a:r>
              <a:rPr lang="en-US" sz="2400" dirty="0">
                <a:latin typeface="Arial"/>
              </a:rPr>
              <a:t> is </a:t>
            </a:r>
            <a:r>
              <a:rPr lang="cs-CZ" sz="2400" dirty="0" err="1" smtClean="0">
                <a:latin typeface="Arial"/>
              </a:rPr>
              <a:t>caused</a:t>
            </a:r>
            <a:r>
              <a:rPr lang="cs-CZ" sz="2400" dirty="0" smtClean="0">
                <a:latin typeface="Arial"/>
              </a:rPr>
              <a:t> </a:t>
            </a:r>
            <a:r>
              <a:rPr lang="en-US" sz="2400" dirty="0" smtClean="0">
                <a:latin typeface="Arial"/>
              </a:rPr>
              <a:t>by </a:t>
            </a:r>
            <a:r>
              <a:rPr lang="en-US" sz="2400" dirty="0">
                <a:latin typeface="Arial"/>
              </a:rPr>
              <a:t>complexity) </a:t>
            </a:r>
            <a:endParaRPr lang="en-US" sz="2400" dirty="0" smtClean="0">
              <a:latin typeface="Arial"/>
            </a:endParaRPr>
          </a:p>
          <a:p>
            <a:pPr marL="800100" lvl="1" indent="-342900">
              <a:buSzPct val="45000"/>
              <a:buFont typeface="Wingdings" panose="05000000000000000000" pitchFamily="2" charset="2"/>
              <a:buChar char="Ø"/>
            </a:pPr>
            <a:endParaRPr lang="en-US" sz="2400" dirty="0">
              <a:latin typeface="Arial"/>
            </a:endParaRPr>
          </a:p>
          <a:p>
            <a:pPr marL="800100" lvl="1" indent="-342900">
              <a:buSzPct val="45000"/>
              <a:buFont typeface="Wingdings" panose="05000000000000000000" pitchFamily="2" charset="2"/>
              <a:buChar char="Ø"/>
            </a:pPr>
            <a:r>
              <a:rPr lang="en-US" sz="2400" dirty="0" smtClean="0">
                <a:latin typeface="Arial"/>
              </a:rPr>
              <a:t>or </a:t>
            </a:r>
            <a:r>
              <a:rPr lang="en-US" sz="2400" dirty="0">
                <a:latin typeface="Arial"/>
              </a:rPr>
              <a:t>with hidden meanings  (hiding is done by implicit power strategies) </a:t>
            </a:r>
            <a:endParaRPr lang="en-US" sz="2400" dirty="0" smtClean="0">
              <a:latin typeface="Arial"/>
            </a:endParaRPr>
          </a:p>
          <a:p>
            <a:pPr marL="800100" lvl="1" indent="-342900">
              <a:buSzPct val="45000"/>
              <a:buFont typeface="Wingdings" panose="05000000000000000000" pitchFamily="2" charset="2"/>
              <a:buChar char="Ø"/>
            </a:pPr>
            <a:endParaRPr lang="en-US" sz="2400" dirty="0">
              <a:latin typeface="Arial"/>
            </a:endParaRPr>
          </a:p>
          <a:p>
            <a:pPr marL="800100" lvl="1" indent="-342900">
              <a:buSzPct val="45000"/>
              <a:buFont typeface="Wingdings" panose="05000000000000000000" pitchFamily="2" charset="2"/>
              <a:buChar char="è"/>
            </a:pPr>
            <a:r>
              <a:rPr lang="en-US" sz="2400" b="1" dirty="0" smtClean="0">
                <a:sym typeface="Wingdings" panose="05000000000000000000" pitchFamily="2" charset="2"/>
              </a:rPr>
              <a:t>phenomenological approaches </a:t>
            </a:r>
            <a:r>
              <a:rPr lang="en-US" sz="2400" dirty="0" smtClean="0">
                <a:sym typeface="Wingdings" panose="05000000000000000000" pitchFamily="2" charset="2"/>
              </a:rPr>
              <a:t>to qualitative research (MCA, descriptive phenomenology…)</a:t>
            </a:r>
          </a:p>
          <a:p>
            <a:pPr marL="800100" lvl="1" indent="-342900">
              <a:buSzPct val="45000"/>
              <a:buFont typeface="Wingdings" panose="05000000000000000000" pitchFamily="2" charset="2"/>
              <a:buChar char="è"/>
            </a:pPr>
            <a:endParaRPr lang="en-US" sz="2400" dirty="0" smtClean="0">
              <a:sym typeface="Wingdings" panose="05000000000000000000" pitchFamily="2" charset="2"/>
            </a:endParaRPr>
          </a:p>
          <a:p>
            <a:pPr marL="800100" lvl="1" indent="-342900">
              <a:buSzPct val="45000"/>
              <a:buFont typeface="Wingdings" panose="05000000000000000000" pitchFamily="2" charset="2"/>
              <a:buChar char="è"/>
            </a:pPr>
            <a:r>
              <a:rPr lang="en-US" sz="2400" b="1" dirty="0" smtClean="0">
                <a:sym typeface="Wingdings" panose="05000000000000000000" pitchFamily="2" charset="2"/>
              </a:rPr>
              <a:t>critical discursive analysis </a:t>
            </a:r>
            <a:endParaRPr sz="2400" b="1" dirty="0"/>
          </a:p>
          <a:p>
            <a:pPr>
              <a:buSzPct val="45000"/>
              <a:buFont typeface="StarSymbol"/>
              <a:buChar char=""/>
            </a:pPr>
            <a:endParaRPr dirty="0"/>
          </a:p>
          <a:p>
            <a:pPr>
              <a:buSzPct val="45000"/>
              <a:buFont typeface="StarSymbol"/>
              <a:buChar char=""/>
            </a:pPr>
            <a:endParaRPr dirty="0"/>
          </a:p>
          <a:p>
            <a:endParaRPr dirty="0"/>
          </a:p>
          <a:p>
            <a:endParaRPr dirty="0"/>
          </a:p>
        </p:txBody>
      </p:sp>
    </p:spTree>
    <p:extLst>
      <p:ext uri="{BB962C8B-B14F-4D97-AF65-F5344CB8AC3E}">
        <p14:creationId xmlns:p14="http://schemas.microsoft.com/office/powerpoint/2010/main" val="48019587"/>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457200" y="274680"/>
            <a:ext cx="7466760" cy="2433960"/>
          </a:xfrm>
          <a:prstGeom prst="rect">
            <a:avLst/>
          </a:prstGeom>
          <a:noFill/>
          <a:ln>
            <a:noFill/>
          </a:ln>
        </p:spPr>
      </p:sp>
      <p:sp>
        <p:nvSpPr>
          <p:cNvPr id="132"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33"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34" name="TextShape 4"/>
          <p:cNvSpPr txBox="1"/>
          <p:nvPr/>
        </p:nvSpPr>
        <p:spPr>
          <a:xfrm>
            <a:off x="457200" y="576000"/>
            <a:ext cx="8229240" cy="5897160"/>
          </a:xfrm>
          <a:prstGeom prst="rect">
            <a:avLst/>
          </a:prstGeom>
        </p:spPr>
        <p:txBody>
          <a:bodyPr lIns="0" tIns="0" rIns="0" bIns="0"/>
          <a:lstStyle/>
          <a:p>
            <a:pPr algn="ctr"/>
            <a:endParaRPr lang="en-US" sz="2800" b="1" dirty="0" smtClean="0">
              <a:latin typeface="Arial"/>
            </a:endParaRPr>
          </a:p>
          <a:p>
            <a:pPr algn="ctr"/>
            <a:endParaRPr lang="en-US" sz="2800" b="1" dirty="0">
              <a:latin typeface="Arial"/>
            </a:endParaRPr>
          </a:p>
          <a:p>
            <a:pPr algn="ctr"/>
            <a:endParaRPr lang="en-US" sz="2800" b="1" dirty="0" smtClean="0">
              <a:latin typeface="Arial"/>
            </a:endParaRPr>
          </a:p>
          <a:p>
            <a:pPr algn="ctr"/>
            <a:r>
              <a:rPr lang="en-US" sz="2800" b="1" dirty="0" smtClean="0">
                <a:latin typeface="Arial"/>
              </a:rPr>
              <a:t>Thank you for your attention</a:t>
            </a:r>
            <a:endParaRPr dirty="0"/>
          </a:p>
          <a:p>
            <a:pPr>
              <a:buSzPct val="45000"/>
              <a:buFont typeface="StarSymbol"/>
              <a:buChar char=""/>
            </a:pPr>
            <a:endParaRPr dirty="0"/>
          </a:p>
          <a:p>
            <a:endParaRPr dirty="0"/>
          </a:p>
          <a:p>
            <a:endParaRPr dirty="0"/>
          </a:p>
        </p:txBody>
      </p:sp>
    </p:spTree>
    <p:extLst>
      <p:ext uri="{BB962C8B-B14F-4D97-AF65-F5344CB8AC3E}">
        <p14:creationId xmlns:p14="http://schemas.microsoft.com/office/powerpoint/2010/main" val="1748453394"/>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267029" y="273600"/>
            <a:ext cx="8229240" cy="6402240"/>
          </a:xfrm>
          <a:prstGeom prst="rect">
            <a:avLst/>
          </a:prstGeom>
        </p:spPr>
        <p:txBody>
          <a:bodyPr lIns="0" tIns="0" rIns="0" bIns="0"/>
          <a:lstStyle/>
          <a:p>
            <a:r>
              <a:rPr lang="en-US" sz="2800" b="1" dirty="0"/>
              <a:t>What the research into tacit knowledge (</a:t>
            </a:r>
            <a:r>
              <a:rPr lang="en-US" sz="2800" b="1" dirty="0" smtClean="0"/>
              <a:t>TK) </a:t>
            </a:r>
            <a:r>
              <a:rPr lang="en-US" sz="2800" b="1" dirty="0"/>
              <a:t>learns us </a:t>
            </a:r>
            <a:endParaRPr lang="en-US" sz="2800" b="1" dirty="0" smtClean="0"/>
          </a:p>
          <a:p>
            <a:endParaRPr lang="en-US" sz="2800" b="1" dirty="0"/>
          </a:p>
          <a:p>
            <a:endParaRPr lang="en-US" sz="2800" dirty="0"/>
          </a:p>
          <a:p>
            <a:endParaRPr dirty="0"/>
          </a:p>
          <a:p>
            <a:r>
              <a:rPr lang="cs-CZ" sz="2400" b="1" dirty="0" err="1" smtClean="0"/>
              <a:t>Research</a:t>
            </a:r>
            <a:r>
              <a:rPr lang="cs-CZ" sz="2400" b="1" dirty="0" smtClean="0"/>
              <a:t> </a:t>
            </a:r>
            <a:r>
              <a:rPr lang="cs-CZ" sz="2400" b="1" dirty="0" err="1" smtClean="0"/>
              <a:t>into</a:t>
            </a:r>
            <a:r>
              <a:rPr lang="cs-CZ" sz="2400" b="1" dirty="0" smtClean="0"/>
              <a:t> </a:t>
            </a:r>
            <a:r>
              <a:rPr lang="cs-CZ" sz="2400" b="1" dirty="0" err="1" smtClean="0"/>
              <a:t>knowledge</a:t>
            </a:r>
            <a:r>
              <a:rPr lang="cs-CZ" sz="2400" b="1" dirty="0" smtClean="0"/>
              <a:t> </a:t>
            </a:r>
            <a:r>
              <a:rPr lang="cs-CZ" sz="2400" b="1" dirty="0" err="1" smtClean="0"/>
              <a:t>of</a:t>
            </a:r>
            <a:r>
              <a:rPr lang="cs-CZ" sz="2400" b="1" dirty="0" smtClean="0"/>
              <a:t> </a:t>
            </a:r>
            <a:r>
              <a:rPr lang="cs-CZ" sz="2400" b="1" dirty="0" err="1" smtClean="0"/>
              <a:t>future</a:t>
            </a:r>
            <a:r>
              <a:rPr lang="cs-CZ" sz="2400" b="1" dirty="0" smtClean="0"/>
              <a:t> </a:t>
            </a:r>
            <a:r>
              <a:rPr lang="cs-CZ" sz="2400" b="1" dirty="0" err="1" smtClean="0"/>
              <a:t>teachers</a:t>
            </a:r>
            <a:r>
              <a:rPr lang="cs-CZ" sz="2400" b="1" dirty="0" smtClean="0"/>
              <a:t> / </a:t>
            </a:r>
            <a:r>
              <a:rPr lang="cs-CZ" sz="2400" b="1" dirty="0" err="1" smtClean="0"/>
              <a:t>students</a:t>
            </a:r>
            <a:r>
              <a:rPr lang="cs-CZ" sz="2400" b="1" dirty="0" smtClean="0"/>
              <a:t> </a:t>
            </a:r>
            <a:r>
              <a:rPr lang="cs-CZ" sz="2400" b="1" dirty="0" err="1" smtClean="0"/>
              <a:t>of</a:t>
            </a:r>
            <a:r>
              <a:rPr lang="cs-CZ" sz="2400" b="1" dirty="0" smtClean="0"/>
              <a:t> </a:t>
            </a:r>
            <a:r>
              <a:rPr lang="cs-CZ" sz="2400" b="1" dirty="0" err="1" smtClean="0"/>
              <a:t>faculty</a:t>
            </a:r>
            <a:r>
              <a:rPr lang="cs-CZ" sz="2400" b="1" dirty="0" smtClean="0"/>
              <a:t> </a:t>
            </a:r>
            <a:r>
              <a:rPr lang="cs-CZ" sz="2400" b="1" dirty="0" err="1" smtClean="0"/>
              <a:t>of</a:t>
            </a:r>
            <a:r>
              <a:rPr lang="cs-CZ" sz="2400" b="1" dirty="0" smtClean="0"/>
              <a:t> </a:t>
            </a:r>
            <a:r>
              <a:rPr lang="cs-CZ" sz="2400" b="1" dirty="0" err="1" smtClean="0"/>
              <a:t>education</a:t>
            </a:r>
            <a:r>
              <a:rPr lang="cs-CZ" sz="2400" b="1" dirty="0" smtClean="0"/>
              <a:t>, </a:t>
            </a:r>
            <a:r>
              <a:rPr lang="cs-CZ" sz="2400" b="1" dirty="0" err="1" smtClean="0"/>
              <a:t>into</a:t>
            </a:r>
            <a:r>
              <a:rPr lang="cs-CZ" sz="2400" b="1" dirty="0" smtClean="0"/>
              <a:t> </a:t>
            </a:r>
            <a:r>
              <a:rPr lang="cs-CZ" sz="2400" b="1" dirty="0" err="1" smtClean="0"/>
              <a:t>knowledge</a:t>
            </a:r>
            <a:r>
              <a:rPr lang="cs-CZ" sz="2400" b="1" dirty="0" smtClean="0"/>
              <a:t> </a:t>
            </a:r>
            <a:r>
              <a:rPr lang="cs-CZ" sz="2400" b="1" dirty="0" err="1" smtClean="0"/>
              <a:t>that</a:t>
            </a:r>
            <a:r>
              <a:rPr lang="cs-CZ" sz="2400" b="1" dirty="0" smtClean="0"/>
              <a:t> are </a:t>
            </a:r>
            <a:r>
              <a:rPr lang="cs-CZ" sz="2400" b="1" dirty="0" err="1" smtClean="0"/>
              <a:t>used</a:t>
            </a:r>
            <a:r>
              <a:rPr lang="cs-CZ" sz="2400" b="1" dirty="0" smtClean="0"/>
              <a:t> </a:t>
            </a:r>
            <a:r>
              <a:rPr lang="cs-CZ" sz="2400" b="1" dirty="0" err="1" smtClean="0"/>
              <a:t>during</a:t>
            </a:r>
            <a:r>
              <a:rPr lang="cs-CZ" sz="2400" b="1" dirty="0" smtClean="0"/>
              <a:t> </a:t>
            </a:r>
            <a:r>
              <a:rPr lang="cs-CZ" sz="2400" b="1" dirty="0" err="1" smtClean="0"/>
              <a:t>the</a:t>
            </a:r>
            <a:r>
              <a:rPr lang="cs-CZ" sz="2400" b="1" dirty="0" smtClean="0"/>
              <a:t> proces </a:t>
            </a:r>
            <a:r>
              <a:rPr lang="cs-CZ" sz="2400" b="1" dirty="0" err="1" smtClean="0"/>
              <a:t>of</a:t>
            </a:r>
            <a:r>
              <a:rPr lang="cs-CZ" sz="2400" b="1" dirty="0" smtClean="0"/>
              <a:t> </a:t>
            </a:r>
            <a:r>
              <a:rPr lang="cs-CZ" sz="2400" b="1" dirty="0" err="1" smtClean="0"/>
              <a:t>training</a:t>
            </a:r>
            <a:r>
              <a:rPr lang="cs-CZ" sz="2400" b="1" dirty="0" smtClean="0"/>
              <a:t>:</a:t>
            </a:r>
          </a:p>
          <a:p>
            <a:endParaRPr lang="cs-CZ" sz="2400" b="1" dirty="0"/>
          </a:p>
          <a:p>
            <a:r>
              <a:rPr lang="cs-CZ" sz="2400" b="1" dirty="0" err="1" smtClean="0"/>
              <a:t>findings</a:t>
            </a:r>
            <a:endParaRPr lang="cs-CZ" sz="2400" b="1" dirty="0" smtClean="0"/>
          </a:p>
          <a:p>
            <a:pPr marL="1257300" lvl="2" indent="-342900">
              <a:buFont typeface="Wingdings" panose="05000000000000000000" pitchFamily="2" charset="2"/>
              <a:buChar char="ü"/>
            </a:pPr>
            <a:r>
              <a:rPr lang="cs-CZ" sz="2400" dirty="0" err="1" smtClean="0"/>
              <a:t>at</a:t>
            </a:r>
            <a:r>
              <a:rPr lang="cs-CZ" sz="2400" dirty="0" smtClean="0"/>
              <a:t> </a:t>
            </a:r>
            <a:r>
              <a:rPr lang="cs-CZ" sz="2400" dirty="0" err="1" smtClean="0"/>
              <a:t>first</a:t>
            </a:r>
            <a:r>
              <a:rPr lang="cs-CZ" sz="2400" dirty="0" smtClean="0"/>
              <a:t>, </a:t>
            </a:r>
            <a:r>
              <a:rPr lang="cs-CZ" sz="2400" dirty="0" err="1" smtClean="0"/>
              <a:t>students</a:t>
            </a:r>
            <a:r>
              <a:rPr lang="cs-CZ" sz="2400" dirty="0" smtClean="0"/>
              <a:t> are not </a:t>
            </a:r>
            <a:r>
              <a:rPr lang="cs-CZ" sz="2400" dirty="0" err="1" smtClean="0"/>
              <a:t>able</a:t>
            </a:r>
            <a:r>
              <a:rPr lang="cs-CZ" sz="2400" dirty="0" smtClean="0"/>
              <a:t> to </a:t>
            </a:r>
            <a:r>
              <a:rPr lang="cs-CZ" sz="2400" dirty="0" err="1" smtClean="0"/>
              <a:t>reflect</a:t>
            </a:r>
            <a:r>
              <a:rPr lang="cs-CZ" sz="2400" dirty="0" smtClean="0"/>
              <a:t> </a:t>
            </a:r>
            <a:r>
              <a:rPr lang="cs-CZ" sz="2400" dirty="0" err="1" smtClean="0"/>
              <a:t>their</a:t>
            </a:r>
            <a:r>
              <a:rPr lang="cs-CZ" sz="2400" dirty="0" smtClean="0"/>
              <a:t> </a:t>
            </a:r>
            <a:r>
              <a:rPr lang="cs-CZ" sz="2400" dirty="0" err="1" smtClean="0"/>
              <a:t>actions</a:t>
            </a:r>
            <a:r>
              <a:rPr lang="cs-CZ" sz="2400" dirty="0" smtClean="0"/>
              <a:t>, </a:t>
            </a:r>
            <a:r>
              <a:rPr lang="cs-CZ" sz="2400" dirty="0" err="1" smtClean="0"/>
              <a:t>used</a:t>
            </a:r>
            <a:r>
              <a:rPr lang="cs-CZ" sz="2400" dirty="0" smtClean="0"/>
              <a:t> </a:t>
            </a:r>
            <a:r>
              <a:rPr lang="cs-CZ" sz="2400" dirty="0" err="1" smtClean="0"/>
              <a:t>process</a:t>
            </a:r>
            <a:r>
              <a:rPr lang="cs-CZ" sz="2400" dirty="0" smtClean="0"/>
              <a:t> </a:t>
            </a:r>
            <a:r>
              <a:rPr lang="cs-CZ" sz="2400" dirty="0" err="1" smtClean="0"/>
              <a:t>or</a:t>
            </a:r>
            <a:r>
              <a:rPr lang="cs-CZ" sz="2400" dirty="0" smtClean="0"/>
              <a:t> </a:t>
            </a:r>
            <a:r>
              <a:rPr lang="cs-CZ" sz="2400" dirty="0" err="1" smtClean="0"/>
              <a:t>solving</a:t>
            </a:r>
            <a:r>
              <a:rPr lang="cs-CZ" sz="2400" dirty="0" smtClean="0"/>
              <a:t> </a:t>
            </a:r>
            <a:r>
              <a:rPr lang="cs-CZ" sz="2400" dirty="0" err="1" smtClean="0"/>
              <a:t>problematic</a:t>
            </a:r>
            <a:r>
              <a:rPr lang="cs-CZ" sz="2400" dirty="0" smtClean="0"/>
              <a:t> </a:t>
            </a:r>
            <a:r>
              <a:rPr lang="cs-CZ" sz="2400" dirty="0" err="1" smtClean="0"/>
              <a:t>situation</a:t>
            </a:r>
            <a:endParaRPr lang="cs-CZ" sz="2400" dirty="0" smtClean="0"/>
          </a:p>
          <a:p>
            <a:pPr marL="1257300" lvl="2" indent="-342900">
              <a:buFont typeface="Wingdings" panose="05000000000000000000" pitchFamily="2" charset="2"/>
              <a:buChar char="ü"/>
            </a:pPr>
            <a:endParaRPr lang="en-US" sz="2400" dirty="0" smtClean="0"/>
          </a:p>
          <a:p>
            <a:pPr marL="1257300" lvl="2" indent="-342900">
              <a:buFont typeface="Wingdings" panose="05000000000000000000" pitchFamily="2" charset="2"/>
              <a:buChar char="ü"/>
            </a:pPr>
            <a:r>
              <a:rPr lang="cs-CZ" sz="2400" dirty="0" err="1" smtClean="0"/>
              <a:t>they</a:t>
            </a:r>
            <a:r>
              <a:rPr lang="cs-CZ" sz="2400" dirty="0" smtClean="0"/>
              <a:t> are </a:t>
            </a:r>
            <a:r>
              <a:rPr lang="cs-CZ" sz="2400" dirty="0" err="1" smtClean="0"/>
              <a:t>press</a:t>
            </a:r>
            <a:r>
              <a:rPr lang="cs-CZ" sz="2400" dirty="0" smtClean="0"/>
              <a:t> to </a:t>
            </a:r>
            <a:r>
              <a:rPr lang="cs-CZ" sz="2400" dirty="0" err="1" smtClean="0"/>
              <a:t>employ</a:t>
            </a:r>
            <a:r>
              <a:rPr lang="cs-CZ" sz="2400" dirty="0" smtClean="0"/>
              <a:t> </a:t>
            </a:r>
            <a:r>
              <a:rPr lang="cs-CZ" sz="2400" dirty="0" err="1" smtClean="0"/>
              <a:t>figurative</a:t>
            </a:r>
            <a:r>
              <a:rPr lang="cs-CZ" sz="2400" dirty="0" smtClean="0"/>
              <a:t> </a:t>
            </a:r>
            <a:r>
              <a:rPr lang="cs-CZ" sz="2400" dirty="0" err="1" smtClean="0"/>
              <a:t>language</a:t>
            </a:r>
            <a:endParaRPr lang="cs-CZ" sz="2400" dirty="0" smtClean="0"/>
          </a:p>
          <a:p>
            <a:pPr marL="1257300" lvl="2" indent="-342900">
              <a:buFont typeface="Wingdings" panose="05000000000000000000" pitchFamily="2" charset="2"/>
              <a:buChar char="ü"/>
            </a:pPr>
            <a:endParaRPr lang="en-US" sz="2400" dirty="0" smtClean="0"/>
          </a:p>
          <a:p>
            <a:pPr marL="1257300" lvl="2" indent="-342900">
              <a:buFont typeface="Wingdings" panose="05000000000000000000" pitchFamily="2" charset="2"/>
              <a:buChar char="ü"/>
            </a:pPr>
            <a:r>
              <a:rPr lang="cs-CZ" sz="2400" dirty="0" err="1" smtClean="0"/>
              <a:t>figurative</a:t>
            </a:r>
            <a:r>
              <a:rPr lang="cs-CZ" sz="2400" dirty="0" smtClean="0"/>
              <a:t> </a:t>
            </a:r>
            <a:r>
              <a:rPr lang="cs-CZ" sz="2400" dirty="0" err="1" smtClean="0"/>
              <a:t>language</a:t>
            </a:r>
            <a:r>
              <a:rPr lang="cs-CZ" sz="2400" dirty="0" smtClean="0"/>
              <a:t> (</a:t>
            </a:r>
            <a:r>
              <a:rPr lang="cs-CZ" sz="2400" dirty="0" err="1" smtClean="0"/>
              <a:t>metaphors</a:t>
            </a:r>
            <a:r>
              <a:rPr lang="cs-CZ" sz="2400" dirty="0" smtClean="0"/>
              <a:t> in </a:t>
            </a:r>
            <a:r>
              <a:rPr lang="cs-CZ" sz="2400" dirty="0" err="1" smtClean="0"/>
              <a:t>broad</a:t>
            </a:r>
            <a:r>
              <a:rPr lang="cs-CZ" sz="2400" dirty="0" smtClean="0"/>
              <a:t> </a:t>
            </a:r>
            <a:r>
              <a:rPr lang="cs-CZ" sz="2400" dirty="0" err="1" smtClean="0"/>
              <a:t>sense</a:t>
            </a:r>
            <a:r>
              <a:rPr lang="cs-CZ" sz="2400" dirty="0" smtClean="0"/>
              <a:t>) </a:t>
            </a:r>
            <a:r>
              <a:rPr lang="cs-CZ" sz="2400" dirty="0" err="1" smtClean="0"/>
              <a:t>facilitates</a:t>
            </a:r>
            <a:r>
              <a:rPr lang="cs-CZ" sz="2400" dirty="0" smtClean="0"/>
              <a:t> </a:t>
            </a:r>
            <a:r>
              <a:rPr lang="cs-CZ" sz="2400" dirty="0" err="1" smtClean="0"/>
              <a:t>the</a:t>
            </a:r>
            <a:r>
              <a:rPr lang="cs-CZ" sz="2400" dirty="0" smtClean="0"/>
              <a:t> </a:t>
            </a:r>
            <a:r>
              <a:rPr lang="cs-CZ" sz="2400" dirty="0" err="1" smtClean="0"/>
              <a:t>reflective</a:t>
            </a:r>
            <a:r>
              <a:rPr lang="cs-CZ" sz="2400" dirty="0" smtClean="0"/>
              <a:t> proces</a:t>
            </a:r>
          </a:p>
          <a:p>
            <a:pPr marL="1257300" lvl="2" indent="-342900">
              <a:buFont typeface="Wingdings" panose="05000000000000000000" pitchFamily="2" charset="2"/>
              <a:buChar char="ü"/>
            </a:pPr>
            <a:endParaRPr lang="cs-CZ" sz="2400" dirty="0" smtClean="0"/>
          </a:p>
          <a:p>
            <a:endParaRPr dirty="0"/>
          </a:p>
        </p:txBody>
      </p:sp>
    </p:spTree>
    <p:extLst>
      <p:ext uri="{BB962C8B-B14F-4D97-AF65-F5344CB8AC3E}">
        <p14:creationId xmlns:p14="http://schemas.microsoft.com/office/powerpoint/2010/main" val="1764357941"/>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267029" y="273600"/>
            <a:ext cx="8229240" cy="6402240"/>
          </a:xfrm>
          <a:prstGeom prst="rect">
            <a:avLst/>
          </a:prstGeom>
        </p:spPr>
        <p:txBody>
          <a:bodyPr lIns="0" tIns="0" rIns="0" bIns="0"/>
          <a:lstStyle/>
          <a:p>
            <a:r>
              <a:rPr lang="en-US" sz="2800" b="1" dirty="0"/>
              <a:t>What the research into tacit knowledge (</a:t>
            </a:r>
            <a:r>
              <a:rPr lang="en-US" sz="2800" b="1" dirty="0" smtClean="0"/>
              <a:t>TK) </a:t>
            </a:r>
            <a:r>
              <a:rPr lang="en-US" sz="2800" b="1" dirty="0"/>
              <a:t>learns us </a:t>
            </a:r>
            <a:endParaRPr lang="en-US" sz="2800" dirty="0"/>
          </a:p>
          <a:p>
            <a:endParaRPr dirty="0"/>
          </a:p>
          <a:p>
            <a:endParaRPr lang="cs-CZ" sz="2400" b="1" dirty="0" smtClean="0"/>
          </a:p>
          <a:p>
            <a:endParaRPr lang="cs-CZ" sz="2400" b="1" dirty="0"/>
          </a:p>
          <a:p>
            <a:r>
              <a:rPr lang="cs-CZ" sz="2400" b="1" dirty="0" err="1" smtClean="0"/>
              <a:t>findings</a:t>
            </a:r>
            <a:r>
              <a:rPr lang="cs-CZ" sz="2400" b="1" dirty="0" smtClean="0"/>
              <a:t> (</a:t>
            </a:r>
            <a:r>
              <a:rPr lang="cs-CZ" sz="2400" b="1" dirty="0" err="1" smtClean="0"/>
              <a:t>finishing</a:t>
            </a:r>
            <a:r>
              <a:rPr lang="cs-CZ" sz="2400" b="1" dirty="0" smtClean="0"/>
              <a:t>)</a:t>
            </a:r>
          </a:p>
          <a:p>
            <a:pPr marL="1257300" lvl="2" indent="-342900">
              <a:buFont typeface="Wingdings" panose="05000000000000000000" pitchFamily="2" charset="2"/>
              <a:buChar char="ü"/>
            </a:pPr>
            <a:r>
              <a:rPr lang="cs-CZ" sz="2400" dirty="0" err="1" smtClean="0"/>
              <a:t>brings</a:t>
            </a:r>
            <a:r>
              <a:rPr lang="cs-CZ" sz="2400" dirty="0" smtClean="0"/>
              <a:t> „</a:t>
            </a:r>
            <a:r>
              <a:rPr lang="cs-CZ" sz="2400" dirty="0" err="1" smtClean="0"/>
              <a:t>new</a:t>
            </a:r>
            <a:r>
              <a:rPr lang="cs-CZ" sz="2400" dirty="0" smtClean="0"/>
              <a:t>“ </a:t>
            </a:r>
            <a:r>
              <a:rPr lang="cs-CZ" sz="2400" dirty="0" err="1" smtClean="0"/>
              <a:t>meanings</a:t>
            </a:r>
            <a:r>
              <a:rPr lang="cs-CZ" sz="2400" dirty="0" smtClean="0"/>
              <a:t>, </a:t>
            </a:r>
            <a:r>
              <a:rPr lang="cs-CZ" sz="2400" dirty="0" err="1" smtClean="0"/>
              <a:t>opens</a:t>
            </a:r>
            <a:r>
              <a:rPr lang="cs-CZ" sz="2400" dirty="0" smtClean="0"/>
              <a:t> </a:t>
            </a:r>
            <a:r>
              <a:rPr lang="cs-CZ" sz="2400" dirty="0" err="1" smtClean="0"/>
              <a:t>new</a:t>
            </a:r>
            <a:r>
              <a:rPr lang="cs-CZ" sz="2400" dirty="0" smtClean="0"/>
              <a:t> </a:t>
            </a:r>
            <a:r>
              <a:rPr lang="cs-CZ" sz="2400" dirty="0" err="1" smtClean="0"/>
              <a:t>modes</a:t>
            </a:r>
            <a:r>
              <a:rPr lang="cs-CZ" sz="2400" dirty="0" smtClean="0"/>
              <a:t> </a:t>
            </a:r>
            <a:r>
              <a:rPr lang="cs-CZ" sz="2400" dirty="0" err="1" smtClean="0"/>
              <a:t>of</a:t>
            </a:r>
            <a:r>
              <a:rPr lang="cs-CZ" sz="2400" dirty="0" smtClean="0"/>
              <a:t> </a:t>
            </a:r>
            <a:r>
              <a:rPr lang="cs-CZ" sz="2400" dirty="0" err="1" smtClean="0"/>
              <a:t>reflection</a:t>
            </a:r>
            <a:endParaRPr lang="cs-CZ" sz="2400" dirty="0" smtClean="0"/>
          </a:p>
          <a:p>
            <a:pPr marL="1257300" lvl="2" indent="-342900">
              <a:buFont typeface="Wingdings" panose="05000000000000000000" pitchFamily="2" charset="2"/>
              <a:buChar char="ü"/>
            </a:pPr>
            <a:endParaRPr lang="en-US" sz="2400" dirty="0" smtClean="0"/>
          </a:p>
          <a:p>
            <a:pPr marL="1257300" lvl="2" indent="-342900">
              <a:buFont typeface="Wingdings" panose="05000000000000000000" pitchFamily="2" charset="2"/>
              <a:buChar char="ü"/>
            </a:pPr>
            <a:r>
              <a:rPr lang="cs-CZ" sz="2400" dirty="0" err="1" smtClean="0"/>
              <a:t>the</a:t>
            </a:r>
            <a:r>
              <a:rPr lang="cs-CZ" sz="2400" dirty="0" smtClean="0"/>
              <a:t> </a:t>
            </a:r>
            <a:r>
              <a:rPr lang="cs-CZ" sz="2400" dirty="0" err="1" smtClean="0"/>
              <a:t>modes</a:t>
            </a:r>
            <a:r>
              <a:rPr lang="cs-CZ" sz="2400" dirty="0" smtClean="0"/>
              <a:t> </a:t>
            </a:r>
            <a:r>
              <a:rPr lang="cs-CZ" sz="2400" dirty="0" err="1" smtClean="0"/>
              <a:t>lead</a:t>
            </a:r>
            <a:r>
              <a:rPr lang="cs-CZ" sz="2400" dirty="0" smtClean="0"/>
              <a:t> </a:t>
            </a:r>
            <a:r>
              <a:rPr lang="cs-CZ" sz="2400" dirty="0" err="1" smtClean="0"/>
              <a:t>researchers</a:t>
            </a:r>
            <a:r>
              <a:rPr lang="cs-CZ" sz="2400" dirty="0" smtClean="0"/>
              <a:t> to </a:t>
            </a:r>
            <a:r>
              <a:rPr lang="cs-CZ" sz="2400" dirty="0" err="1" smtClean="0"/>
              <a:t>tacit</a:t>
            </a:r>
            <a:r>
              <a:rPr lang="cs-CZ" sz="2400" dirty="0" smtClean="0"/>
              <a:t> </a:t>
            </a:r>
            <a:r>
              <a:rPr lang="cs-CZ" sz="2400" dirty="0" err="1" smtClean="0"/>
              <a:t>knowledge</a:t>
            </a:r>
            <a:r>
              <a:rPr lang="cs-CZ" sz="2400" dirty="0" smtClean="0"/>
              <a:t> </a:t>
            </a:r>
            <a:r>
              <a:rPr lang="cs-CZ" sz="2400" dirty="0" err="1" smtClean="0"/>
              <a:t>that</a:t>
            </a:r>
            <a:r>
              <a:rPr lang="cs-CZ" sz="2400" dirty="0" smtClean="0"/>
              <a:t> </a:t>
            </a:r>
            <a:r>
              <a:rPr lang="cs-CZ" sz="2400" dirty="0" err="1" smtClean="0"/>
              <a:t>was</a:t>
            </a:r>
            <a:r>
              <a:rPr lang="cs-CZ" sz="2400" dirty="0" smtClean="0"/>
              <a:t> </a:t>
            </a:r>
            <a:r>
              <a:rPr lang="cs-CZ" sz="2400" dirty="0" err="1" smtClean="0"/>
              <a:t>used</a:t>
            </a:r>
            <a:r>
              <a:rPr lang="cs-CZ" sz="2400" dirty="0" smtClean="0"/>
              <a:t> in </a:t>
            </a:r>
            <a:r>
              <a:rPr lang="cs-CZ" sz="2400" dirty="0" err="1" smtClean="0"/>
              <a:t>practise</a:t>
            </a:r>
            <a:endParaRPr lang="cs-CZ" sz="2400" dirty="0" smtClean="0"/>
          </a:p>
          <a:p>
            <a:pPr marL="1257300" lvl="2" indent="-342900">
              <a:buFont typeface="Wingdings" panose="05000000000000000000" pitchFamily="2" charset="2"/>
              <a:buChar char="ü"/>
            </a:pPr>
            <a:endParaRPr lang="cs-CZ" sz="2400" dirty="0" smtClean="0"/>
          </a:p>
          <a:p>
            <a:pPr marL="1257300" lvl="2" indent="-342900">
              <a:buFont typeface="Wingdings" panose="05000000000000000000" pitchFamily="2" charset="2"/>
              <a:buChar char="ü"/>
            </a:pPr>
            <a:r>
              <a:rPr lang="cs-CZ" sz="2400" b="1" dirty="0" err="1" smtClean="0"/>
              <a:t>we</a:t>
            </a:r>
            <a:r>
              <a:rPr lang="cs-CZ" sz="2400" b="1" dirty="0" smtClean="0"/>
              <a:t> </a:t>
            </a:r>
            <a:r>
              <a:rPr lang="cs-CZ" sz="2400" b="1" dirty="0" err="1" smtClean="0"/>
              <a:t>know</a:t>
            </a:r>
            <a:r>
              <a:rPr lang="cs-CZ" sz="2400" b="1" dirty="0" smtClean="0"/>
              <a:t> more </a:t>
            </a:r>
            <a:r>
              <a:rPr lang="cs-CZ" sz="2400" b="1" dirty="0" err="1" smtClean="0"/>
              <a:t>than</a:t>
            </a:r>
            <a:r>
              <a:rPr lang="cs-CZ" sz="2400" b="1" dirty="0" smtClean="0"/>
              <a:t> </a:t>
            </a:r>
            <a:r>
              <a:rPr lang="cs-CZ" sz="2400" b="1" dirty="0" err="1" smtClean="0"/>
              <a:t>we</a:t>
            </a:r>
            <a:r>
              <a:rPr lang="cs-CZ" sz="2400" b="1" dirty="0" smtClean="0"/>
              <a:t> </a:t>
            </a:r>
            <a:r>
              <a:rPr lang="cs-CZ" sz="2400" b="1" dirty="0" err="1" smtClean="0"/>
              <a:t>can</a:t>
            </a:r>
            <a:r>
              <a:rPr lang="cs-CZ" sz="2400" b="1" dirty="0" smtClean="0"/>
              <a:t> </a:t>
            </a:r>
            <a:r>
              <a:rPr lang="cs-CZ" sz="2400" b="1" dirty="0" err="1" smtClean="0"/>
              <a:t>be</a:t>
            </a:r>
            <a:r>
              <a:rPr lang="cs-CZ" sz="2400" b="1" dirty="0" smtClean="0"/>
              <a:t> </a:t>
            </a:r>
            <a:r>
              <a:rPr lang="cs-CZ" sz="2400" b="1" dirty="0" err="1" smtClean="0"/>
              <a:t>aware</a:t>
            </a:r>
            <a:endParaRPr lang="cs-CZ" sz="2400" b="1" dirty="0" smtClean="0"/>
          </a:p>
          <a:p>
            <a:pPr marL="1257300" lvl="2" indent="-342900">
              <a:buFont typeface="Wingdings" panose="05000000000000000000" pitchFamily="2" charset="2"/>
              <a:buChar char="ü"/>
            </a:pPr>
            <a:r>
              <a:rPr lang="cs-CZ" sz="2400" b="1" dirty="0" err="1" smtClean="0"/>
              <a:t>we</a:t>
            </a:r>
            <a:r>
              <a:rPr lang="cs-CZ" sz="2400" b="1" dirty="0" smtClean="0"/>
              <a:t> </a:t>
            </a:r>
            <a:r>
              <a:rPr lang="cs-CZ" sz="2400" b="1" dirty="0" err="1" smtClean="0"/>
              <a:t>know</a:t>
            </a:r>
            <a:r>
              <a:rPr lang="cs-CZ" sz="2400" b="1" dirty="0" smtClean="0"/>
              <a:t> more </a:t>
            </a:r>
            <a:r>
              <a:rPr lang="cs-CZ" sz="2400" b="1" dirty="0" err="1" smtClean="0"/>
              <a:t>than</a:t>
            </a:r>
            <a:r>
              <a:rPr lang="cs-CZ" sz="2400" b="1" dirty="0" smtClean="0"/>
              <a:t> </a:t>
            </a:r>
            <a:r>
              <a:rPr lang="cs-CZ" sz="2400" b="1" dirty="0" err="1" smtClean="0"/>
              <a:t>we</a:t>
            </a:r>
            <a:r>
              <a:rPr lang="cs-CZ" sz="2400" b="1" dirty="0" smtClean="0"/>
              <a:t> </a:t>
            </a:r>
            <a:r>
              <a:rPr lang="cs-CZ" sz="2400" b="1" dirty="0" err="1" smtClean="0"/>
              <a:t>can</a:t>
            </a:r>
            <a:r>
              <a:rPr lang="cs-CZ" sz="2400" b="1" dirty="0" smtClean="0"/>
              <a:t> </a:t>
            </a:r>
            <a:r>
              <a:rPr lang="cs-CZ" sz="2400" b="1" dirty="0" err="1" smtClean="0"/>
              <a:t>say</a:t>
            </a:r>
            <a:endParaRPr lang="cs-CZ" sz="2400" b="1" dirty="0" smtClean="0"/>
          </a:p>
          <a:p>
            <a:endParaRPr dirty="0"/>
          </a:p>
        </p:txBody>
      </p:sp>
    </p:spTree>
    <p:extLst>
      <p:ext uri="{BB962C8B-B14F-4D97-AF65-F5344CB8AC3E}">
        <p14:creationId xmlns:p14="http://schemas.microsoft.com/office/powerpoint/2010/main" val="2289711036"/>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267029" y="273600"/>
            <a:ext cx="8229240" cy="6402240"/>
          </a:xfrm>
          <a:prstGeom prst="rect">
            <a:avLst/>
          </a:prstGeom>
        </p:spPr>
        <p:txBody>
          <a:bodyPr lIns="0" tIns="0" rIns="0" bIns="0"/>
          <a:lstStyle/>
          <a:p>
            <a:r>
              <a:rPr lang="en-US" sz="2800" b="1" dirty="0"/>
              <a:t>What the research into tacit knowledge (</a:t>
            </a:r>
            <a:r>
              <a:rPr lang="en-US" sz="2800" b="1" dirty="0" smtClean="0"/>
              <a:t>TK) </a:t>
            </a:r>
            <a:r>
              <a:rPr lang="en-US" sz="2800" b="1" dirty="0"/>
              <a:t>learns us </a:t>
            </a:r>
            <a:endParaRPr lang="en-US" sz="2800" dirty="0"/>
          </a:p>
          <a:p>
            <a:endParaRPr dirty="0"/>
          </a:p>
          <a:p>
            <a:r>
              <a:rPr lang="cs-CZ" sz="2400" b="1" dirty="0" err="1" smtClean="0"/>
              <a:t>the</a:t>
            </a:r>
            <a:r>
              <a:rPr lang="cs-CZ" sz="2400" b="1" dirty="0" smtClean="0"/>
              <a:t> </a:t>
            </a:r>
            <a:r>
              <a:rPr lang="cs-CZ" sz="2400" b="1" dirty="0" err="1" smtClean="0"/>
              <a:t>research</a:t>
            </a:r>
            <a:r>
              <a:rPr lang="cs-CZ" sz="2400" b="1" dirty="0" smtClean="0"/>
              <a:t> = </a:t>
            </a:r>
            <a:r>
              <a:rPr lang="cs-CZ" sz="2400" b="1" dirty="0" err="1" smtClean="0"/>
              <a:t>educational</a:t>
            </a:r>
            <a:r>
              <a:rPr lang="cs-CZ" sz="2400" b="1" dirty="0"/>
              <a:t> </a:t>
            </a:r>
            <a:r>
              <a:rPr lang="cs-CZ" sz="2400" b="1" dirty="0" smtClean="0"/>
              <a:t>/ </a:t>
            </a:r>
            <a:r>
              <a:rPr lang="cs-CZ" sz="2400" b="1" dirty="0" err="1" smtClean="0"/>
              <a:t>school</a:t>
            </a:r>
            <a:r>
              <a:rPr lang="cs-CZ" sz="2400" b="1" dirty="0" smtClean="0"/>
              <a:t> </a:t>
            </a:r>
            <a:r>
              <a:rPr lang="cs-CZ" sz="2400" b="1" dirty="0" err="1" smtClean="0"/>
              <a:t>research</a:t>
            </a:r>
            <a:endParaRPr lang="cs-CZ" sz="2400" b="1" dirty="0" smtClean="0"/>
          </a:p>
          <a:p>
            <a:endParaRPr lang="cs-CZ" sz="2400" b="1" dirty="0"/>
          </a:p>
          <a:p>
            <a:r>
              <a:rPr lang="cs-CZ" sz="2400" b="1" dirty="0" err="1" smtClean="0"/>
              <a:t>however</a:t>
            </a:r>
            <a:r>
              <a:rPr lang="cs-CZ" sz="2400" b="1" dirty="0" smtClean="0"/>
              <a:t>, T</a:t>
            </a:r>
            <a:r>
              <a:rPr lang="en-US" sz="2400" b="1" dirty="0" smtClean="0"/>
              <a:t>K</a:t>
            </a:r>
            <a:r>
              <a:rPr lang="cs-CZ" sz="2400" b="1" dirty="0" smtClean="0"/>
              <a:t> </a:t>
            </a:r>
            <a:r>
              <a:rPr lang="cs-CZ" sz="2400" b="1" dirty="0" err="1" smtClean="0"/>
              <a:t>is</a:t>
            </a:r>
            <a:r>
              <a:rPr lang="cs-CZ" sz="2400" b="1" dirty="0" smtClean="0"/>
              <a:t> </a:t>
            </a:r>
            <a:r>
              <a:rPr lang="cs-CZ" sz="2400" b="1" dirty="0" err="1" smtClean="0"/>
              <a:t>something</a:t>
            </a:r>
            <a:r>
              <a:rPr lang="cs-CZ" sz="2400" b="1" dirty="0" smtClean="0"/>
              <a:t> </a:t>
            </a:r>
            <a:r>
              <a:rPr lang="cs-CZ" sz="2400" b="1" dirty="0" err="1" smtClean="0"/>
              <a:t>that</a:t>
            </a:r>
            <a:r>
              <a:rPr lang="cs-CZ" sz="2400" b="1" dirty="0" smtClean="0"/>
              <a:t> </a:t>
            </a:r>
            <a:r>
              <a:rPr lang="cs-CZ" sz="2400" b="1" dirty="0" err="1" smtClean="0"/>
              <a:t>is</a:t>
            </a:r>
            <a:r>
              <a:rPr lang="cs-CZ" sz="2400" b="1" dirty="0" smtClean="0"/>
              <a:t> </a:t>
            </a:r>
            <a:r>
              <a:rPr lang="cs-CZ" sz="2400" b="1" dirty="0" err="1" smtClean="0"/>
              <a:t>important</a:t>
            </a:r>
            <a:r>
              <a:rPr lang="cs-CZ" sz="2400" b="1" dirty="0" smtClean="0"/>
              <a:t> </a:t>
            </a:r>
            <a:r>
              <a:rPr lang="cs-CZ" sz="2400" b="1" dirty="0" err="1" smtClean="0"/>
              <a:t>for</a:t>
            </a:r>
            <a:r>
              <a:rPr lang="cs-CZ" sz="2400" b="1" dirty="0" smtClean="0"/>
              <a:t> </a:t>
            </a:r>
            <a:r>
              <a:rPr lang="cs-CZ" sz="2400" b="1" dirty="0" err="1" smtClean="0"/>
              <a:t>social</a:t>
            </a:r>
            <a:r>
              <a:rPr lang="cs-CZ" sz="2400" b="1" dirty="0" smtClean="0"/>
              <a:t> pedagogy </a:t>
            </a:r>
            <a:r>
              <a:rPr lang="cs-CZ" sz="2400" b="1" dirty="0" err="1" smtClean="0"/>
              <a:t>research</a:t>
            </a:r>
            <a:r>
              <a:rPr lang="cs-CZ" sz="2400" b="1" dirty="0" smtClean="0"/>
              <a:t>:</a:t>
            </a:r>
          </a:p>
          <a:p>
            <a:pPr marL="342900" indent="-342900">
              <a:buFont typeface="Wingdings" panose="05000000000000000000" pitchFamily="2" charset="2"/>
              <a:buChar char="ü"/>
            </a:pPr>
            <a:endParaRPr lang="cs-CZ" sz="2400" b="1" dirty="0"/>
          </a:p>
          <a:p>
            <a:pPr marL="1257300" lvl="2" indent="-342900">
              <a:buFont typeface="Wingdings" panose="05000000000000000000" pitchFamily="2" charset="2"/>
              <a:buChar char="ü"/>
            </a:pPr>
            <a:r>
              <a:rPr lang="cs-CZ" sz="2400" dirty="0" err="1" smtClean="0"/>
              <a:t>leisure</a:t>
            </a:r>
            <a:r>
              <a:rPr lang="cs-CZ" sz="2400" dirty="0" smtClean="0"/>
              <a:t> </a:t>
            </a:r>
            <a:r>
              <a:rPr lang="cs-CZ" sz="2400" dirty="0" err="1" smtClean="0"/>
              <a:t>time</a:t>
            </a:r>
            <a:r>
              <a:rPr lang="cs-CZ" sz="2400" dirty="0" smtClean="0"/>
              <a:t> pedagogy</a:t>
            </a:r>
          </a:p>
          <a:p>
            <a:pPr marL="1257300" lvl="2" indent="-342900">
              <a:buFont typeface="Wingdings" panose="05000000000000000000" pitchFamily="2" charset="2"/>
              <a:buChar char="ü"/>
            </a:pPr>
            <a:r>
              <a:rPr lang="cs-CZ" sz="2400" dirty="0" err="1" smtClean="0"/>
              <a:t>outdoor</a:t>
            </a:r>
            <a:r>
              <a:rPr lang="cs-CZ" sz="2400" dirty="0" smtClean="0"/>
              <a:t> </a:t>
            </a:r>
            <a:r>
              <a:rPr lang="cs-CZ" sz="2400" dirty="0" err="1" smtClean="0"/>
              <a:t>education</a:t>
            </a:r>
            <a:endParaRPr lang="cs-CZ" sz="2400" dirty="0" smtClean="0"/>
          </a:p>
          <a:p>
            <a:pPr marL="1257300" lvl="2" indent="-342900">
              <a:buFont typeface="Wingdings" panose="05000000000000000000" pitchFamily="2" charset="2"/>
              <a:buChar char="ü"/>
            </a:pPr>
            <a:r>
              <a:rPr lang="cs-CZ" sz="2400" dirty="0" smtClean="0"/>
              <a:t>andragogy </a:t>
            </a:r>
            <a:endParaRPr lang="en-US" sz="2400" dirty="0" smtClean="0"/>
          </a:p>
          <a:p>
            <a:pPr marL="1257300" lvl="2" indent="-342900">
              <a:buFont typeface="Wingdings" panose="05000000000000000000" pitchFamily="2" charset="2"/>
              <a:buChar char="ü"/>
            </a:pPr>
            <a:r>
              <a:rPr lang="en-US" sz="2400" dirty="0" err="1" smtClean="0"/>
              <a:t>activization</a:t>
            </a:r>
            <a:r>
              <a:rPr lang="en-US" sz="2400" dirty="0" smtClean="0"/>
              <a:t> of seniors </a:t>
            </a:r>
            <a:r>
              <a:rPr lang="cs-CZ" sz="2400" dirty="0" err="1" smtClean="0"/>
              <a:t>etc</a:t>
            </a:r>
            <a:r>
              <a:rPr lang="cs-CZ" sz="2400" dirty="0" smtClean="0"/>
              <a:t>.</a:t>
            </a:r>
            <a:r>
              <a:rPr lang="en-US" sz="2400" dirty="0" smtClean="0"/>
              <a:t> </a:t>
            </a:r>
            <a:r>
              <a:rPr lang="cs-CZ" sz="2400" dirty="0" err="1" smtClean="0"/>
              <a:t>etc</a:t>
            </a:r>
            <a:r>
              <a:rPr lang="cs-CZ" sz="2400" dirty="0" smtClean="0"/>
              <a:t>.</a:t>
            </a:r>
            <a:endParaRPr lang="en-US" sz="2400" dirty="0" smtClean="0"/>
          </a:p>
          <a:p>
            <a:pPr marL="1257300" lvl="2" indent="-342900">
              <a:buFont typeface="Wingdings" panose="05000000000000000000" pitchFamily="2" charset="2"/>
              <a:buChar char="ü"/>
            </a:pPr>
            <a:r>
              <a:rPr lang="en-US" sz="2400" dirty="0" smtClean="0"/>
              <a:t>the work with patients suffering Alzheimer disease</a:t>
            </a:r>
            <a:endParaRPr lang="cs-CZ" sz="2400" dirty="0" smtClean="0"/>
          </a:p>
          <a:p>
            <a:pPr lvl="2"/>
            <a:endParaRPr lang="cs-CZ" sz="2400" dirty="0" smtClean="0"/>
          </a:p>
          <a:p>
            <a:pPr lvl="2"/>
            <a:r>
              <a:rPr lang="cs-CZ" sz="2400" dirty="0" smtClean="0"/>
              <a:t>-</a:t>
            </a:r>
            <a:r>
              <a:rPr lang="en-US" sz="2400" dirty="0" smtClean="0"/>
              <a:t>&gt; a process is more important than the state</a:t>
            </a:r>
          </a:p>
          <a:p>
            <a:pPr lvl="2"/>
            <a:r>
              <a:rPr lang="en-US" sz="2400" dirty="0" smtClean="0"/>
              <a:t>-&gt; during a process we work  with explicit – implicit (tacit) knowledge continuity </a:t>
            </a:r>
            <a:endParaRPr lang="cs-CZ" sz="2400" dirty="0" smtClean="0"/>
          </a:p>
          <a:p>
            <a:pPr marL="1257300" lvl="2" indent="-342900">
              <a:buFont typeface="Wingdings" panose="05000000000000000000" pitchFamily="2" charset="2"/>
              <a:buChar char="ü"/>
            </a:pPr>
            <a:endParaRPr lang="cs-CZ" sz="2400" dirty="0" smtClean="0"/>
          </a:p>
          <a:p>
            <a:endParaRPr dirty="0"/>
          </a:p>
        </p:txBody>
      </p:sp>
    </p:spTree>
    <p:extLst>
      <p:ext uri="{BB962C8B-B14F-4D97-AF65-F5344CB8AC3E}">
        <p14:creationId xmlns:p14="http://schemas.microsoft.com/office/powerpoint/2010/main" val="2699080139"/>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267029" y="273600"/>
            <a:ext cx="8229240" cy="6402240"/>
          </a:xfrm>
          <a:prstGeom prst="rect">
            <a:avLst/>
          </a:prstGeom>
        </p:spPr>
        <p:txBody>
          <a:bodyPr lIns="0" tIns="0" rIns="0" bIns="0"/>
          <a:lstStyle/>
          <a:p>
            <a:r>
              <a:rPr lang="cs-CZ" sz="2800" b="1" dirty="0" err="1" smtClean="0">
                <a:latin typeface="Arial"/>
              </a:rPr>
              <a:t>What</a:t>
            </a:r>
            <a:r>
              <a:rPr lang="cs-CZ" sz="2800" b="1" dirty="0" smtClean="0">
                <a:latin typeface="Arial"/>
              </a:rPr>
              <a:t> </a:t>
            </a:r>
            <a:r>
              <a:rPr lang="cs-CZ" sz="2800" b="1" dirty="0" err="1" smtClean="0">
                <a:latin typeface="Arial"/>
              </a:rPr>
              <a:t>the</a:t>
            </a:r>
            <a:r>
              <a:rPr lang="cs-CZ" sz="2800" b="1" dirty="0" smtClean="0">
                <a:latin typeface="Arial"/>
              </a:rPr>
              <a:t> </a:t>
            </a:r>
            <a:r>
              <a:rPr lang="cs-CZ" sz="2800" b="1" dirty="0" err="1" smtClean="0">
                <a:latin typeface="Arial"/>
              </a:rPr>
              <a:t>research</a:t>
            </a:r>
            <a:r>
              <a:rPr lang="cs-CZ" sz="2800" b="1" dirty="0" smtClean="0">
                <a:latin typeface="Arial"/>
              </a:rPr>
              <a:t> </a:t>
            </a:r>
            <a:r>
              <a:rPr lang="cs-CZ" sz="2800" b="1" dirty="0" err="1" smtClean="0">
                <a:latin typeface="Arial"/>
              </a:rPr>
              <a:t>into</a:t>
            </a:r>
            <a:r>
              <a:rPr lang="cs-CZ" sz="2800" b="1" dirty="0" smtClean="0">
                <a:latin typeface="Arial"/>
              </a:rPr>
              <a:t> </a:t>
            </a:r>
            <a:r>
              <a:rPr lang="cs-CZ" sz="2800" b="1" dirty="0" err="1" smtClean="0">
                <a:latin typeface="Arial"/>
              </a:rPr>
              <a:t>tacit</a:t>
            </a:r>
            <a:r>
              <a:rPr lang="cs-CZ" sz="2800" b="1" dirty="0" smtClean="0">
                <a:latin typeface="Arial"/>
              </a:rPr>
              <a:t> </a:t>
            </a:r>
            <a:r>
              <a:rPr lang="en-US" sz="2800" b="1" dirty="0">
                <a:latin typeface="Arial"/>
              </a:rPr>
              <a:t>(</a:t>
            </a:r>
            <a:r>
              <a:rPr lang="en-US" sz="2800" b="1" dirty="0" smtClean="0">
                <a:latin typeface="Arial"/>
              </a:rPr>
              <a:t>implicit) </a:t>
            </a:r>
            <a:r>
              <a:rPr lang="cs-CZ" sz="2800" b="1" dirty="0" err="1" smtClean="0">
                <a:latin typeface="Arial"/>
              </a:rPr>
              <a:t>knowledge</a:t>
            </a:r>
            <a:r>
              <a:rPr lang="cs-CZ" sz="2800" b="1" dirty="0" smtClean="0">
                <a:latin typeface="Arial"/>
              </a:rPr>
              <a:t> (T</a:t>
            </a:r>
            <a:r>
              <a:rPr lang="en-US" sz="2800" b="1" dirty="0" smtClean="0">
                <a:latin typeface="Arial"/>
              </a:rPr>
              <a:t>K</a:t>
            </a:r>
            <a:r>
              <a:rPr lang="cs-CZ" sz="2800" b="1" dirty="0" smtClean="0">
                <a:latin typeface="Arial"/>
              </a:rPr>
              <a:t>)</a:t>
            </a:r>
            <a:r>
              <a:rPr lang="cs-CZ" sz="2800" b="1" dirty="0"/>
              <a:t> </a:t>
            </a:r>
            <a:r>
              <a:rPr lang="cs-CZ" sz="2800" b="1" dirty="0" err="1" smtClean="0"/>
              <a:t>learn</a:t>
            </a:r>
            <a:r>
              <a:rPr lang="en-US" sz="2800" b="1" dirty="0" smtClean="0"/>
              <a:t>s</a:t>
            </a:r>
            <a:r>
              <a:rPr lang="cs-CZ" sz="2800" b="1" dirty="0" smtClean="0"/>
              <a:t> </a:t>
            </a:r>
            <a:r>
              <a:rPr lang="cs-CZ" sz="2800" b="1" dirty="0" err="1"/>
              <a:t>us</a:t>
            </a:r>
            <a:r>
              <a:rPr lang="cs-CZ" b="1" dirty="0"/>
              <a:t> </a:t>
            </a:r>
            <a:endParaRPr dirty="0"/>
          </a:p>
          <a:p>
            <a:endParaRPr dirty="0"/>
          </a:p>
          <a:p>
            <a:r>
              <a:rPr lang="cs-CZ" sz="2400" b="1" dirty="0" smtClean="0"/>
              <a:t>T</a:t>
            </a:r>
            <a:r>
              <a:rPr lang="en-US" sz="2400" b="1" dirty="0" smtClean="0"/>
              <a:t>K</a:t>
            </a:r>
            <a:r>
              <a:rPr lang="cs-CZ" sz="2400" b="1" dirty="0" smtClean="0"/>
              <a:t> </a:t>
            </a:r>
            <a:r>
              <a:rPr lang="cs-CZ" sz="2400" dirty="0" smtClean="0"/>
              <a:t>= </a:t>
            </a:r>
            <a:r>
              <a:rPr lang="cs-CZ" sz="2400" dirty="0" err="1" smtClean="0"/>
              <a:t>used</a:t>
            </a:r>
            <a:r>
              <a:rPr lang="cs-CZ" sz="2400" dirty="0" smtClean="0"/>
              <a:t> </a:t>
            </a:r>
            <a:r>
              <a:rPr lang="cs-CZ" sz="2400" dirty="0" err="1" smtClean="0"/>
              <a:t>knowledge</a:t>
            </a:r>
            <a:r>
              <a:rPr lang="cs-CZ" sz="2400" dirty="0" smtClean="0"/>
              <a:t> </a:t>
            </a:r>
            <a:r>
              <a:rPr lang="cs-CZ" sz="2400" dirty="0" err="1" smtClean="0"/>
              <a:t>that</a:t>
            </a:r>
            <a:r>
              <a:rPr lang="cs-CZ" sz="2400" dirty="0" smtClean="0"/>
              <a:t> c</a:t>
            </a:r>
            <a:r>
              <a:rPr lang="en-US" sz="2400" dirty="0" smtClean="0"/>
              <a:t>an</a:t>
            </a:r>
            <a:r>
              <a:rPr lang="cs-CZ" sz="2400" dirty="0" smtClean="0"/>
              <a:t> not </a:t>
            </a:r>
            <a:r>
              <a:rPr lang="cs-CZ" sz="2400" dirty="0" err="1" smtClean="0"/>
              <a:t>be</a:t>
            </a:r>
            <a:r>
              <a:rPr lang="cs-CZ" sz="2400" dirty="0" smtClean="0"/>
              <a:t> </a:t>
            </a:r>
            <a:r>
              <a:rPr lang="en-US" sz="2400" dirty="0" smtClean="0"/>
              <a:t>easily </a:t>
            </a:r>
            <a:r>
              <a:rPr lang="cs-CZ" sz="2400" dirty="0" err="1" smtClean="0"/>
              <a:t>explicated</a:t>
            </a:r>
            <a:endParaRPr lang="cs-CZ" sz="2400" dirty="0" smtClean="0"/>
          </a:p>
          <a:p>
            <a:r>
              <a:rPr lang="cs-CZ" sz="2400" b="1" dirty="0"/>
              <a:t> </a:t>
            </a:r>
            <a:r>
              <a:rPr lang="cs-CZ" sz="2400" b="1" dirty="0" smtClean="0"/>
              <a:t>    </a:t>
            </a:r>
            <a:r>
              <a:rPr lang="cs-CZ" sz="2400" dirty="0" smtClean="0"/>
              <a:t>=  </a:t>
            </a:r>
            <a:r>
              <a:rPr lang="cs-CZ" sz="2400" dirty="0" err="1" smtClean="0"/>
              <a:t>knowledge</a:t>
            </a:r>
            <a:r>
              <a:rPr lang="cs-CZ" sz="2400" dirty="0" smtClean="0"/>
              <a:t> </a:t>
            </a:r>
            <a:r>
              <a:rPr lang="cs-CZ" sz="2400" dirty="0" err="1" smtClean="0"/>
              <a:t>that</a:t>
            </a:r>
            <a:r>
              <a:rPr lang="cs-CZ" sz="2400" dirty="0" smtClean="0"/>
              <a:t> </a:t>
            </a:r>
            <a:r>
              <a:rPr lang="cs-CZ" sz="2400" dirty="0" err="1" smtClean="0"/>
              <a:t>help</a:t>
            </a:r>
            <a:r>
              <a:rPr lang="cs-CZ" sz="2400" dirty="0" smtClean="0"/>
              <a:t> </a:t>
            </a:r>
            <a:r>
              <a:rPr lang="cs-CZ" sz="2400" dirty="0" err="1" smtClean="0"/>
              <a:t>us</a:t>
            </a:r>
            <a:r>
              <a:rPr lang="cs-CZ" sz="2400" dirty="0" smtClean="0"/>
              <a:t> </a:t>
            </a:r>
            <a:r>
              <a:rPr lang="cs-CZ" sz="2400" dirty="0" err="1" smtClean="0"/>
              <a:t>behave</a:t>
            </a:r>
            <a:r>
              <a:rPr lang="cs-CZ" sz="2400" dirty="0" smtClean="0"/>
              <a:t> in </a:t>
            </a:r>
            <a:r>
              <a:rPr lang="cs-CZ" sz="2400" dirty="0" err="1" smtClean="0"/>
              <a:t>complex</a:t>
            </a:r>
            <a:r>
              <a:rPr lang="cs-CZ" sz="2400" dirty="0" smtClean="0"/>
              <a:t> </a:t>
            </a:r>
            <a:r>
              <a:rPr lang="cs-CZ" sz="2400" dirty="0" err="1" smtClean="0"/>
              <a:t>situation</a:t>
            </a:r>
            <a:endParaRPr lang="cs-CZ" sz="2400" dirty="0" smtClean="0"/>
          </a:p>
          <a:p>
            <a:r>
              <a:rPr lang="cs-CZ" sz="2400" dirty="0"/>
              <a:t> </a:t>
            </a:r>
            <a:r>
              <a:rPr lang="cs-CZ" sz="2400" dirty="0" smtClean="0"/>
              <a:t>    =  </a:t>
            </a:r>
            <a:r>
              <a:rPr lang="cs-CZ" sz="2400" dirty="0" err="1" smtClean="0"/>
              <a:t>knowledge</a:t>
            </a:r>
            <a:r>
              <a:rPr lang="cs-CZ" sz="2400" dirty="0" smtClean="0"/>
              <a:t> </a:t>
            </a:r>
            <a:r>
              <a:rPr lang="cs-CZ" sz="2400" dirty="0" err="1" smtClean="0"/>
              <a:t>that</a:t>
            </a:r>
            <a:r>
              <a:rPr lang="cs-CZ" sz="2400" dirty="0" smtClean="0"/>
              <a:t> </a:t>
            </a:r>
            <a:r>
              <a:rPr lang="cs-CZ" sz="2400" dirty="0" err="1" smtClean="0"/>
              <a:t>we</a:t>
            </a:r>
            <a:r>
              <a:rPr lang="cs-CZ" sz="2400" dirty="0" smtClean="0"/>
              <a:t> </a:t>
            </a:r>
            <a:r>
              <a:rPr lang="cs-CZ" sz="2400" dirty="0" err="1" smtClean="0"/>
              <a:t>must</a:t>
            </a:r>
            <a:r>
              <a:rPr lang="cs-CZ" sz="2400" dirty="0" smtClean="0"/>
              <a:t> not </a:t>
            </a:r>
            <a:r>
              <a:rPr lang="cs-CZ" sz="2400" dirty="0" err="1" smtClean="0"/>
              <a:t>or</a:t>
            </a:r>
            <a:r>
              <a:rPr lang="cs-CZ" sz="2400" dirty="0" smtClean="0"/>
              <a:t> </a:t>
            </a:r>
            <a:r>
              <a:rPr lang="cs-CZ" sz="2400" dirty="0" err="1" smtClean="0"/>
              <a:t>cannot</a:t>
            </a:r>
            <a:r>
              <a:rPr lang="cs-CZ" sz="2400" dirty="0" smtClean="0"/>
              <a:t> </a:t>
            </a:r>
            <a:r>
              <a:rPr lang="cs-CZ" sz="2400" dirty="0" err="1" smtClean="0"/>
              <a:t>control</a:t>
            </a:r>
            <a:r>
              <a:rPr lang="cs-CZ" sz="2400" dirty="0" smtClean="0"/>
              <a:t> by </a:t>
            </a:r>
          </a:p>
          <a:p>
            <a:r>
              <a:rPr lang="cs-CZ" sz="2400" dirty="0"/>
              <a:t> </a:t>
            </a:r>
            <a:r>
              <a:rPr lang="cs-CZ" sz="2400" dirty="0" smtClean="0"/>
              <a:t>          </a:t>
            </a:r>
            <a:r>
              <a:rPr lang="cs-CZ" sz="2400" dirty="0" err="1" smtClean="0"/>
              <a:t>consiousness</a:t>
            </a:r>
            <a:endParaRPr lang="cs-CZ" sz="2400" dirty="0" smtClean="0"/>
          </a:p>
          <a:p>
            <a:endParaRPr lang="cs-CZ" sz="2400" dirty="0"/>
          </a:p>
          <a:p>
            <a:endParaRPr lang="cs-CZ" sz="2400" b="1" dirty="0" smtClean="0"/>
          </a:p>
          <a:p>
            <a:r>
              <a:rPr lang="cs-CZ" sz="2400" b="1" dirty="0" err="1" smtClean="0"/>
              <a:t>example</a:t>
            </a:r>
            <a:r>
              <a:rPr lang="cs-CZ" sz="2400" b="1" dirty="0" smtClean="0"/>
              <a:t>: </a:t>
            </a:r>
            <a:r>
              <a:rPr lang="cs-CZ" sz="2400" b="1" dirty="0" err="1" smtClean="0"/>
              <a:t>riding</a:t>
            </a:r>
            <a:r>
              <a:rPr lang="cs-CZ" sz="2400" b="1" dirty="0" smtClean="0"/>
              <a:t> a </a:t>
            </a:r>
            <a:r>
              <a:rPr lang="cs-CZ" sz="2400" b="1" dirty="0" err="1" smtClean="0"/>
              <a:t>bicycle</a:t>
            </a:r>
            <a:endParaRPr lang="cs-CZ" sz="2400" b="1" dirty="0" smtClean="0"/>
          </a:p>
          <a:p>
            <a:endParaRPr lang="cs-CZ" sz="2400" dirty="0"/>
          </a:p>
          <a:p>
            <a:r>
              <a:rPr lang="cs-CZ" sz="2400" b="1" dirty="0" err="1" smtClean="0"/>
              <a:t>the</a:t>
            </a:r>
            <a:r>
              <a:rPr lang="cs-CZ" sz="2400" b="1" dirty="0" smtClean="0"/>
              <a:t> </a:t>
            </a:r>
            <a:r>
              <a:rPr lang="cs-CZ" sz="2400" b="1" dirty="0" err="1" smtClean="0"/>
              <a:t>time</a:t>
            </a:r>
            <a:r>
              <a:rPr lang="cs-CZ" sz="2400" b="1" dirty="0" smtClean="0"/>
              <a:t> </a:t>
            </a:r>
            <a:r>
              <a:rPr lang="cs-CZ" sz="2400" b="1" dirty="0" err="1" smtClean="0"/>
              <a:t>of</a:t>
            </a:r>
            <a:r>
              <a:rPr lang="cs-CZ" sz="2400" b="1" dirty="0" smtClean="0"/>
              <a:t> </a:t>
            </a:r>
            <a:r>
              <a:rPr lang="cs-CZ" sz="2400" b="1" dirty="0" err="1" smtClean="0"/>
              <a:t>riding</a:t>
            </a:r>
            <a:r>
              <a:rPr lang="cs-CZ" sz="2400" dirty="0" smtClean="0"/>
              <a:t>: </a:t>
            </a:r>
          </a:p>
          <a:p>
            <a:pPr marL="342900" indent="-342900">
              <a:buFont typeface="Arial" panose="020B0604020202020204" pitchFamily="34" charset="0"/>
              <a:buChar char="•"/>
            </a:pPr>
            <a:r>
              <a:rPr lang="cs-CZ" sz="2400" dirty="0" err="1" smtClean="0"/>
              <a:t>whole</a:t>
            </a:r>
            <a:r>
              <a:rPr lang="cs-CZ" sz="2400" dirty="0" smtClean="0"/>
              <a:t> </a:t>
            </a:r>
            <a:r>
              <a:rPr lang="cs-CZ" sz="2400" dirty="0" err="1" smtClean="0"/>
              <a:t>situation</a:t>
            </a:r>
            <a:r>
              <a:rPr lang="cs-CZ" sz="2400" dirty="0" smtClean="0"/>
              <a:t> (</a:t>
            </a:r>
            <a:r>
              <a:rPr lang="cs-CZ" sz="2400" dirty="0" err="1" smtClean="0"/>
              <a:t>technique</a:t>
            </a:r>
            <a:r>
              <a:rPr lang="cs-CZ" sz="2400" dirty="0" smtClean="0"/>
              <a:t> </a:t>
            </a:r>
            <a:r>
              <a:rPr lang="cs-CZ" sz="2400" dirty="0" err="1" smtClean="0"/>
              <a:t>of</a:t>
            </a:r>
            <a:r>
              <a:rPr lang="cs-CZ" sz="2400" dirty="0" smtClean="0"/>
              <a:t> </a:t>
            </a:r>
            <a:r>
              <a:rPr lang="cs-CZ" sz="2400" dirty="0" err="1" smtClean="0"/>
              <a:t>biking</a:t>
            </a:r>
            <a:r>
              <a:rPr lang="cs-CZ" sz="2400" dirty="0" smtClean="0"/>
              <a:t>, </a:t>
            </a:r>
            <a:r>
              <a:rPr lang="cs-CZ" sz="2400" dirty="0" err="1" smtClean="0"/>
              <a:t>control</a:t>
            </a:r>
            <a:r>
              <a:rPr lang="cs-CZ" sz="2400" dirty="0" smtClean="0"/>
              <a:t> </a:t>
            </a:r>
            <a:r>
              <a:rPr lang="cs-CZ" sz="2400" dirty="0" err="1" smtClean="0"/>
              <a:t>of</a:t>
            </a:r>
            <a:r>
              <a:rPr lang="cs-CZ" sz="2400" dirty="0" smtClean="0"/>
              <a:t> balance, </a:t>
            </a:r>
            <a:r>
              <a:rPr lang="cs-CZ" sz="2400" dirty="0" err="1" smtClean="0"/>
              <a:t>directing</a:t>
            </a:r>
            <a:r>
              <a:rPr lang="cs-CZ" sz="2400" dirty="0" smtClean="0"/>
              <a:t> </a:t>
            </a:r>
            <a:r>
              <a:rPr lang="cs-CZ" sz="2400" dirty="0" err="1" smtClean="0"/>
              <a:t>handlebar</a:t>
            </a:r>
            <a:r>
              <a:rPr lang="cs-CZ" sz="2400" dirty="0" smtClean="0"/>
              <a:t>, fysiology </a:t>
            </a:r>
            <a:r>
              <a:rPr lang="cs-CZ" sz="2400" dirty="0" err="1" smtClean="0"/>
              <a:t>of</a:t>
            </a:r>
            <a:r>
              <a:rPr lang="cs-CZ" sz="2400" dirty="0" smtClean="0"/>
              <a:t> </a:t>
            </a:r>
            <a:r>
              <a:rPr lang="cs-CZ" sz="2400" dirty="0" err="1" smtClean="0"/>
              <a:t>movement</a:t>
            </a:r>
            <a:r>
              <a:rPr lang="cs-CZ" sz="2400" dirty="0" smtClean="0"/>
              <a:t>, </a:t>
            </a:r>
            <a:r>
              <a:rPr lang="cs-CZ" sz="2400" dirty="0" err="1" smtClean="0"/>
              <a:t>neurological</a:t>
            </a:r>
            <a:r>
              <a:rPr lang="cs-CZ" sz="2400" dirty="0" smtClean="0"/>
              <a:t> </a:t>
            </a:r>
            <a:r>
              <a:rPr lang="cs-CZ" sz="2400" dirty="0" err="1" smtClean="0"/>
              <a:t>processes</a:t>
            </a:r>
            <a:r>
              <a:rPr lang="cs-CZ" sz="2400" dirty="0" smtClean="0"/>
              <a:t> </a:t>
            </a:r>
            <a:r>
              <a:rPr lang="cs-CZ" sz="2400" dirty="0" err="1" smtClean="0"/>
              <a:t>covering</a:t>
            </a:r>
            <a:r>
              <a:rPr lang="cs-CZ" sz="2400" dirty="0" smtClean="0"/>
              <a:t> </a:t>
            </a:r>
            <a:r>
              <a:rPr lang="cs-CZ" sz="2400" dirty="0" err="1" smtClean="0"/>
              <a:t>the</a:t>
            </a:r>
            <a:r>
              <a:rPr lang="cs-CZ" sz="2400" dirty="0" smtClean="0"/>
              <a:t> fysiology </a:t>
            </a:r>
            <a:r>
              <a:rPr lang="cs-CZ" sz="2400" dirty="0" err="1" smtClean="0"/>
              <a:t>etc</a:t>
            </a:r>
            <a:r>
              <a:rPr lang="cs-CZ" sz="2400" dirty="0" smtClean="0"/>
              <a:t>. </a:t>
            </a:r>
            <a:r>
              <a:rPr lang="cs-CZ" sz="2400" dirty="0" err="1" smtClean="0"/>
              <a:t>etc</a:t>
            </a:r>
            <a:r>
              <a:rPr lang="cs-CZ" sz="2400" dirty="0" smtClean="0"/>
              <a:t>.) </a:t>
            </a:r>
            <a:r>
              <a:rPr lang="cs-CZ" sz="2400" dirty="0" err="1" smtClean="0"/>
              <a:t>cannot</a:t>
            </a:r>
            <a:r>
              <a:rPr lang="cs-CZ" sz="2400" dirty="0" smtClean="0"/>
              <a:t> </a:t>
            </a:r>
            <a:r>
              <a:rPr lang="cs-CZ" sz="2400" dirty="0" err="1" smtClean="0"/>
              <a:t>be</a:t>
            </a:r>
            <a:r>
              <a:rPr lang="cs-CZ" sz="2400" dirty="0" smtClean="0"/>
              <a:t> </a:t>
            </a:r>
            <a:r>
              <a:rPr lang="cs-CZ" sz="2400" dirty="0" err="1" smtClean="0"/>
              <a:t>controled</a:t>
            </a:r>
            <a:r>
              <a:rPr lang="cs-CZ" sz="2400" dirty="0" smtClean="0"/>
              <a:t> </a:t>
            </a:r>
          </a:p>
          <a:p>
            <a:endParaRPr lang="cs-CZ" sz="2400" b="1" dirty="0" smtClean="0"/>
          </a:p>
          <a:p>
            <a:endParaRPr dirty="0"/>
          </a:p>
        </p:txBody>
      </p:sp>
    </p:spTree>
    <p:extLst>
      <p:ext uri="{BB962C8B-B14F-4D97-AF65-F5344CB8AC3E}">
        <p14:creationId xmlns:p14="http://schemas.microsoft.com/office/powerpoint/2010/main" val="3428254921"/>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r>
              <a:rPr lang="cs-CZ" sz="2800" b="1" dirty="0" err="1" smtClean="0">
                <a:latin typeface="Arial"/>
              </a:rPr>
              <a:t>What</a:t>
            </a:r>
            <a:r>
              <a:rPr lang="cs-CZ" sz="2800" b="1" dirty="0" smtClean="0">
                <a:latin typeface="Arial"/>
              </a:rPr>
              <a:t> </a:t>
            </a:r>
            <a:r>
              <a:rPr lang="cs-CZ" sz="2800" b="1" dirty="0" err="1" smtClean="0">
                <a:latin typeface="Arial"/>
              </a:rPr>
              <a:t>the</a:t>
            </a:r>
            <a:r>
              <a:rPr lang="cs-CZ" sz="2800" b="1" dirty="0" smtClean="0">
                <a:latin typeface="Arial"/>
              </a:rPr>
              <a:t> </a:t>
            </a:r>
            <a:r>
              <a:rPr lang="cs-CZ" sz="2800" b="1" dirty="0" err="1" smtClean="0">
                <a:latin typeface="Arial"/>
              </a:rPr>
              <a:t>research</a:t>
            </a:r>
            <a:r>
              <a:rPr lang="cs-CZ" sz="2800" b="1" dirty="0" smtClean="0">
                <a:latin typeface="Arial"/>
              </a:rPr>
              <a:t> </a:t>
            </a:r>
            <a:r>
              <a:rPr lang="cs-CZ" sz="2800" b="1" dirty="0" err="1" smtClean="0">
                <a:latin typeface="Arial"/>
              </a:rPr>
              <a:t>into</a:t>
            </a:r>
            <a:r>
              <a:rPr lang="cs-CZ" sz="2800" b="1" dirty="0" smtClean="0">
                <a:latin typeface="Arial"/>
              </a:rPr>
              <a:t> </a:t>
            </a:r>
            <a:r>
              <a:rPr lang="cs-CZ" sz="2800" b="1" dirty="0" err="1" smtClean="0">
                <a:latin typeface="Arial"/>
              </a:rPr>
              <a:t>tacit</a:t>
            </a:r>
            <a:r>
              <a:rPr lang="cs-CZ" sz="2800" b="1" dirty="0" smtClean="0">
                <a:latin typeface="Arial"/>
              </a:rPr>
              <a:t> </a:t>
            </a:r>
            <a:r>
              <a:rPr lang="cs-CZ" sz="2800" b="1" dirty="0" err="1" smtClean="0">
                <a:latin typeface="Arial"/>
              </a:rPr>
              <a:t>knowledge</a:t>
            </a:r>
            <a:r>
              <a:rPr lang="cs-CZ" sz="2800" b="1" dirty="0" smtClean="0">
                <a:latin typeface="Arial"/>
              </a:rPr>
              <a:t> (T</a:t>
            </a:r>
            <a:r>
              <a:rPr lang="en-US" sz="2800" b="1" dirty="0" smtClean="0">
                <a:latin typeface="Arial"/>
              </a:rPr>
              <a:t>K</a:t>
            </a:r>
            <a:r>
              <a:rPr lang="cs-CZ" sz="2800" b="1" dirty="0" smtClean="0">
                <a:latin typeface="Arial"/>
              </a:rPr>
              <a:t>)</a:t>
            </a:r>
            <a:r>
              <a:rPr lang="cs-CZ" sz="2800" b="1" dirty="0"/>
              <a:t> </a:t>
            </a:r>
            <a:r>
              <a:rPr lang="cs-CZ" sz="2800" b="1" dirty="0" err="1" smtClean="0"/>
              <a:t>learn</a:t>
            </a:r>
            <a:r>
              <a:rPr lang="en-US" sz="2800" b="1" dirty="0" smtClean="0"/>
              <a:t>s</a:t>
            </a:r>
            <a:r>
              <a:rPr lang="cs-CZ" sz="2800" b="1" dirty="0" smtClean="0"/>
              <a:t> </a:t>
            </a:r>
            <a:r>
              <a:rPr lang="cs-CZ" sz="2800" b="1" dirty="0" err="1"/>
              <a:t>us</a:t>
            </a:r>
            <a:r>
              <a:rPr lang="cs-CZ" b="1" dirty="0"/>
              <a:t> </a:t>
            </a:r>
            <a:endParaRPr dirty="0"/>
          </a:p>
          <a:p>
            <a:endParaRPr dirty="0"/>
          </a:p>
          <a:p>
            <a:r>
              <a:rPr lang="cs-CZ" sz="2400" b="1" dirty="0" err="1" smtClean="0"/>
              <a:t>the</a:t>
            </a:r>
            <a:r>
              <a:rPr lang="cs-CZ" sz="2400" b="1" dirty="0" smtClean="0"/>
              <a:t> </a:t>
            </a:r>
            <a:r>
              <a:rPr lang="cs-CZ" sz="2400" b="1" dirty="0" err="1" smtClean="0"/>
              <a:t>time</a:t>
            </a:r>
            <a:r>
              <a:rPr lang="cs-CZ" sz="2400" b="1" dirty="0" smtClean="0"/>
              <a:t> </a:t>
            </a:r>
            <a:r>
              <a:rPr lang="cs-CZ" sz="2400" b="1" dirty="0" err="1" smtClean="0"/>
              <a:t>of</a:t>
            </a:r>
            <a:r>
              <a:rPr lang="cs-CZ" sz="2400" b="1" dirty="0" smtClean="0"/>
              <a:t> </a:t>
            </a:r>
            <a:r>
              <a:rPr lang="cs-CZ" sz="2400" b="1" dirty="0" err="1" smtClean="0"/>
              <a:t>learning</a:t>
            </a:r>
            <a:endParaRPr lang="cs-CZ" sz="2400" b="1" dirty="0" smtClean="0"/>
          </a:p>
          <a:p>
            <a:pPr marL="342900" indent="-342900">
              <a:buFont typeface="Arial" panose="020B0604020202020204" pitchFamily="34" charset="0"/>
              <a:buChar char="•"/>
            </a:pPr>
            <a:r>
              <a:rPr lang="cs-CZ" sz="2400" dirty="0" err="1"/>
              <a:t>we</a:t>
            </a:r>
            <a:r>
              <a:rPr lang="cs-CZ" sz="2400" dirty="0"/>
              <a:t> use </a:t>
            </a:r>
            <a:r>
              <a:rPr lang="cs-CZ" sz="2400" dirty="0" err="1"/>
              <a:t>modules</a:t>
            </a:r>
            <a:r>
              <a:rPr lang="cs-CZ" sz="2400" dirty="0"/>
              <a:t> </a:t>
            </a:r>
            <a:r>
              <a:rPr lang="cs-CZ" sz="2400" dirty="0" err="1"/>
              <a:t>that</a:t>
            </a:r>
            <a:r>
              <a:rPr lang="cs-CZ" sz="2400" dirty="0"/>
              <a:t> are </a:t>
            </a:r>
            <a:r>
              <a:rPr lang="cs-CZ" sz="2400" dirty="0" err="1"/>
              <a:t>handled</a:t>
            </a:r>
            <a:r>
              <a:rPr lang="cs-CZ" sz="2400" dirty="0"/>
              <a:t> </a:t>
            </a:r>
            <a:r>
              <a:rPr lang="cs-CZ" sz="2400" dirty="0" err="1"/>
              <a:t>without</a:t>
            </a:r>
            <a:r>
              <a:rPr lang="cs-CZ" sz="2400" dirty="0"/>
              <a:t> </a:t>
            </a:r>
            <a:r>
              <a:rPr lang="cs-CZ" sz="2400" dirty="0" err="1"/>
              <a:t>conscious</a:t>
            </a:r>
            <a:r>
              <a:rPr lang="cs-CZ" sz="2400" dirty="0"/>
              <a:t> </a:t>
            </a:r>
            <a:r>
              <a:rPr lang="cs-CZ" sz="2400" dirty="0" err="1" smtClean="0"/>
              <a:t>control</a:t>
            </a:r>
            <a:r>
              <a:rPr lang="cs-CZ" sz="2400" dirty="0"/>
              <a:t> </a:t>
            </a:r>
            <a:endParaRPr lang="cs-CZ" sz="2400" dirty="0" smtClean="0"/>
          </a:p>
          <a:p>
            <a:pPr marL="342900" indent="-342900">
              <a:buFont typeface="Arial" panose="020B0604020202020204" pitchFamily="34" charset="0"/>
              <a:buChar char="•"/>
            </a:pPr>
            <a:r>
              <a:rPr lang="cs-CZ" sz="2400" dirty="0" err="1" smtClean="0"/>
              <a:t>we</a:t>
            </a:r>
            <a:r>
              <a:rPr lang="cs-CZ" sz="2400" dirty="0" smtClean="0"/>
              <a:t> use </a:t>
            </a:r>
            <a:r>
              <a:rPr lang="cs-CZ" sz="2400" dirty="0" err="1" smtClean="0"/>
              <a:t>them</a:t>
            </a:r>
            <a:r>
              <a:rPr lang="cs-CZ" sz="2400" dirty="0" smtClean="0"/>
              <a:t> </a:t>
            </a:r>
            <a:r>
              <a:rPr lang="cs-CZ" sz="2400" dirty="0" err="1" smtClean="0"/>
              <a:t>combining</a:t>
            </a:r>
            <a:r>
              <a:rPr lang="cs-CZ" sz="2400" dirty="0" smtClean="0"/>
              <a:t> </a:t>
            </a:r>
            <a:r>
              <a:rPr lang="cs-CZ" sz="2400" dirty="0" err="1" smtClean="0"/>
              <a:t>the</a:t>
            </a:r>
            <a:r>
              <a:rPr lang="cs-CZ" sz="2400" dirty="0" smtClean="0"/>
              <a:t> </a:t>
            </a:r>
            <a:r>
              <a:rPr lang="cs-CZ" sz="2400" dirty="0" err="1" smtClean="0"/>
              <a:t>preform</a:t>
            </a:r>
            <a:r>
              <a:rPr lang="cs-CZ" sz="2400" dirty="0" smtClean="0"/>
              <a:t> </a:t>
            </a:r>
            <a:r>
              <a:rPr lang="cs-CZ" sz="2400" dirty="0" err="1" smtClean="0"/>
              <a:t>modules</a:t>
            </a:r>
            <a:r>
              <a:rPr lang="cs-CZ" sz="2400" dirty="0" smtClean="0"/>
              <a:t> (</a:t>
            </a:r>
            <a:r>
              <a:rPr lang="cs-CZ" sz="2400" dirty="0" err="1" smtClean="0"/>
              <a:t>pedalling</a:t>
            </a:r>
            <a:r>
              <a:rPr lang="cs-CZ" sz="2400" dirty="0" smtClean="0"/>
              <a:t>, </a:t>
            </a:r>
            <a:r>
              <a:rPr lang="cs-CZ" sz="2400" dirty="0" err="1" smtClean="0"/>
              <a:t>equilibrating</a:t>
            </a:r>
            <a:r>
              <a:rPr lang="cs-CZ" sz="2400" dirty="0" smtClean="0"/>
              <a:t> </a:t>
            </a:r>
            <a:r>
              <a:rPr lang="cs-CZ" sz="2400" dirty="0" err="1" smtClean="0"/>
              <a:t>the</a:t>
            </a:r>
            <a:r>
              <a:rPr lang="cs-CZ" sz="2400" dirty="0" smtClean="0"/>
              <a:t> </a:t>
            </a:r>
            <a:r>
              <a:rPr lang="cs-CZ" sz="2400" dirty="0" err="1" smtClean="0"/>
              <a:t>moving</a:t>
            </a:r>
            <a:r>
              <a:rPr lang="cs-CZ" sz="2400" dirty="0" smtClean="0"/>
              <a:t> body, </a:t>
            </a:r>
            <a:r>
              <a:rPr lang="cs-CZ" sz="2400" dirty="0" err="1" smtClean="0"/>
              <a:t>handling</a:t>
            </a:r>
            <a:r>
              <a:rPr lang="cs-CZ" sz="2400" dirty="0" smtClean="0"/>
              <a:t> </a:t>
            </a:r>
            <a:r>
              <a:rPr lang="cs-CZ" sz="2400" dirty="0" err="1" smtClean="0"/>
              <a:t>handlebar</a:t>
            </a:r>
            <a:r>
              <a:rPr lang="cs-CZ" sz="2400" dirty="0" smtClean="0"/>
              <a:t>, </a:t>
            </a:r>
            <a:r>
              <a:rPr lang="cs-CZ" sz="2400" dirty="0" err="1" smtClean="0"/>
              <a:t>thinking</a:t>
            </a:r>
            <a:r>
              <a:rPr lang="cs-CZ" sz="2400" dirty="0" smtClean="0"/>
              <a:t> </a:t>
            </a:r>
            <a:r>
              <a:rPr lang="cs-CZ" sz="2400" dirty="0" err="1" smtClean="0"/>
              <a:t>about</a:t>
            </a:r>
            <a:r>
              <a:rPr lang="cs-CZ" sz="2400" dirty="0" smtClean="0"/>
              <a:t> a </a:t>
            </a:r>
            <a:r>
              <a:rPr lang="cs-CZ" sz="2400" dirty="0" err="1" smtClean="0"/>
              <a:t>road</a:t>
            </a:r>
            <a:r>
              <a:rPr lang="cs-CZ" sz="2400" dirty="0" smtClean="0"/>
              <a:t>, controlling a </a:t>
            </a:r>
            <a:r>
              <a:rPr lang="cs-CZ" sz="2400" dirty="0" err="1" smtClean="0"/>
              <a:t>road</a:t>
            </a:r>
            <a:r>
              <a:rPr lang="cs-CZ" sz="2400" dirty="0" smtClean="0"/>
              <a:t> </a:t>
            </a:r>
            <a:r>
              <a:rPr lang="cs-CZ" sz="2400" dirty="0" err="1" smtClean="0"/>
              <a:t>etc</a:t>
            </a:r>
            <a:r>
              <a:rPr lang="cs-CZ" sz="2400" dirty="0" smtClean="0"/>
              <a:t>.)</a:t>
            </a:r>
          </a:p>
          <a:p>
            <a:pPr marL="342900" indent="-342900">
              <a:buFont typeface="Arial" panose="020B0604020202020204" pitchFamily="34" charset="0"/>
              <a:buChar char="•"/>
            </a:pPr>
            <a:r>
              <a:rPr lang="cs-CZ" sz="2400" dirty="0" err="1" smtClean="0"/>
              <a:t>we</a:t>
            </a:r>
            <a:r>
              <a:rPr lang="cs-CZ" sz="2400" dirty="0" smtClean="0"/>
              <a:t> </a:t>
            </a:r>
            <a:r>
              <a:rPr lang="cs-CZ" sz="2400" dirty="0" err="1" smtClean="0"/>
              <a:t>have</a:t>
            </a:r>
            <a:r>
              <a:rPr lang="cs-CZ" sz="2400" dirty="0" smtClean="0"/>
              <a:t> to </a:t>
            </a:r>
            <a:r>
              <a:rPr lang="cs-CZ" sz="2400" dirty="0" err="1" smtClean="0"/>
              <a:t>concentrate</a:t>
            </a:r>
            <a:r>
              <a:rPr lang="cs-CZ" sz="2400" dirty="0" smtClean="0"/>
              <a:t> on </a:t>
            </a:r>
            <a:r>
              <a:rPr lang="cs-CZ" sz="2400" dirty="0" err="1" smtClean="0"/>
              <a:t>the</a:t>
            </a:r>
            <a:r>
              <a:rPr lang="cs-CZ" sz="2400" dirty="0" smtClean="0"/>
              <a:t> proces</a:t>
            </a:r>
            <a:r>
              <a:rPr lang="en-US" sz="2400" dirty="0" smtClean="0"/>
              <a:t>s</a:t>
            </a:r>
            <a:r>
              <a:rPr lang="cs-CZ" sz="2400" dirty="0" smtClean="0"/>
              <a:t> </a:t>
            </a:r>
            <a:r>
              <a:rPr lang="cs-CZ" sz="2400" dirty="0" err="1" smtClean="0"/>
              <a:t>of</a:t>
            </a:r>
            <a:r>
              <a:rPr lang="cs-CZ" sz="2400" dirty="0" smtClean="0"/>
              <a:t> </a:t>
            </a:r>
            <a:r>
              <a:rPr lang="cs-CZ" sz="2400" dirty="0" err="1" smtClean="0"/>
              <a:t>modules</a:t>
            </a:r>
            <a:r>
              <a:rPr lang="cs-CZ" sz="2400" dirty="0" smtClean="0"/>
              <a:t> </a:t>
            </a:r>
            <a:r>
              <a:rPr lang="cs-CZ" sz="2400" dirty="0" err="1" smtClean="0"/>
              <a:t>coordination</a:t>
            </a:r>
            <a:endParaRPr lang="cs-CZ" sz="2400" dirty="0" smtClean="0"/>
          </a:p>
          <a:p>
            <a:endParaRPr lang="cs-CZ" sz="2400" dirty="0"/>
          </a:p>
          <a:p>
            <a:r>
              <a:rPr lang="cs-CZ" sz="2400" b="1" dirty="0" err="1" smtClean="0"/>
              <a:t>the</a:t>
            </a:r>
            <a:r>
              <a:rPr lang="cs-CZ" sz="2400" b="1" dirty="0" smtClean="0"/>
              <a:t> </a:t>
            </a:r>
            <a:r>
              <a:rPr lang="cs-CZ" sz="2400" b="1" dirty="0" err="1" smtClean="0"/>
              <a:t>time</a:t>
            </a:r>
            <a:r>
              <a:rPr lang="cs-CZ" sz="2400" b="1" dirty="0" smtClean="0"/>
              <a:t> </a:t>
            </a:r>
            <a:r>
              <a:rPr lang="cs-CZ" sz="2400" b="1" dirty="0" err="1" smtClean="0"/>
              <a:t>of</a:t>
            </a:r>
            <a:r>
              <a:rPr lang="cs-CZ" sz="2400" b="1" dirty="0" smtClean="0"/>
              <a:t> </a:t>
            </a:r>
            <a:r>
              <a:rPr lang="cs-CZ" sz="2400" b="1" dirty="0" err="1" smtClean="0"/>
              <a:t>skilled</a:t>
            </a:r>
            <a:r>
              <a:rPr lang="cs-CZ" sz="2400" b="1" dirty="0" smtClean="0"/>
              <a:t> performance</a:t>
            </a:r>
          </a:p>
          <a:p>
            <a:pPr marL="342900" indent="-342900">
              <a:buFont typeface="Arial" panose="020B0604020202020204" pitchFamily="34" charset="0"/>
              <a:buChar char="•"/>
            </a:pPr>
            <a:r>
              <a:rPr lang="cs-CZ" sz="2400" dirty="0" err="1" smtClean="0"/>
              <a:t>the</a:t>
            </a:r>
            <a:r>
              <a:rPr lang="cs-CZ" sz="2400" dirty="0" smtClean="0"/>
              <a:t> </a:t>
            </a:r>
            <a:r>
              <a:rPr lang="cs-CZ" sz="2400" dirty="0" err="1" smtClean="0"/>
              <a:t>need</a:t>
            </a:r>
            <a:r>
              <a:rPr lang="cs-CZ" sz="2400" dirty="0" smtClean="0"/>
              <a:t> </a:t>
            </a:r>
            <a:r>
              <a:rPr lang="cs-CZ" sz="2400" dirty="0" err="1" smtClean="0"/>
              <a:t>of</a:t>
            </a:r>
            <a:r>
              <a:rPr lang="cs-CZ" sz="2400" dirty="0" smtClean="0"/>
              <a:t> </a:t>
            </a:r>
            <a:r>
              <a:rPr lang="cs-CZ" sz="2400" dirty="0" err="1" smtClean="0"/>
              <a:t>conscious</a:t>
            </a:r>
            <a:r>
              <a:rPr lang="cs-CZ" sz="2400" dirty="0" smtClean="0"/>
              <a:t> </a:t>
            </a:r>
            <a:r>
              <a:rPr lang="cs-CZ" sz="2400" dirty="0" err="1" smtClean="0"/>
              <a:t>coordination</a:t>
            </a:r>
            <a:r>
              <a:rPr lang="cs-CZ" sz="2400" dirty="0" smtClean="0"/>
              <a:t> </a:t>
            </a:r>
            <a:r>
              <a:rPr lang="cs-CZ" sz="2400" dirty="0" err="1" smtClean="0"/>
              <a:t>of</a:t>
            </a:r>
            <a:r>
              <a:rPr lang="cs-CZ" sz="2400" dirty="0" smtClean="0"/>
              <a:t> </a:t>
            </a:r>
            <a:r>
              <a:rPr lang="cs-CZ" sz="2400" dirty="0" err="1" smtClean="0"/>
              <a:t>modules</a:t>
            </a:r>
            <a:r>
              <a:rPr lang="cs-CZ" sz="2400" dirty="0" smtClean="0"/>
              <a:t> </a:t>
            </a:r>
            <a:r>
              <a:rPr lang="cs-CZ" sz="2400" dirty="0" err="1" smtClean="0"/>
              <a:t>back</a:t>
            </a:r>
            <a:r>
              <a:rPr lang="cs-CZ" sz="2400" dirty="0" smtClean="0"/>
              <a:t> </a:t>
            </a:r>
            <a:r>
              <a:rPr lang="cs-CZ" sz="2400" dirty="0" err="1" smtClean="0"/>
              <a:t>away</a:t>
            </a:r>
            <a:endParaRPr lang="cs-CZ" sz="2400" dirty="0" smtClean="0"/>
          </a:p>
          <a:p>
            <a:pPr marL="342900" indent="-342900">
              <a:buFont typeface="Arial" panose="020B0604020202020204" pitchFamily="34" charset="0"/>
              <a:buChar char="•"/>
            </a:pPr>
            <a:r>
              <a:rPr lang="cs-CZ" sz="2400" dirty="0" smtClean="0"/>
              <a:t>more </a:t>
            </a:r>
            <a:r>
              <a:rPr lang="cs-CZ" sz="2400" dirty="0" err="1" smtClean="0"/>
              <a:t>used</a:t>
            </a:r>
            <a:r>
              <a:rPr lang="cs-CZ" sz="2400" dirty="0" smtClean="0"/>
              <a:t> </a:t>
            </a:r>
            <a:r>
              <a:rPr lang="cs-CZ" sz="2400" dirty="0" err="1" smtClean="0"/>
              <a:t>skills</a:t>
            </a:r>
            <a:r>
              <a:rPr lang="cs-CZ" sz="2400" dirty="0" smtClean="0"/>
              <a:t> and </a:t>
            </a:r>
            <a:r>
              <a:rPr lang="cs-CZ" sz="2400" dirty="0" err="1" smtClean="0"/>
              <a:t>knowledge</a:t>
            </a:r>
            <a:r>
              <a:rPr lang="cs-CZ" sz="2400" dirty="0" smtClean="0"/>
              <a:t> start to </a:t>
            </a:r>
            <a:r>
              <a:rPr lang="cs-CZ" sz="2400" dirty="0" err="1" smtClean="0"/>
              <a:t>be</a:t>
            </a:r>
            <a:r>
              <a:rPr lang="cs-CZ" sz="2400" dirty="0" smtClean="0"/>
              <a:t> </a:t>
            </a:r>
            <a:r>
              <a:rPr lang="cs-CZ" sz="2400" dirty="0" err="1" smtClean="0"/>
              <a:t>unconscious</a:t>
            </a:r>
            <a:endParaRPr lang="cs-CZ" sz="2400" dirty="0"/>
          </a:p>
          <a:p>
            <a:endParaRPr lang="cs-CZ" sz="2400" b="1" dirty="0" smtClean="0"/>
          </a:p>
          <a:p>
            <a:endParaRPr dirty="0"/>
          </a:p>
        </p:txBody>
      </p:sp>
    </p:spTree>
    <p:extLst>
      <p:ext uri="{BB962C8B-B14F-4D97-AF65-F5344CB8AC3E}">
        <p14:creationId xmlns:p14="http://schemas.microsoft.com/office/powerpoint/2010/main" val="1746033782"/>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r>
              <a:rPr lang="cs-CZ" sz="2800" b="1" dirty="0" err="1" smtClean="0">
                <a:latin typeface="Arial"/>
              </a:rPr>
              <a:t>What</a:t>
            </a:r>
            <a:r>
              <a:rPr lang="cs-CZ" sz="2800" b="1" dirty="0" smtClean="0">
                <a:latin typeface="Arial"/>
              </a:rPr>
              <a:t> </a:t>
            </a:r>
            <a:r>
              <a:rPr lang="cs-CZ" sz="2800" b="1" dirty="0" err="1" smtClean="0">
                <a:latin typeface="Arial"/>
              </a:rPr>
              <a:t>the</a:t>
            </a:r>
            <a:r>
              <a:rPr lang="cs-CZ" sz="2800" b="1" dirty="0" smtClean="0">
                <a:latin typeface="Arial"/>
              </a:rPr>
              <a:t> </a:t>
            </a:r>
            <a:r>
              <a:rPr lang="cs-CZ" sz="2800" b="1" dirty="0" err="1" smtClean="0">
                <a:latin typeface="Arial"/>
              </a:rPr>
              <a:t>research</a:t>
            </a:r>
            <a:r>
              <a:rPr lang="cs-CZ" sz="2800" b="1" dirty="0" smtClean="0">
                <a:latin typeface="Arial"/>
              </a:rPr>
              <a:t> </a:t>
            </a:r>
            <a:r>
              <a:rPr lang="cs-CZ" sz="2800" b="1" dirty="0" err="1" smtClean="0">
                <a:latin typeface="Arial"/>
              </a:rPr>
              <a:t>into</a:t>
            </a:r>
            <a:r>
              <a:rPr lang="cs-CZ" sz="2800" b="1" dirty="0" smtClean="0">
                <a:latin typeface="Arial"/>
              </a:rPr>
              <a:t> </a:t>
            </a:r>
            <a:r>
              <a:rPr lang="cs-CZ" sz="2800" b="1" dirty="0" err="1" smtClean="0">
                <a:latin typeface="Arial"/>
              </a:rPr>
              <a:t>tacit</a:t>
            </a:r>
            <a:r>
              <a:rPr lang="cs-CZ" sz="2800" b="1" dirty="0" smtClean="0">
                <a:latin typeface="Arial"/>
              </a:rPr>
              <a:t> </a:t>
            </a:r>
            <a:r>
              <a:rPr lang="cs-CZ" sz="2800" b="1" dirty="0" err="1" smtClean="0">
                <a:latin typeface="Arial"/>
              </a:rPr>
              <a:t>knowledge</a:t>
            </a:r>
            <a:r>
              <a:rPr lang="cs-CZ" sz="2800" b="1" dirty="0" smtClean="0">
                <a:latin typeface="Arial"/>
              </a:rPr>
              <a:t> (T</a:t>
            </a:r>
            <a:r>
              <a:rPr lang="en-US" sz="2800" b="1" dirty="0" smtClean="0">
                <a:latin typeface="Arial"/>
              </a:rPr>
              <a:t>K</a:t>
            </a:r>
            <a:r>
              <a:rPr lang="cs-CZ" sz="2800" b="1" dirty="0" smtClean="0">
                <a:latin typeface="Arial"/>
              </a:rPr>
              <a:t>)</a:t>
            </a:r>
            <a:r>
              <a:rPr lang="cs-CZ" sz="2800" b="1" dirty="0"/>
              <a:t> </a:t>
            </a:r>
            <a:r>
              <a:rPr lang="cs-CZ" sz="2800" b="1" dirty="0" err="1" smtClean="0"/>
              <a:t>learn</a:t>
            </a:r>
            <a:r>
              <a:rPr lang="en-US" sz="2800" b="1" dirty="0" smtClean="0"/>
              <a:t>s</a:t>
            </a:r>
            <a:r>
              <a:rPr lang="cs-CZ" sz="2800" b="1" dirty="0" smtClean="0"/>
              <a:t> </a:t>
            </a:r>
            <a:r>
              <a:rPr lang="cs-CZ" sz="2800" b="1" dirty="0" err="1"/>
              <a:t>us</a:t>
            </a:r>
            <a:r>
              <a:rPr lang="cs-CZ" b="1" dirty="0"/>
              <a:t> </a:t>
            </a:r>
            <a:endParaRPr dirty="0"/>
          </a:p>
          <a:p>
            <a:endParaRPr dirty="0"/>
          </a:p>
          <a:p>
            <a:r>
              <a:rPr lang="cs-CZ" sz="2400" b="1" dirty="0" smtClean="0"/>
              <a:t>TZ </a:t>
            </a:r>
            <a:r>
              <a:rPr lang="cs-CZ" sz="2400" b="1" dirty="0" err="1" smtClean="0"/>
              <a:t>says</a:t>
            </a:r>
            <a:r>
              <a:rPr lang="cs-CZ" sz="2400" b="1" dirty="0" smtClean="0"/>
              <a:t> </a:t>
            </a:r>
            <a:r>
              <a:rPr lang="cs-CZ" sz="2400" b="1" dirty="0" err="1" smtClean="0"/>
              <a:t>something</a:t>
            </a:r>
            <a:r>
              <a:rPr lang="cs-CZ" sz="2400" b="1" dirty="0" smtClean="0"/>
              <a:t> </a:t>
            </a:r>
            <a:r>
              <a:rPr lang="cs-CZ" sz="2400" b="1" dirty="0" err="1" smtClean="0"/>
              <a:t>new</a:t>
            </a:r>
            <a:r>
              <a:rPr lang="cs-CZ" sz="2400" b="1" dirty="0" smtClean="0"/>
              <a:t> on </a:t>
            </a:r>
            <a:r>
              <a:rPr lang="cs-CZ" sz="2400" b="1" dirty="0" err="1" smtClean="0"/>
              <a:t>knowldge</a:t>
            </a:r>
            <a:r>
              <a:rPr lang="cs-CZ" sz="2400" b="1" dirty="0" smtClean="0"/>
              <a:t> </a:t>
            </a:r>
            <a:r>
              <a:rPr lang="cs-CZ" sz="2400" b="1" dirty="0" err="1" smtClean="0"/>
              <a:t>generaly</a:t>
            </a:r>
            <a:r>
              <a:rPr lang="cs-CZ" sz="2400" b="1" dirty="0" smtClean="0"/>
              <a:t>  </a:t>
            </a:r>
          </a:p>
          <a:p>
            <a:pPr marL="1200150" lvl="2" indent="-285750">
              <a:buFont typeface="Wingdings" panose="05000000000000000000" pitchFamily="2" charset="2"/>
              <a:buChar char="ü"/>
            </a:pPr>
            <a:endParaRPr lang="cs-CZ" sz="2400" b="1" dirty="0" smtClean="0"/>
          </a:p>
          <a:p>
            <a:pPr marL="1200150" lvl="2" indent="-285750">
              <a:buFont typeface="Wingdings" panose="05000000000000000000" pitchFamily="2" charset="2"/>
              <a:buChar char="ü"/>
            </a:pPr>
            <a:r>
              <a:rPr lang="cs-CZ" sz="2400" b="1" dirty="0" err="1" smtClean="0"/>
              <a:t>knowledge</a:t>
            </a:r>
            <a:r>
              <a:rPr lang="cs-CZ" sz="2400" b="1" dirty="0" smtClean="0"/>
              <a:t> and TK are </a:t>
            </a:r>
            <a:r>
              <a:rPr lang="cs-CZ" sz="2400" b="1" dirty="0" err="1" smtClean="0"/>
              <a:t>continuous</a:t>
            </a:r>
            <a:r>
              <a:rPr lang="cs-CZ" sz="2400" b="1" dirty="0" smtClean="0"/>
              <a:t> </a:t>
            </a:r>
            <a:r>
              <a:rPr lang="cs-CZ" sz="2400" dirty="0" smtClean="0"/>
              <a:t>(</a:t>
            </a:r>
            <a:r>
              <a:rPr lang="cs-CZ" sz="2400" dirty="0" err="1" smtClean="0"/>
              <a:t>modules</a:t>
            </a:r>
            <a:r>
              <a:rPr lang="cs-CZ" sz="2400" dirty="0" smtClean="0"/>
              <a:t>, </a:t>
            </a:r>
            <a:r>
              <a:rPr lang="cs-CZ" sz="2400" dirty="0" err="1" smtClean="0"/>
              <a:t>transition</a:t>
            </a:r>
            <a:r>
              <a:rPr lang="cs-CZ" sz="2400" dirty="0" smtClean="0"/>
              <a:t> </a:t>
            </a:r>
            <a:r>
              <a:rPr lang="cs-CZ" sz="2400" dirty="0" err="1" smtClean="0"/>
              <a:t>from</a:t>
            </a:r>
            <a:r>
              <a:rPr lang="cs-CZ" sz="2400" dirty="0" smtClean="0"/>
              <a:t> </a:t>
            </a:r>
            <a:r>
              <a:rPr lang="cs-CZ" sz="2400" dirty="0" err="1" smtClean="0"/>
              <a:t>conscious</a:t>
            </a:r>
            <a:r>
              <a:rPr lang="cs-CZ" sz="2400" dirty="0" smtClean="0"/>
              <a:t> </a:t>
            </a:r>
            <a:r>
              <a:rPr lang="cs-CZ" sz="2400" dirty="0" err="1" smtClean="0"/>
              <a:t>phase</a:t>
            </a:r>
            <a:r>
              <a:rPr lang="cs-CZ" sz="2400" dirty="0" smtClean="0"/>
              <a:t> </a:t>
            </a:r>
            <a:r>
              <a:rPr lang="cs-CZ" sz="2400" dirty="0" err="1" smtClean="0"/>
              <a:t>into</a:t>
            </a:r>
            <a:r>
              <a:rPr lang="cs-CZ" sz="2400" dirty="0" smtClean="0"/>
              <a:t> </a:t>
            </a:r>
            <a:r>
              <a:rPr lang="cs-CZ" sz="2400" dirty="0" err="1" smtClean="0"/>
              <a:t>unconscious</a:t>
            </a:r>
            <a:r>
              <a:rPr lang="cs-CZ" sz="2400" dirty="0" smtClean="0"/>
              <a:t>)</a:t>
            </a:r>
          </a:p>
          <a:p>
            <a:pPr marL="1200150" lvl="2" indent="-285750">
              <a:buFont typeface="Wingdings" panose="05000000000000000000" pitchFamily="2" charset="2"/>
              <a:buChar char="ü"/>
            </a:pPr>
            <a:endParaRPr lang="cs-CZ" sz="2400" b="1" dirty="0" smtClean="0"/>
          </a:p>
          <a:p>
            <a:pPr marL="1200150" lvl="2" indent="-285750">
              <a:buFont typeface="Wingdings" panose="05000000000000000000" pitchFamily="2" charset="2"/>
              <a:buChar char="ü"/>
            </a:pPr>
            <a:r>
              <a:rPr lang="cs-CZ" sz="2400" b="1" dirty="0"/>
              <a:t> </a:t>
            </a:r>
            <a:r>
              <a:rPr lang="cs-CZ" sz="2400" b="1" dirty="0" err="1" smtClean="0"/>
              <a:t>kn</a:t>
            </a:r>
            <a:r>
              <a:rPr lang="en-US" sz="2400" b="1" dirty="0" smtClean="0"/>
              <a:t>o</a:t>
            </a:r>
            <a:r>
              <a:rPr lang="cs-CZ" sz="2400" b="1" dirty="0" err="1" smtClean="0"/>
              <a:t>wledge</a:t>
            </a:r>
            <a:r>
              <a:rPr lang="cs-CZ" sz="2400" b="1" dirty="0" smtClean="0"/>
              <a:t> has </a:t>
            </a:r>
            <a:r>
              <a:rPr lang="cs-CZ" sz="2400" b="1" dirty="0" err="1" smtClean="0"/>
              <a:t>its</a:t>
            </a:r>
            <a:r>
              <a:rPr lang="cs-CZ" sz="2400" b="1" dirty="0" smtClean="0"/>
              <a:t> explicit and </a:t>
            </a:r>
            <a:r>
              <a:rPr lang="cs-CZ" sz="2400" b="1" dirty="0" err="1" smtClean="0"/>
              <a:t>implicit</a:t>
            </a:r>
            <a:r>
              <a:rPr lang="cs-CZ" sz="2400" b="1" dirty="0" smtClean="0"/>
              <a:t> </a:t>
            </a:r>
            <a:r>
              <a:rPr lang="cs-CZ" sz="2400" b="1" dirty="0" err="1" smtClean="0"/>
              <a:t>aspects</a:t>
            </a:r>
            <a:endParaRPr lang="cs-CZ" sz="2400" b="1" dirty="0" smtClean="0"/>
          </a:p>
          <a:p>
            <a:pPr marL="1200150" lvl="2" indent="-285750">
              <a:buFont typeface="Wingdings" panose="05000000000000000000" pitchFamily="2" charset="2"/>
              <a:buChar char="ü"/>
            </a:pPr>
            <a:endParaRPr lang="cs-CZ" sz="2400" b="1" dirty="0"/>
          </a:p>
          <a:p>
            <a:pPr marL="1200150" lvl="2" indent="-285750">
              <a:buFont typeface="Wingdings" panose="05000000000000000000" pitchFamily="2" charset="2"/>
              <a:buChar char="ü"/>
            </a:pPr>
            <a:r>
              <a:rPr lang="cs-CZ" sz="2400" b="1" dirty="0" err="1" smtClean="0"/>
              <a:t>the</a:t>
            </a:r>
            <a:r>
              <a:rPr lang="cs-CZ" sz="2400" b="1" dirty="0" smtClean="0"/>
              <a:t> </a:t>
            </a:r>
            <a:r>
              <a:rPr lang="cs-CZ" sz="2400" b="1" dirty="0" err="1" smtClean="0"/>
              <a:t>aspects</a:t>
            </a:r>
            <a:r>
              <a:rPr lang="cs-CZ" sz="2400" b="1" dirty="0" smtClean="0"/>
              <a:t> </a:t>
            </a:r>
            <a:r>
              <a:rPr lang="cs-CZ" sz="2400" b="1" dirty="0" err="1" smtClean="0"/>
              <a:t>transforms</a:t>
            </a:r>
            <a:r>
              <a:rPr lang="cs-CZ" sz="2400" b="1" dirty="0" smtClean="0"/>
              <a:t> </a:t>
            </a:r>
            <a:r>
              <a:rPr lang="cs-CZ" sz="2400" b="1" dirty="0" err="1" smtClean="0"/>
              <a:t>themselves</a:t>
            </a:r>
            <a:r>
              <a:rPr lang="cs-CZ" sz="2400" b="1" dirty="0" smtClean="0"/>
              <a:t> </a:t>
            </a:r>
            <a:r>
              <a:rPr lang="cs-CZ" sz="2400" dirty="0" smtClean="0"/>
              <a:t>(</a:t>
            </a:r>
            <a:r>
              <a:rPr lang="cs-CZ" sz="2400" dirty="0" err="1" smtClean="0"/>
              <a:t>from</a:t>
            </a:r>
            <a:r>
              <a:rPr lang="cs-CZ" sz="2400" dirty="0" smtClean="0"/>
              <a:t> </a:t>
            </a:r>
            <a:r>
              <a:rPr lang="cs-CZ" sz="2400" dirty="0" err="1" smtClean="0"/>
              <a:t>the</a:t>
            </a:r>
            <a:r>
              <a:rPr lang="cs-CZ" sz="2400" dirty="0" smtClean="0"/>
              <a:t> explicit to </a:t>
            </a:r>
            <a:r>
              <a:rPr lang="cs-CZ" sz="2400" dirty="0" err="1" smtClean="0"/>
              <a:t>the</a:t>
            </a:r>
            <a:r>
              <a:rPr lang="cs-CZ" sz="2400" dirty="0" smtClean="0"/>
              <a:t> </a:t>
            </a:r>
            <a:r>
              <a:rPr lang="cs-CZ" sz="2400" dirty="0" err="1" smtClean="0"/>
              <a:t>implicit</a:t>
            </a:r>
            <a:r>
              <a:rPr lang="cs-CZ" sz="2400" dirty="0" smtClean="0"/>
              <a:t> mode </a:t>
            </a:r>
            <a:r>
              <a:rPr lang="cs-CZ" sz="2400" dirty="0" err="1" smtClean="0"/>
              <a:t>or</a:t>
            </a:r>
            <a:r>
              <a:rPr lang="cs-CZ" sz="2400" dirty="0" smtClean="0"/>
              <a:t> </a:t>
            </a:r>
            <a:r>
              <a:rPr lang="cs-CZ" sz="2400" dirty="0" err="1" smtClean="0"/>
              <a:t>backward</a:t>
            </a:r>
            <a:r>
              <a:rPr lang="cs-CZ" sz="2400" dirty="0" smtClean="0"/>
              <a:t> </a:t>
            </a:r>
            <a:r>
              <a:rPr lang="cs-CZ" sz="2400" dirty="0" err="1" smtClean="0"/>
              <a:t>from</a:t>
            </a:r>
            <a:r>
              <a:rPr lang="cs-CZ" sz="2400" dirty="0" smtClean="0"/>
              <a:t> </a:t>
            </a:r>
            <a:r>
              <a:rPr lang="cs-CZ" sz="2400" dirty="0" err="1" smtClean="0"/>
              <a:t>the</a:t>
            </a:r>
            <a:r>
              <a:rPr lang="cs-CZ" sz="2400" dirty="0" smtClean="0"/>
              <a:t> </a:t>
            </a:r>
            <a:r>
              <a:rPr lang="cs-CZ" sz="2400" dirty="0" err="1" smtClean="0"/>
              <a:t>implict</a:t>
            </a:r>
            <a:r>
              <a:rPr lang="cs-CZ" sz="2400" b="1" dirty="0"/>
              <a:t> </a:t>
            </a:r>
            <a:r>
              <a:rPr lang="cs-CZ" sz="2400" dirty="0" smtClean="0"/>
              <a:t>to </a:t>
            </a:r>
            <a:r>
              <a:rPr lang="cs-CZ" sz="2400" dirty="0" err="1" smtClean="0"/>
              <a:t>the</a:t>
            </a:r>
            <a:r>
              <a:rPr lang="cs-CZ" sz="2400" dirty="0" smtClean="0"/>
              <a:t> explicit</a:t>
            </a:r>
            <a:r>
              <a:rPr lang="en-US" sz="2400" dirty="0" smtClean="0"/>
              <a:t> mode</a:t>
            </a:r>
            <a:r>
              <a:rPr lang="cs-CZ" sz="2400" dirty="0" smtClean="0"/>
              <a:t>)</a:t>
            </a:r>
            <a:endParaRPr lang="cs-CZ" sz="2400" dirty="0"/>
          </a:p>
        </p:txBody>
      </p:sp>
    </p:spTree>
    <p:extLst>
      <p:ext uri="{BB962C8B-B14F-4D97-AF65-F5344CB8AC3E}">
        <p14:creationId xmlns:p14="http://schemas.microsoft.com/office/powerpoint/2010/main" val="2513167809"/>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7466760" cy="2433960"/>
          </a:xfrm>
          <a:prstGeom prst="rect">
            <a:avLst/>
          </a:prstGeom>
          <a:noFill/>
          <a:ln>
            <a:noFill/>
          </a:ln>
        </p:spPr>
      </p:sp>
      <p:sp>
        <p:nvSpPr>
          <p:cNvPr id="104" name="CustomShape 2"/>
          <p:cNvSpPr/>
          <p:nvPr/>
        </p:nvSpPr>
        <p:spPr>
          <a:xfrm>
            <a:off x="457200" y="3141000"/>
            <a:ext cx="7466760" cy="3332160"/>
          </a:xfrm>
          <a:prstGeom prst="rect">
            <a:avLst/>
          </a:prstGeom>
          <a:noFill/>
          <a:ln>
            <a:noFill/>
          </a:ln>
        </p:spPr>
        <p:txBody>
          <a:bodyPr lIns="90000" tIns="45000" rIns="90000" bIns="45000"/>
          <a:lstStyle/>
          <a:p>
            <a:pPr>
              <a:lnSpc>
                <a:spcPct val="100000"/>
              </a:lnSpc>
              <a:buSzPct val="25000"/>
              <a:buFont typeface="Wingdings" charset="2"/>
              <a:buChar char=""/>
            </a:pPr>
            <a:endParaRPr/>
          </a:p>
          <a:p>
            <a:pPr>
              <a:lnSpc>
                <a:spcPct val="100000"/>
              </a:lnSpc>
            </a:pPr>
            <a:endParaRPr/>
          </a:p>
        </p:txBody>
      </p:sp>
      <p:sp>
        <p:nvSpPr>
          <p:cNvPr id="105" name="TextShape 3"/>
          <p:cNvSpPr txBox="1"/>
          <p:nvPr/>
        </p:nvSpPr>
        <p:spPr>
          <a:xfrm>
            <a:off x="457200" y="273600"/>
            <a:ext cx="8229240" cy="950400"/>
          </a:xfrm>
          <a:prstGeom prst="rect">
            <a:avLst/>
          </a:prstGeom>
        </p:spPr>
        <p:txBody>
          <a:bodyPr lIns="0" tIns="0" rIns="0" bIns="0" anchor="ctr"/>
          <a:lstStyle/>
          <a:p>
            <a:r>
              <a:rPr lang="cs-CZ" sz="4000">
                <a:latin typeface="Arial"/>
              </a:rPr>
              <a:t>      </a:t>
            </a:r>
            <a:endParaRPr/>
          </a:p>
        </p:txBody>
      </p:sp>
      <p:sp>
        <p:nvSpPr>
          <p:cNvPr id="106" name="TextShape 4"/>
          <p:cNvSpPr txBox="1"/>
          <p:nvPr/>
        </p:nvSpPr>
        <p:spPr>
          <a:xfrm>
            <a:off x="348916" y="273600"/>
            <a:ext cx="8229240" cy="6402240"/>
          </a:xfrm>
          <a:prstGeom prst="rect">
            <a:avLst/>
          </a:prstGeom>
        </p:spPr>
        <p:txBody>
          <a:bodyPr lIns="0" tIns="0" rIns="0" bIns="0"/>
          <a:lstStyle/>
          <a:p>
            <a:pPr algn="ctr"/>
            <a:r>
              <a:rPr lang="en-US" sz="2800" b="1" dirty="0" smtClean="0"/>
              <a:t>WHAT IS KNOWLEDGE?</a:t>
            </a:r>
          </a:p>
          <a:p>
            <a:endParaRPr lang="en-US" sz="2800" b="1" dirty="0" smtClean="0"/>
          </a:p>
          <a:p>
            <a:r>
              <a:rPr lang="en-US" sz="2800" b="1" dirty="0" smtClean="0"/>
              <a:t>the old answer:</a:t>
            </a:r>
          </a:p>
          <a:p>
            <a:pPr marL="1257300" lvl="2" indent="-342900">
              <a:buFont typeface="Wingdings" panose="05000000000000000000" pitchFamily="2" charset="2"/>
              <a:buChar char="Ø"/>
            </a:pPr>
            <a:r>
              <a:rPr lang="cs-CZ" sz="2400" dirty="0" err="1" smtClean="0"/>
              <a:t>separated</a:t>
            </a:r>
            <a:r>
              <a:rPr lang="cs-CZ" sz="2400" dirty="0" smtClean="0"/>
              <a:t> part </a:t>
            </a:r>
            <a:r>
              <a:rPr lang="cs-CZ" sz="2400" dirty="0" err="1" smtClean="0"/>
              <a:t>of</a:t>
            </a:r>
            <a:r>
              <a:rPr lang="cs-CZ" sz="2400" dirty="0" smtClean="0"/>
              <a:t> </a:t>
            </a:r>
            <a:r>
              <a:rPr lang="cs-CZ" sz="2400" dirty="0" err="1" smtClean="0"/>
              <a:t>information</a:t>
            </a:r>
            <a:r>
              <a:rPr lang="cs-CZ" sz="2400" dirty="0" smtClean="0"/>
              <a:t> </a:t>
            </a:r>
            <a:r>
              <a:rPr lang="cs-CZ" sz="2400" dirty="0" err="1" smtClean="0"/>
              <a:t>that</a:t>
            </a:r>
            <a:r>
              <a:rPr lang="cs-CZ" sz="2400" dirty="0" smtClean="0"/>
              <a:t> </a:t>
            </a:r>
            <a:r>
              <a:rPr lang="cs-CZ" sz="2400" dirty="0" err="1" smtClean="0"/>
              <a:t>we</a:t>
            </a:r>
            <a:r>
              <a:rPr lang="cs-CZ" sz="2400" dirty="0" smtClean="0"/>
              <a:t> </a:t>
            </a:r>
            <a:r>
              <a:rPr lang="cs-CZ" sz="2400" dirty="0" err="1" smtClean="0"/>
              <a:t>can</a:t>
            </a:r>
            <a:r>
              <a:rPr lang="cs-CZ" sz="2400" dirty="0" smtClean="0"/>
              <a:t> </a:t>
            </a:r>
            <a:r>
              <a:rPr lang="cs-CZ" sz="2400" dirty="0" err="1" smtClean="0"/>
              <a:t>be</a:t>
            </a:r>
            <a:r>
              <a:rPr lang="cs-CZ" sz="2400" dirty="0" smtClean="0"/>
              <a:t> </a:t>
            </a:r>
            <a:r>
              <a:rPr lang="cs-CZ" sz="2400" dirty="0" err="1" smtClean="0"/>
              <a:t>aware</a:t>
            </a:r>
            <a:endParaRPr lang="cs-CZ" sz="2400" dirty="0" smtClean="0"/>
          </a:p>
          <a:p>
            <a:pPr marL="1257300" lvl="2" indent="-342900">
              <a:buFont typeface="Wingdings" panose="05000000000000000000" pitchFamily="2" charset="2"/>
              <a:buChar char="Ø"/>
            </a:pPr>
            <a:r>
              <a:rPr lang="cs-CZ" sz="2400" dirty="0" err="1" smtClean="0"/>
              <a:t>the</a:t>
            </a:r>
            <a:r>
              <a:rPr lang="cs-CZ" sz="2400" dirty="0" smtClean="0"/>
              <a:t> part has </a:t>
            </a:r>
            <a:r>
              <a:rPr lang="cs-CZ" sz="2400" dirty="0" err="1" smtClean="0"/>
              <a:t>its</a:t>
            </a:r>
            <a:r>
              <a:rPr lang="cs-CZ" sz="2400" dirty="0" smtClean="0"/>
              <a:t> </a:t>
            </a:r>
            <a:r>
              <a:rPr lang="cs-CZ" sz="2400" dirty="0" err="1" smtClean="0"/>
              <a:t>strict</a:t>
            </a:r>
            <a:r>
              <a:rPr lang="cs-CZ" sz="2400" dirty="0" smtClean="0"/>
              <a:t> </a:t>
            </a:r>
            <a:r>
              <a:rPr lang="cs-CZ" sz="2400" dirty="0" err="1" smtClean="0"/>
              <a:t>borders</a:t>
            </a:r>
            <a:endParaRPr lang="en-US" sz="2400" dirty="0" smtClean="0"/>
          </a:p>
          <a:p>
            <a:pPr marL="1257300" lvl="2" indent="-342900">
              <a:buFont typeface="Wingdings" panose="05000000000000000000" pitchFamily="2" charset="2"/>
              <a:buChar char="Ø"/>
            </a:pPr>
            <a:r>
              <a:rPr lang="en-US" sz="2400" dirty="0" smtClean="0"/>
              <a:t>the borders determine what is knowledge and </a:t>
            </a:r>
            <a:r>
              <a:rPr lang="en-US" sz="2400" dirty="0"/>
              <a:t>what is not knowledge /</a:t>
            </a:r>
            <a:r>
              <a:rPr lang="en-US" sz="2400" dirty="0" smtClean="0"/>
              <a:t> what is known, what is unknown</a:t>
            </a:r>
          </a:p>
          <a:p>
            <a:endParaRPr lang="en-US" sz="2400" dirty="0" smtClean="0"/>
          </a:p>
          <a:p>
            <a:r>
              <a:rPr lang="en-US" sz="2400" b="1" dirty="0" smtClean="0"/>
              <a:t>  however, there is complication with the case of TK </a:t>
            </a:r>
          </a:p>
          <a:p>
            <a:pPr marL="1371600" lvl="2" indent="-457200">
              <a:buFont typeface="Wingdings" panose="05000000000000000000" pitchFamily="2" charset="2"/>
              <a:buChar char="Ø"/>
            </a:pPr>
            <a:r>
              <a:rPr lang="en-US" sz="2400" dirty="0" smtClean="0"/>
              <a:t>TK has no strict borders</a:t>
            </a:r>
          </a:p>
          <a:p>
            <a:pPr marL="1371600" lvl="2" indent="-457200">
              <a:buFont typeface="Wingdings" panose="05000000000000000000" pitchFamily="2" charset="2"/>
              <a:buChar char="Ø"/>
            </a:pPr>
            <a:r>
              <a:rPr lang="en-US" sz="2400" dirty="0" smtClean="0"/>
              <a:t>it is hard to differentiate what is known and what is unknown</a:t>
            </a:r>
          </a:p>
          <a:p>
            <a:pPr marL="1371600" lvl="2" indent="-457200">
              <a:buFont typeface="Wingdings" panose="05000000000000000000" pitchFamily="2" charset="2"/>
              <a:buChar char="Ø"/>
            </a:pPr>
            <a:r>
              <a:rPr lang="en-US" sz="2400" dirty="0" smtClean="0"/>
              <a:t>there is continuity between explicit parts of knowledge and implicit ones</a:t>
            </a:r>
          </a:p>
          <a:p>
            <a:pPr algn="ctr"/>
            <a:endParaRPr lang="cs-CZ" sz="2800" b="1" dirty="0"/>
          </a:p>
        </p:txBody>
      </p:sp>
    </p:spTree>
    <p:extLst>
      <p:ext uri="{BB962C8B-B14F-4D97-AF65-F5344CB8AC3E}">
        <p14:creationId xmlns:p14="http://schemas.microsoft.com/office/powerpoint/2010/main" val="1353760014"/>
      </p:ext>
    </p:extLst>
  </p:cSld>
  <p:clrMapOvr>
    <a:masterClrMapping/>
  </p:clrMapOvr>
  <p:transition>
    <p:pull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1687</Words>
  <Application>Microsoft Office PowerPoint</Application>
  <PresentationFormat>Předvádění na obrazovce (4:3)</PresentationFormat>
  <Paragraphs>340</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27</vt:i4>
      </vt:variant>
    </vt:vector>
  </HeadingPairs>
  <TitlesOfParts>
    <vt:vector size="34" baseType="lpstr">
      <vt:lpstr>Arial</vt:lpstr>
      <vt:lpstr>Arial Black</vt:lpstr>
      <vt:lpstr>DejaVu Sans</vt:lpstr>
      <vt:lpstr>StarSymbol</vt:lpstr>
      <vt:lpstr>Wingdings</vt:lpstr>
      <vt:lpstr>Office Theme</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doktorand</dc:creator>
  <cp:lastModifiedBy>Markéta Sedláková</cp:lastModifiedBy>
  <cp:revision>29</cp:revision>
  <dcterms:modified xsi:type="dcterms:W3CDTF">2015-11-03T15:54:43Z</dcterms:modified>
</cp:coreProperties>
</file>