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1" r:id="rId1"/>
  </p:sldMasterIdLst>
  <p:notesMasterIdLst>
    <p:notesMasterId r:id="rId21"/>
  </p:notesMasterIdLst>
  <p:sldIdLst>
    <p:sldId id="275" r:id="rId2"/>
    <p:sldId id="278" r:id="rId3"/>
    <p:sldId id="276" r:id="rId4"/>
    <p:sldId id="277" r:id="rId5"/>
    <p:sldId id="279" r:id="rId6"/>
    <p:sldId id="280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51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867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436463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12800"/>
            <a:ext cx="5346700" cy="401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21906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12800"/>
            <a:ext cx="5346700" cy="401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09739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12800"/>
            <a:ext cx="5346700" cy="401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51669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12800"/>
            <a:ext cx="5346700" cy="401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16508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12800"/>
            <a:ext cx="5346700" cy="401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08976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96572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64584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205560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353929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244159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46115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3309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65902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797327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0795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44594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53207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73262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80699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486A4-5962-40FE-BC79-A6F61EE11C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8129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552E6-6716-469A-A03E-273860877B8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883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B15564CE-543D-4AE7-B6DD-A2E34D0EAC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5521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978C1-AE9A-4FC3-B39A-B68206A9AB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147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FBBC010B-C606-43B0-966B-F6502551C7F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876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797A85-4D83-4AAD-AA21-95AC37699EC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25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9B5E23-2041-41F0-82E9-06093A9C385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30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8514F-997D-47A8-B3CC-01288A31EF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631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DE716C-7835-4D90-8CA3-F683040C95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276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07543-00B3-4EF6-A07D-372F2B3D1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395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6EF0A97B-3CC9-461D-AB20-8F4ACF51733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309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334AE61A-4271-4633-8882-2EADEF261A0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0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2" r:id="rId8"/>
    <p:sldLayoutId id="2147483739" r:id="rId9"/>
    <p:sldLayoutId id="2147483733" r:id="rId10"/>
    <p:sldLayoutId id="214748374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9pPr>
    </p:titleStyle>
    <p:bodyStyle>
      <a:lvl1pPr marL="352425" indent="-352425" algn="l" rtl="0" fontAlgn="base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fontAlgn="base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fontAlgn="base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fontAlgn="base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540000" y="4637088"/>
            <a:ext cx="7358063" cy="1714500"/>
          </a:xfrm>
        </p:spPr>
        <p:txBody>
          <a:bodyPr lIns="99207" tIns="51588" rIns="99207" bIns="51588">
            <a:normAutofit/>
          </a:bodyPr>
          <a:lstStyle/>
          <a:p>
            <a:pPr fontAlgn="auto">
              <a:spcAft>
                <a:spcPts val="0"/>
              </a:spcAft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  <a:defRPr/>
            </a:pPr>
            <a:endParaRPr lang="en-GB" sz="4000" b="1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99207" tIns="51588" rIns="99207" bIns="51588"/>
          <a:lstStyle/>
          <a:p>
            <a:pPr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</a:pPr>
            <a:r>
              <a:rPr lang="cs-CZ" altLang="cs-CZ" dirty="0" smtClean="0"/>
              <a:t>Konflikty a jejich řešení</a:t>
            </a:r>
            <a:endParaRPr lang="en-GB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633413" y="449263"/>
            <a:ext cx="8821737" cy="1228725"/>
          </a:xfrm>
        </p:spPr>
        <p:txBody>
          <a:bodyPr lIns="99207" tIns="51588" rIns="99207" bIns="51588">
            <a:normAutofit/>
          </a:bodyPr>
          <a:lstStyle/>
          <a:p>
            <a:pPr fontAlgn="auto">
              <a:spcAft>
                <a:spcPts val="0"/>
              </a:spcAft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  <a:defRPr/>
            </a:pPr>
            <a:r>
              <a:rPr lang="en-GB" sz="3700" smtClean="0"/>
              <a:t>Utváření individuálních přístupů ke konfliktu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8821738" cy="4705350"/>
          </a:xfrm>
        </p:spPr>
        <p:txBody>
          <a:bodyPr lIns="99207" tIns="51588" rIns="99207" bIns="51588">
            <a:normAutofit fontScale="77500" lnSpcReduction="20000"/>
          </a:bodyPr>
          <a:lstStyle/>
          <a:p>
            <a:pPr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900" dirty="0" err="1" smtClean="0"/>
              <a:t>osobitý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styl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reakcí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člověka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na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konflikt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vznikající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na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základě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řady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vlivů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působících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na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člověka</a:t>
            </a:r>
            <a:r>
              <a:rPr lang="en-GB" altLang="cs-CZ" sz="2900" dirty="0" smtClean="0"/>
              <a:t>: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b="1" dirty="0" smtClean="0"/>
              <a:t>Představa o myšlení druhých 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000" b="1" dirty="0" smtClean="0"/>
              <a:t>Teorie mysli </a:t>
            </a:r>
            <a:r>
              <a:rPr lang="cs-CZ" altLang="cs-CZ" sz="2000" dirty="0" smtClean="0"/>
              <a:t>- „Jedinec má teorii mysli tehdy, pokud přisuzuje mentální stavy sobě a druhým. Systém dedukcí tohoto druhu je příhodně pokládán za teorii, neboť takovéto stavy nejsou přímo pozorovatelné a protože tento systém může být použit k predikcím chování druhých… (Mentálními stavy, na které můžeme usuzovat, jsou)…například úmysl (</a:t>
            </a:r>
            <a:r>
              <a:rPr lang="cs-CZ" altLang="cs-CZ" sz="2000" dirty="0" err="1" smtClean="0"/>
              <a:t>purpose</a:t>
            </a:r>
            <a:r>
              <a:rPr lang="cs-CZ" altLang="cs-CZ" sz="2000" dirty="0" smtClean="0"/>
              <a:t>) nebo záměr (</a:t>
            </a:r>
            <a:r>
              <a:rPr lang="cs-CZ" altLang="cs-CZ" sz="2000" dirty="0" err="1" smtClean="0"/>
              <a:t>intention</a:t>
            </a:r>
            <a:r>
              <a:rPr lang="cs-CZ" altLang="cs-CZ" sz="2000" dirty="0" smtClean="0"/>
              <a:t>), stejně tak vědění (</a:t>
            </a:r>
            <a:r>
              <a:rPr lang="cs-CZ" altLang="cs-CZ" sz="2000" dirty="0" err="1" smtClean="0"/>
              <a:t>knowledge</a:t>
            </a:r>
            <a:r>
              <a:rPr lang="cs-CZ" altLang="cs-CZ" sz="2000" dirty="0" smtClean="0"/>
              <a:t>), přesvědčení (</a:t>
            </a:r>
            <a:r>
              <a:rPr lang="cs-CZ" altLang="cs-CZ" sz="2000" dirty="0" err="1" smtClean="0"/>
              <a:t>belief</a:t>
            </a:r>
            <a:r>
              <a:rPr lang="cs-CZ" altLang="cs-CZ" sz="2000" dirty="0" smtClean="0"/>
              <a:t>), myšlení (</a:t>
            </a:r>
            <a:r>
              <a:rPr lang="cs-CZ" altLang="cs-CZ" sz="2000" dirty="0" err="1" smtClean="0"/>
              <a:t>thinking</a:t>
            </a:r>
            <a:r>
              <a:rPr lang="cs-CZ" altLang="cs-CZ" sz="2000" dirty="0" smtClean="0"/>
              <a:t>), pochyby (</a:t>
            </a:r>
            <a:r>
              <a:rPr lang="cs-CZ" altLang="cs-CZ" sz="2000" dirty="0" err="1" smtClean="0"/>
              <a:t>doubt</a:t>
            </a:r>
            <a:r>
              <a:rPr lang="cs-CZ" altLang="cs-CZ" sz="2000" dirty="0" smtClean="0"/>
              <a:t>), domněnky (</a:t>
            </a:r>
            <a:r>
              <a:rPr lang="cs-CZ" altLang="cs-CZ" sz="2000" dirty="0" err="1" smtClean="0"/>
              <a:t>guessing</a:t>
            </a:r>
            <a:r>
              <a:rPr lang="cs-CZ" altLang="cs-CZ" sz="2000" dirty="0" smtClean="0"/>
              <a:t>), předstírání (</a:t>
            </a:r>
            <a:r>
              <a:rPr lang="cs-CZ" altLang="cs-CZ" sz="2000" dirty="0" err="1" smtClean="0"/>
              <a:t>pretending</a:t>
            </a:r>
            <a:r>
              <a:rPr lang="cs-CZ" altLang="cs-CZ" sz="2000" dirty="0" smtClean="0"/>
              <a:t>), náklonnost (</a:t>
            </a:r>
            <a:r>
              <a:rPr lang="cs-CZ" altLang="cs-CZ" sz="2000" dirty="0" err="1" smtClean="0"/>
              <a:t>liking</a:t>
            </a:r>
            <a:r>
              <a:rPr lang="cs-CZ" altLang="cs-CZ" sz="2000" dirty="0" smtClean="0"/>
              <a:t>) a tak dále“ (</a:t>
            </a:r>
            <a:r>
              <a:rPr lang="cs-CZ" altLang="cs-CZ" sz="2000" dirty="0" err="1" smtClean="0"/>
              <a:t>Premack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Wodruff</a:t>
            </a:r>
            <a:r>
              <a:rPr lang="cs-CZ" altLang="cs-CZ" sz="2000" dirty="0" smtClean="0"/>
              <a:t>, 1978). 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000" b="1" dirty="0" smtClean="0"/>
              <a:t>Naivní psychologie </a:t>
            </a:r>
            <a:r>
              <a:rPr lang="cs-CZ" altLang="cs-CZ" sz="2000" dirty="0" smtClean="0"/>
              <a:t>(folk psychology) (např. Sedláková, 2000 – pojem folková psychologie)</a:t>
            </a:r>
            <a:endParaRPr lang="en-GB" altLang="cs-CZ" sz="2000" dirty="0" smtClean="0"/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b="1" dirty="0" smtClean="0"/>
              <a:t>S</a:t>
            </a:r>
            <a:r>
              <a:rPr lang="en-GB" altLang="cs-CZ" sz="2400" b="1" dirty="0" err="1" smtClean="0"/>
              <a:t>polečenský</a:t>
            </a:r>
            <a:r>
              <a:rPr lang="en-GB" altLang="cs-CZ" sz="2400" b="1" dirty="0" smtClean="0"/>
              <a:t> </a:t>
            </a:r>
            <a:r>
              <a:rPr lang="en-GB" altLang="cs-CZ" sz="2400" b="1" dirty="0" err="1" smtClean="0"/>
              <a:t>postoj</a:t>
            </a:r>
            <a:r>
              <a:rPr lang="en-GB" altLang="cs-CZ" sz="2400" dirty="0" smtClean="0"/>
              <a:t>, se </a:t>
            </a:r>
            <a:r>
              <a:rPr lang="en-GB" altLang="cs-CZ" sz="2400" dirty="0" err="1" smtClean="0"/>
              <a:t>kterým</a:t>
            </a:r>
            <a:r>
              <a:rPr lang="en-GB" altLang="cs-CZ" sz="2400" dirty="0" smtClean="0"/>
              <a:t> se </a:t>
            </a:r>
            <a:r>
              <a:rPr lang="en-GB" altLang="cs-CZ" sz="2400" dirty="0" err="1" smtClean="0"/>
              <a:t>ztotožňujeme</a:t>
            </a:r>
            <a:r>
              <a:rPr lang="en-GB" altLang="cs-CZ" sz="2400" dirty="0" smtClean="0"/>
              <a:t> v </a:t>
            </a:r>
            <a:r>
              <a:rPr lang="en-GB" altLang="cs-CZ" sz="2400" dirty="0" err="1" smtClean="0"/>
              <a:t>názoru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na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konflikt</a:t>
            </a:r>
            <a:r>
              <a:rPr lang="en-GB" altLang="cs-CZ" sz="2400" dirty="0" smtClean="0"/>
              <a:t>,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b="1" dirty="0" smtClean="0"/>
              <a:t>V</a:t>
            </a:r>
            <a:r>
              <a:rPr lang="en-GB" altLang="cs-CZ" sz="2400" b="1" dirty="0" err="1" smtClean="0"/>
              <a:t>zory</a:t>
            </a:r>
            <a:r>
              <a:rPr lang="en-GB" altLang="cs-CZ" sz="2400" b="1" dirty="0" smtClean="0"/>
              <a:t> </a:t>
            </a:r>
            <a:r>
              <a:rPr lang="en-GB" altLang="cs-CZ" sz="2400" b="1" dirty="0" err="1" smtClean="0"/>
              <a:t>jednání</a:t>
            </a:r>
            <a:r>
              <a:rPr lang="en-GB" altLang="cs-CZ" sz="2400" dirty="0" smtClean="0"/>
              <a:t>, </a:t>
            </a:r>
            <a:r>
              <a:rPr lang="en-GB" altLang="cs-CZ" sz="2400" dirty="0" err="1" smtClean="0"/>
              <a:t>které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jsme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odpozorovali</a:t>
            </a:r>
            <a:r>
              <a:rPr lang="en-GB" altLang="cs-CZ" sz="2400" dirty="0" smtClean="0"/>
              <a:t> od </a:t>
            </a:r>
            <a:r>
              <a:rPr lang="en-GB" altLang="cs-CZ" sz="2400" dirty="0" err="1" smtClean="0"/>
              <a:t>svých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rodičů</a:t>
            </a:r>
            <a:r>
              <a:rPr lang="en-GB" altLang="cs-CZ" sz="2400" dirty="0" smtClean="0"/>
              <a:t>, </a:t>
            </a:r>
            <a:r>
              <a:rPr lang="en-GB" altLang="cs-CZ" sz="2400" dirty="0" err="1" smtClean="0"/>
              <a:t>učitelů</a:t>
            </a:r>
            <a:r>
              <a:rPr lang="en-GB" altLang="cs-CZ" sz="2400" dirty="0" smtClean="0"/>
              <a:t>, </a:t>
            </a:r>
            <a:r>
              <a:rPr lang="en-GB" altLang="cs-CZ" sz="2400" dirty="0" err="1" smtClean="0"/>
              <a:t>oblíbených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filmových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hrdinů</a:t>
            </a:r>
            <a:r>
              <a:rPr lang="en-GB" altLang="cs-CZ" sz="2400" dirty="0" smtClean="0"/>
              <a:t> a </a:t>
            </a:r>
            <a:r>
              <a:rPr lang="en-GB" altLang="cs-CZ" sz="2400" dirty="0" err="1" smtClean="0"/>
              <a:t>jiných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významných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osobností</a:t>
            </a:r>
            <a:r>
              <a:rPr lang="en-GB" altLang="cs-CZ" sz="2400" dirty="0" smtClean="0"/>
              <a:t> v </a:t>
            </a:r>
            <a:r>
              <a:rPr lang="en-GB" altLang="cs-CZ" sz="2400" dirty="0" err="1" smtClean="0"/>
              <a:t>konfliktních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situacích</a:t>
            </a:r>
            <a:endParaRPr lang="cs-CZ" altLang="cs-CZ" sz="2400" dirty="0" smtClean="0"/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dirty="0" smtClean="0"/>
              <a:t>N</a:t>
            </a:r>
            <a:r>
              <a:rPr lang="en-GB" altLang="cs-CZ" sz="2400" dirty="0" err="1" smtClean="0"/>
              <a:t>aše</a:t>
            </a:r>
            <a:r>
              <a:rPr lang="en-GB" altLang="cs-CZ" sz="2400" dirty="0" smtClean="0"/>
              <a:t> </a:t>
            </a:r>
            <a:r>
              <a:rPr lang="en-GB" altLang="cs-CZ" sz="2400" b="1" dirty="0" err="1" smtClean="0"/>
              <a:t>přímá</a:t>
            </a:r>
            <a:r>
              <a:rPr lang="en-GB" altLang="cs-CZ" sz="2400" b="1" dirty="0" smtClean="0"/>
              <a:t> </a:t>
            </a:r>
            <a:r>
              <a:rPr lang="en-GB" altLang="cs-CZ" sz="2400" b="1" dirty="0" err="1" smtClean="0"/>
              <a:t>osobní</a:t>
            </a:r>
            <a:r>
              <a:rPr lang="en-GB" altLang="cs-CZ" sz="2400" b="1" dirty="0" smtClean="0"/>
              <a:t> </a:t>
            </a:r>
            <a:r>
              <a:rPr lang="en-GB" altLang="cs-CZ" sz="2400" b="1" dirty="0" err="1" smtClean="0"/>
              <a:t>zkušenost</a:t>
            </a:r>
            <a:r>
              <a:rPr lang="en-GB" altLang="cs-CZ" sz="2400" dirty="0" smtClean="0"/>
              <a:t> s </a:t>
            </a:r>
            <a:r>
              <a:rPr lang="en-GB" altLang="cs-CZ" sz="2400" dirty="0" err="1" smtClean="0"/>
              <a:t>konfliktem</a:t>
            </a:r>
            <a:endParaRPr lang="cs-CZ" altLang="cs-CZ" sz="2400" dirty="0" smtClean="0"/>
          </a:p>
          <a:p>
            <a:pPr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700" dirty="0" smtClean="0"/>
              <a:t>Vázaný i na sociální role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dirty="0" err="1" smtClean="0"/>
              <a:t>Srv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v</a:t>
            </a:r>
            <a:r>
              <a:rPr lang="cs-CZ" altLang="cs-CZ" sz="2400" dirty="0" smtClean="0"/>
              <a:t>ztahy v rodině a pracovní vztahy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633413" y="612775"/>
            <a:ext cx="8821737" cy="1065213"/>
          </a:xfrm>
        </p:spPr>
        <p:txBody>
          <a:bodyPr lIns="99207" tIns="51588" rIns="99207" bIns="51588"/>
          <a:lstStyle/>
          <a:p>
            <a:pPr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</a:pPr>
            <a:r>
              <a:rPr lang="en-GB" altLang="cs-CZ" dirty="0" err="1" smtClean="0"/>
              <a:t>Přístupy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konfliktu</a:t>
            </a:r>
            <a:r>
              <a:rPr lang="en-GB" altLang="cs-CZ" dirty="0" smtClean="0"/>
              <a:t> </a:t>
            </a:r>
            <a:r>
              <a:rPr lang="cs-CZ" altLang="cs-CZ" dirty="0" smtClean="0"/>
              <a:t>- únik</a:t>
            </a:r>
            <a:endParaRPr lang="en-GB" altLang="cs-CZ" dirty="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3713"/>
            <a:ext cx="9074150" cy="5389562"/>
          </a:xfrm>
        </p:spPr>
        <p:txBody>
          <a:bodyPr lIns="99207" tIns="51588" rIns="99207" bIns="51588"/>
          <a:lstStyle/>
          <a:p>
            <a:pPr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b="1" dirty="0" err="1" smtClean="0"/>
              <a:t>únik</a:t>
            </a:r>
            <a:r>
              <a:rPr lang="en-GB" altLang="cs-CZ" b="1" dirty="0" smtClean="0"/>
              <a:t>, </a:t>
            </a:r>
            <a:r>
              <a:rPr lang="en-GB" altLang="cs-CZ" b="1" dirty="0" err="1" smtClean="0"/>
              <a:t>vyhýbání</a:t>
            </a:r>
            <a:r>
              <a:rPr lang="en-GB" altLang="cs-CZ" b="1" dirty="0" smtClean="0"/>
              <a:t> se </a:t>
            </a:r>
            <a:r>
              <a:rPr lang="en-GB" altLang="cs-CZ" b="1" dirty="0" err="1" smtClean="0"/>
              <a:t>konfliktu</a:t>
            </a:r>
            <a:r>
              <a:rPr lang="en-GB" altLang="cs-CZ" b="1" dirty="0" smtClean="0"/>
              <a:t>:</a:t>
            </a:r>
          </a:p>
          <a:p>
            <a:pPr lvl="1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i="1" dirty="0" err="1" smtClean="0"/>
              <a:t>představa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že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konflikt</a:t>
            </a:r>
            <a:r>
              <a:rPr lang="en-GB" altLang="cs-CZ" i="1" dirty="0" smtClean="0"/>
              <a:t> je „</a:t>
            </a:r>
            <a:r>
              <a:rPr lang="en-GB" altLang="cs-CZ" i="1" dirty="0" err="1" smtClean="0"/>
              <a:t>špatný</a:t>
            </a:r>
            <a:r>
              <a:rPr lang="en-GB" altLang="cs-CZ" i="1" dirty="0" smtClean="0"/>
              <a:t>“</a:t>
            </a:r>
          </a:p>
          <a:p>
            <a:pPr lvl="2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b="1" dirty="0" err="1" smtClean="0"/>
              <a:t>vyhýbání</a:t>
            </a:r>
            <a:r>
              <a:rPr lang="en-GB" altLang="cs-CZ" b="1" dirty="0" smtClean="0"/>
              <a:t> se </a:t>
            </a:r>
            <a:r>
              <a:rPr lang="en-GB" altLang="cs-CZ" b="1" dirty="0" err="1" smtClean="0"/>
              <a:t>dotyčné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osobě</a:t>
            </a:r>
            <a:endParaRPr lang="en-GB" altLang="cs-CZ" b="1" dirty="0" smtClean="0"/>
          </a:p>
          <a:p>
            <a:pPr lvl="3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i="1" dirty="0" smtClean="0"/>
              <a:t>(„</a:t>
            </a:r>
            <a:r>
              <a:rPr lang="en-GB" altLang="cs-CZ" i="1" dirty="0" err="1" smtClean="0"/>
              <a:t>Nemám</a:t>
            </a:r>
            <a:r>
              <a:rPr lang="en-GB" altLang="cs-CZ" i="1" dirty="0" smtClean="0"/>
              <a:t> s </a:t>
            </a:r>
            <a:r>
              <a:rPr lang="en-GB" altLang="cs-CZ" i="1" dirty="0" err="1" smtClean="0"/>
              <a:t>ním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problém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jen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ho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nechci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vidět</a:t>
            </a:r>
            <a:r>
              <a:rPr lang="en-GB" altLang="cs-CZ" i="1" dirty="0" smtClean="0"/>
              <a:t>...“)</a:t>
            </a:r>
            <a:r>
              <a:rPr lang="ar-SA" altLang="cs-CZ" i="1" dirty="0" smtClean="0"/>
              <a:t>‏</a:t>
            </a:r>
            <a:endParaRPr lang="en-GB" altLang="cs-CZ" i="1" dirty="0" smtClean="0"/>
          </a:p>
          <a:p>
            <a:pPr lvl="2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b="1" dirty="0" err="1" smtClean="0"/>
              <a:t>odmítání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vlastních</a:t>
            </a:r>
            <a:r>
              <a:rPr lang="en-GB" altLang="cs-CZ" b="1" dirty="0" smtClean="0"/>
              <a:t> neg. </a:t>
            </a:r>
            <a:r>
              <a:rPr lang="en-GB" altLang="cs-CZ" b="1" dirty="0" err="1" smtClean="0"/>
              <a:t>pocitů</a:t>
            </a:r>
            <a:r>
              <a:rPr lang="en-GB" altLang="cs-CZ" dirty="0" smtClean="0"/>
              <a:t> </a:t>
            </a:r>
          </a:p>
          <a:p>
            <a:pPr lvl="3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i="1" dirty="0" smtClean="0"/>
              <a:t>(„To mi </a:t>
            </a:r>
            <a:r>
              <a:rPr lang="en-GB" altLang="cs-CZ" i="1" dirty="0" err="1" smtClean="0"/>
              <a:t>nevadí</a:t>
            </a:r>
            <a:r>
              <a:rPr lang="en-GB" altLang="cs-CZ" i="1" dirty="0" smtClean="0"/>
              <a:t>, to se </a:t>
            </a:r>
            <a:r>
              <a:rPr lang="en-GB" altLang="cs-CZ" i="1" dirty="0" err="1" smtClean="0"/>
              <a:t>mě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nemůže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dotknout</a:t>
            </a:r>
            <a:r>
              <a:rPr lang="en-GB" altLang="cs-CZ" i="1" dirty="0" smtClean="0"/>
              <a:t>...“)</a:t>
            </a:r>
            <a:r>
              <a:rPr lang="ar-SA" altLang="cs-CZ" i="1" dirty="0" smtClean="0"/>
              <a:t>‏</a:t>
            </a:r>
            <a:endParaRPr lang="en-GB" altLang="cs-CZ" i="1" dirty="0" smtClean="0"/>
          </a:p>
          <a:p>
            <a:pPr lvl="2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b="1" dirty="0" err="1" smtClean="0"/>
              <a:t>zapírání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konfliktu</a:t>
            </a:r>
            <a:r>
              <a:rPr lang="en-GB" altLang="cs-CZ" dirty="0" smtClean="0"/>
              <a:t> </a:t>
            </a:r>
          </a:p>
          <a:p>
            <a:pPr lvl="3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i="1" dirty="0" smtClean="0"/>
              <a:t>(„Toto </a:t>
            </a:r>
            <a:r>
              <a:rPr lang="en-GB" altLang="cs-CZ" i="1" dirty="0" err="1" smtClean="0"/>
              <a:t>přeci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ještě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není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konflikt</a:t>
            </a:r>
            <a:r>
              <a:rPr lang="en-GB" altLang="cs-CZ" i="1" dirty="0" smtClean="0"/>
              <a:t>...“)</a:t>
            </a:r>
            <a:r>
              <a:rPr lang="ar-SA" altLang="cs-CZ" i="1" dirty="0" smtClean="0"/>
              <a:t>‏</a:t>
            </a:r>
            <a:endParaRPr lang="en-GB" altLang="cs-CZ" i="1" dirty="0" smtClean="0"/>
          </a:p>
          <a:p>
            <a:pPr lvl="2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b="1" dirty="0" err="1" smtClean="0"/>
              <a:t>přizpůsobení</a:t>
            </a:r>
            <a:r>
              <a:rPr lang="en-GB" altLang="cs-CZ" b="1" dirty="0" smtClean="0"/>
              <a:t> (</a:t>
            </a:r>
            <a:r>
              <a:rPr lang="en-GB" altLang="cs-CZ" b="1" dirty="0" err="1" smtClean="0"/>
              <a:t>souhlas</a:t>
            </a:r>
            <a:r>
              <a:rPr lang="en-GB" altLang="cs-CZ" b="1" dirty="0" smtClean="0"/>
              <a:t> je </a:t>
            </a:r>
            <a:r>
              <a:rPr lang="en-GB" altLang="cs-CZ" b="1" dirty="0" err="1" smtClean="0"/>
              <a:t>jednodušší</a:t>
            </a:r>
            <a:r>
              <a:rPr lang="en-GB" altLang="cs-CZ" b="1" dirty="0" smtClean="0"/>
              <a:t>)</a:t>
            </a:r>
            <a:r>
              <a:rPr lang="ar-SA" altLang="cs-CZ" b="1" dirty="0" smtClean="0"/>
              <a:t>‏</a:t>
            </a:r>
            <a:endParaRPr lang="en-GB" altLang="cs-CZ" b="1" dirty="0" smtClean="0"/>
          </a:p>
          <a:p>
            <a:pPr lvl="3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i="1" dirty="0" smtClean="0"/>
              <a:t>(„</a:t>
            </a:r>
            <a:r>
              <a:rPr lang="en-GB" altLang="cs-CZ" i="1" dirty="0" err="1" smtClean="0"/>
              <a:t>Ano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samozřejmě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že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máš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pravdu</a:t>
            </a:r>
            <a:r>
              <a:rPr lang="en-GB" altLang="cs-CZ" i="1" dirty="0" smtClean="0"/>
              <a:t>...“)</a:t>
            </a:r>
            <a:r>
              <a:rPr lang="ar-SA" altLang="cs-CZ" i="1" dirty="0" smtClean="0"/>
              <a:t>‏</a:t>
            </a:r>
            <a:endParaRPr lang="en-GB" altLang="cs-CZ" i="1" dirty="0" smtClean="0"/>
          </a:p>
          <a:p>
            <a:pPr lvl="1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dirty="0" err="1" smtClean="0"/>
              <a:t>nevede</a:t>
            </a:r>
            <a:r>
              <a:rPr lang="en-GB" altLang="cs-CZ" dirty="0" smtClean="0"/>
              <a:t> k </a:t>
            </a:r>
            <a:r>
              <a:rPr lang="en-GB" altLang="cs-CZ" dirty="0" err="1" smtClean="0"/>
              <a:t>řešení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potlačované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emoce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latentní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konflikt</a:t>
            </a:r>
            <a:endParaRPr lang="cs-CZ" altLang="cs-CZ" dirty="0" smtClean="0"/>
          </a:p>
          <a:p>
            <a:pPr lvl="1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dirty="0" smtClean="0"/>
              <a:t>možný spouštěč dalších fenoménů (ostrakizace…)</a:t>
            </a:r>
            <a:endParaRPr lang="en-GB" altLang="cs-CZ" dirty="0" smtClean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633413" y="612775"/>
            <a:ext cx="8821737" cy="1065213"/>
          </a:xfrm>
        </p:spPr>
        <p:txBody>
          <a:bodyPr lIns="99207" tIns="51588" rIns="99207" bIns="51588"/>
          <a:lstStyle/>
          <a:p>
            <a:pPr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</a:pPr>
            <a:r>
              <a:rPr lang="en-GB" altLang="cs-CZ" dirty="0" err="1" smtClean="0"/>
              <a:t>Přístupy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konfliktu</a:t>
            </a:r>
            <a:r>
              <a:rPr lang="en-GB" altLang="cs-CZ" dirty="0" smtClean="0"/>
              <a:t> </a:t>
            </a:r>
            <a:r>
              <a:rPr lang="cs-CZ" altLang="cs-CZ" dirty="0" smtClean="0"/>
              <a:t>- konfrontace</a:t>
            </a:r>
            <a:endParaRPr lang="en-GB" altLang="cs-CZ" dirty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3713"/>
            <a:ext cx="9577387" cy="5926137"/>
          </a:xfrm>
        </p:spPr>
        <p:txBody>
          <a:bodyPr lIns="99207" tIns="51588" rIns="99207" bIns="51588"/>
          <a:lstStyle/>
          <a:p>
            <a:pPr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900" b="1" dirty="0" err="1" smtClean="0"/>
              <a:t>konfrontace</a:t>
            </a:r>
            <a:endParaRPr lang="en-GB" altLang="cs-CZ" sz="2900" b="1" dirty="0" smtClean="0"/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i="1" dirty="0" err="1" smtClean="0"/>
              <a:t>představa</a:t>
            </a:r>
            <a:r>
              <a:rPr lang="en-GB" altLang="cs-CZ" sz="2400" i="1" dirty="0" smtClean="0"/>
              <a:t>, </a:t>
            </a:r>
            <a:r>
              <a:rPr lang="en-GB" altLang="cs-CZ" sz="2400" i="1" dirty="0" err="1" smtClean="0"/>
              <a:t>že</a:t>
            </a:r>
            <a:r>
              <a:rPr lang="en-GB" altLang="cs-CZ" sz="2400" i="1" dirty="0" smtClean="0"/>
              <a:t> je </a:t>
            </a:r>
            <a:r>
              <a:rPr lang="en-GB" altLang="cs-CZ" sz="2400" i="1" dirty="0" err="1" smtClean="0"/>
              <a:t>potřeba</a:t>
            </a:r>
            <a:r>
              <a:rPr lang="en-GB" altLang="cs-CZ" sz="2400" i="1" dirty="0" smtClean="0"/>
              <a:t> se </a:t>
            </a:r>
            <a:r>
              <a:rPr lang="en-GB" altLang="cs-CZ" sz="2400" i="1" dirty="0" err="1" smtClean="0"/>
              <a:t>konfliktu</a:t>
            </a:r>
            <a:r>
              <a:rPr lang="en-GB" altLang="cs-CZ" sz="2400" i="1" dirty="0" smtClean="0"/>
              <a:t> </a:t>
            </a:r>
            <a:r>
              <a:rPr lang="en-GB" altLang="cs-CZ" sz="2400" i="1" dirty="0" err="1" smtClean="0"/>
              <a:t>postavit</a:t>
            </a:r>
            <a:r>
              <a:rPr lang="en-GB" altLang="cs-CZ" sz="2400" i="1" dirty="0" smtClean="0"/>
              <a:t>, </a:t>
            </a:r>
            <a:r>
              <a:rPr lang="en-GB" altLang="cs-CZ" sz="2400" i="1" dirty="0" err="1" smtClean="0"/>
              <a:t>vnímá</a:t>
            </a:r>
            <a:r>
              <a:rPr lang="en-GB" altLang="cs-CZ" sz="2400" i="1" dirty="0" smtClean="0"/>
              <a:t> </a:t>
            </a:r>
            <a:r>
              <a:rPr lang="en-GB" altLang="cs-CZ" sz="2400" i="1" dirty="0" err="1" smtClean="0"/>
              <a:t>situace</a:t>
            </a:r>
            <a:r>
              <a:rPr lang="en-GB" altLang="cs-CZ" sz="2400" i="1" dirty="0" smtClean="0"/>
              <a:t> </a:t>
            </a:r>
            <a:r>
              <a:rPr lang="en-GB" altLang="cs-CZ" sz="2400" i="1" dirty="0" err="1" smtClean="0"/>
              <a:t>jako</a:t>
            </a:r>
            <a:r>
              <a:rPr lang="en-GB" altLang="cs-CZ" sz="2400" i="1" dirty="0" smtClean="0"/>
              <a:t> „</a:t>
            </a:r>
            <a:r>
              <a:rPr lang="en-GB" altLang="cs-CZ" sz="2400" i="1" dirty="0" err="1" smtClean="0"/>
              <a:t>buď-anebo</a:t>
            </a:r>
            <a:r>
              <a:rPr lang="en-GB" altLang="cs-CZ" sz="2400" i="1" dirty="0" smtClean="0"/>
              <a:t>“, „</a:t>
            </a:r>
            <a:r>
              <a:rPr lang="en-GB" altLang="cs-CZ" sz="2400" i="1" dirty="0" err="1" smtClean="0"/>
              <a:t>kdo</a:t>
            </a:r>
            <a:r>
              <a:rPr lang="en-GB" altLang="cs-CZ" sz="2400" i="1" dirty="0" smtClean="0"/>
              <a:t> s </a:t>
            </a:r>
            <a:r>
              <a:rPr lang="en-GB" altLang="cs-CZ" sz="2400" i="1" dirty="0" err="1" smtClean="0"/>
              <a:t>koho</a:t>
            </a:r>
            <a:r>
              <a:rPr lang="en-GB" altLang="cs-CZ" sz="2400" i="1" dirty="0" smtClean="0"/>
              <a:t>“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dirty="0" err="1" smtClean="0"/>
              <a:t>hájení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vlastních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pozic</a:t>
            </a:r>
            <a:r>
              <a:rPr lang="en-GB" altLang="cs-CZ" sz="2400" dirty="0" smtClean="0"/>
              <a:t> a </a:t>
            </a:r>
            <a:r>
              <a:rPr lang="en-GB" altLang="cs-CZ" sz="2400" dirty="0" err="1" smtClean="0"/>
              <a:t>odmítání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argumentů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oponenta</a:t>
            </a:r>
            <a:endParaRPr lang="en-GB" altLang="cs-CZ" sz="2400" dirty="0" smtClean="0"/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i="1" dirty="0" smtClean="0"/>
              <a:t>(„</a:t>
            </a:r>
            <a:r>
              <a:rPr lang="en-GB" altLang="cs-CZ" sz="2300" i="1" dirty="0" err="1" smtClean="0"/>
              <a:t>Pravdu</a:t>
            </a:r>
            <a:r>
              <a:rPr lang="en-GB" altLang="cs-CZ" sz="2300" i="1" dirty="0" smtClean="0"/>
              <a:t> </a:t>
            </a:r>
            <a:r>
              <a:rPr lang="en-GB" altLang="cs-CZ" sz="2300" i="1" dirty="0" err="1" smtClean="0"/>
              <a:t>může</a:t>
            </a:r>
            <a:r>
              <a:rPr lang="en-GB" altLang="cs-CZ" sz="2300" i="1" dirty="0" smtClean="0"/>
              <a:t> </a:t>
            </a:r>
            <a:r>
              <a:rPr lang="en-GB" altLang="cs-CZ" sz="2300" i="1" dirty="0" err="1" smtClean="0"/>
              <a:t>mít</a:t>
            </a:r>
            <a:r>
              <a:rPr lang="en-GB" altLang="cs-CZ" sz="2300" i="1" dirty="0" smtClean="0"/>
              <a:t> </a:t>
            </a:r>
            <a:r>
              <a:rPr lang="en-GB" altLang="cs-CZ" sz="2300" i="1" dirty="0" err="1" smtClean="0"/>
              <a:t>jen</a:t>
            </a:r>
            <a:r>
              <a:rPr lang="en-GB" altLang="cs-CZ" sz="2300" i="1" dirty="0" smtClean="0"/>
              <a:t> </a:t>
            </a:r>
            <a:r>
              <a:rPr lang="en-GB" altLang="cs-CZ" sz="2300" i="1" dirty="0" err="1" smtClean="0"/>
              <a:t>jeden</a:t>
            </a:r>
            <a:r>
              <a:rPr lang="en-GB" altLang="cs-CZ" sz="2300" i="1" dirty="0" smtClean="0"/>
              <a:t>!; </a:t>
            </a:r>
            <a:r>
              <a:rPr lang="en-GB" altLang="cs-CZ" sz="2300" i="1" dirty="0" err="1" smtClean="0"/>
              <a:t>Tady</a:t>
            </a:r>
            <a:r>
              <a:rPr lang="en-GB" altLang="cs-CZ" sz="2300" i="1" dirty="0" smtClean="0"/>
              <a:t> </a:t>
            </a:r>
            <a:r>
              <a:rPr lang="en-GB" altLang="cs-CZ" sz="2300" i="1" dirty="0" err="1" smtClean="0"/>
              <a:t>jde</a:t>
            </a:r>
            <a:r>
              <a:rPr lang="en-GB" altLang="cs-CZ" sz="2300" i="1" dirty="0" smtClean="0"/>
              <a:t> o </a:t>
            </a:r>
            <a:r>
              <a:rPr lang="en-GB" altLang="cs-CZ" sz="2300" i="1" dirty="0" err="1" smtClean="0"/>
              <a:t>princip</a:t>
            </a:r>
            <a:r>
              <a:rPr lang="en-GB" altLang="cs-CZ" sz="2300" i="1" dirty="0" smtClean="0"/>
              <a:t>!“)</a:t>
            </a:r>
            <a:r>
              <a:rPr lang="ar-SA" altLang="cs-CZ" sz="2300" i="1" dirty="0" smtClean="0"/>
              <a:t>‏</a:t>
            </a:r>
            <a:endParaRPr lang="en-GB" altLang="cs-CZ" sz="2300" i="1" dirty="0" smtClean="0"/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dirty="0" err="1" smtClean="0"/>
              <a:t>konfrontace</a:t>
            </a:r>
            <a:r>
              <a:rPr lang="en-GB" altLang="cs-CZ" sz="2400" dirty="0" smtClean="0"/>
              <a:t> z </a:t>
            </a:r>
            <a:r>
              <a:rPr lang="en-GB" altLang="cs-CZ" sz="2400" dirty="0" err="1" smtClean="0"/>
              <a:t>pozice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síly</a:t>
            </a:r>
            <a:endParaRPr lang="en-GB" altLang="cs-CZ" sz="2400" dirty="0" smtClean="0"/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dirty="0" err="1" smtClean="0"/>
              <a:t>vztah</a:t>
            </a:r>
            <a:r>
              <a:rPr lang="en-GB" altLang="cs-CZ" sz="2300" dirty="0" smtClean="0"/>
              <a:t> </a:t>
            </a:r>
            <a:r>
              <a:rPr lang="en-GB" altLang="cs-CZ" sz="2300" dirty="0" err="1" smtClean="0"/>
              <a:t>nadřízený-podřízený</a:t>
            </a:r>
            <a:r>
              <a:rPr lang="en-GB" altLang="cs-CZ" sz="2300" dirty="0" smtClean="0"/>
              <a:t>, </a:t>
            </a:r>
            <a:r>
              <a:rPr lang="en-GB" altLang="cs-CZ" sz="2300" dirty="0" err="1" smtClean="0"/>
              <a:t>učitel-žák</a:t>
            </a:r>
            <a:r>
              <a:rPr lang="en-GB" altLang="cs-CZ" sz="2300" dirty="0" smtClean="0"/>
              <a:t>, </a:t>
            </a:r>
            <a:r>
              <a:rPr lang="en-GB" altLang="cs-CZ" sz="2300" dirty="0" err="1" smtClean="0"/>
              <a:t>starší-mladší</a:t>
            </a:r>
            <a:r>
              <a:rPr lang="en-GB" altLang="cs-CZ" sz="2300" dirty="0" smtClean="0"/>
              <a:t>...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dirty="0" smtClean="0"/>
              <a:t>(„</a:t>
            </a:r>
            <a:r>
              <a:rPr lang="en-GB" altLang="cs-CZ" sz="2300" dirty="0" err="1" smtClean="0"/>
              <a:t>Už</a:t>
            </a:r>
            <a:r>
              <a:rPr lang="en-GB" altLang="cs-CZ" sz="2300" dirty="0" smtClean="0"/>
              <a:t> </a:t>
            </a:r>
            <a:r>
              <a:rPr lang="en-GB" altLang="cs-CZ" sz="2300" dirty="0" err="1" smtClean="0"/>
              <a:t>jsem</a:t>
            </a:r>
            <a:r>
              <a:rPr lang="en-GB" altLang="cs-CZ" sz="2300" dirty="0" smtClean="0"/>
              <a:t> </a:t>
            </a:r>
            <a:r>
              <a:rPr lang="en-GB" altLang="cs-CZ" sz="2300" dirty="0" err="1" smtClean="0"/>
              <a:t>řekl</a:t>
            </a:r>
            <a:r>
              <a:rPr lang="en-GB" altLang="cs-CZ" sz="2300" dirty="0" smtClean="0"/>
              <a:t>!“)</a:t>
            </a:r>
            <a:r>
              <a:rPr lang="ar-SA" altLang="cs-CZ" sz="2300" dirty="0" smtClean="0"/>
              <a:t>‏</a:t>
            </a:r>
            <a:endParaRPr lang="en-GB" altLang="cs-CZ" sz="2300" dirty="0" smtClean="0"/>
          </a:p>
          <a:p>
            <a:pPr lvl="2">
              <a:buFont typeface="Wingdings" panose="05000000000000000000" pitchFamily="2" charset="2"/>
              <a:buNone/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sz="2300" dirty="0" smtClean="0"/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dirty="0" smtClean="0"/>
              <a:t>funkční v situaci, kdy komunikační partner se konfliktu vyhýbá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dirty="0" smtClean="0"/>
              <a:t>V ostatních případech </a:t>
            </a:r>
            <a:r>
              <a:rPr lang="en-GB" altLang="cs-CZ" sz="2400" dirty="0" err="1" smtClean="0"/>
              <a:t>často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nevede</a:t>
            </a:r>
            <a:r>
              <a:rPr lang="en-GB" altLang="cs-CZ" sz="2400" dirty="0" smtClean="0"/>
              <a:t> k </a:t>
            </a:r>
            <a:r>
              <a:rPr lang="en-GB" altLang="cs-CZ" sz="2400" dirty="0" err="1" smtClean="0"/>
              <a:t>řešení</a:t>
            </a:r>
            <a:r>
              <a:rPr lang="en-GB" altLang="cs-CZ" sz="2400" dirty="0" smtClean="0"/>
              <a:t>, </a:t>
            </a:r>
            <a:r>
              <a:rPr lang="cs-CZ" altLang="cs-CZ" sz="2400" dirty="0" smtClean="0"/>
              <a:t>následuje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dlouhý</a:t>
            </a:r>
            <a:r>
              <a:rPr lang="en-GB" altLang="cs-CZ" sz="2400" dirty="0" smtClean="0"/>
              <a:t> a </a:t>
            </a:r>
            <a:r>
              <a:rPr lang="en-GB" altLang="cs-CZ" sz="2400" dirty="0" err="1" smtClean="0"/>
              <a:t>úporný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boj</a:t>
            </a:r>
            <a:endParaRPr lang="en-GB" altLang="cs-CZ" sz="2400" dirty="0" smtClean="0"/>
          </a:p>
          <a:p>
            <a:pPr lvl="2">
              <a:buFont typeface="Wingdings" panose="05000000000000000000" pitchFamily="2" charset="2"/>
              <a:buNone/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sz="2300" dirty="0" smtClean="0"/>
          </a:p>
          <a:p>
            <a:pPr>
              <a:buFont typeface="Wingdings" panose="05000000000000000000" pitchFamily="2" charset="2"/>
              <a:buNone/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sz="29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33413" y="612775"/>
            <a:ext cx="8821737" cy="1065213"/>
          </a:xfrm>
        </p:spPr>
        <p:txBody>
          <a:bodyPr lIns="99207" tIns="51588" rIns="99207" bIns="51588">
            <a:normAutofit fontScale="90000"/>
          </a:bodyPr>
          <a:lstStyle/>
          <a:p>
            <a:pPr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</a:pPr>
            <a:r>
              <a:rPr lang="en-GB" altLang="cs-CZ" dirty="0" err="1" smtClean="0"/>
              <a:t>Přístupy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konfliktu</a:t>
            </a:r>
            <a:r>
              <a:rPr lang="en-GB" altLang="cs-CZ" dirty="0" smtClean="0"/>
              <a:t> </a:t>
            </a:r>
            <a:r>
              <a:rPr lang="cs-CZ" altLang="cs-CZ" dirty="0" smtClean="0"/>
              <a:t>- profesionální</a:t>
            </a:r>
            <a:endParaRPr lang="en-GB" altLang="cs-CZ" dirty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3713"/>
            <a:ext cx="9577387" cy="5214937"/>
          </a:xfrm>
        </p:spPr>
        <p:txBody>
          <a:bodyPr lIns="99207" tIns="51588" rIns="99207" bIns="51588"/>
          <a:lstStyle/>
          <a:p>
            <a:pPr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900" b="1" smtClean="0"/>
              <a:t>řešení problému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i="1" smtClean="0"/>
              <a:t>nutné sebevědomí, ochota a komunikační dovednosti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smtClean="0"/>
              <a:t>kompromis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smtClean="0"/>
              <a:t>vyjednávání, každý se něčeho vzdá 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smtClean="0"/>
              <a:t>účinný tehdy, kdy se podaří prosadit podstatné, v opačném případě - rozmrzelost a přizpůsobení se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smtClean="0"/>
              <a:t>dohoda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smtClean="0"/>
              <a:t>„win-win“ strategie, ochota vyjít vstříc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smtClean="0"/>
              <a:t>jde o to, aby byly uspokojeny potřeby obou stran, příčin konfliktu i to, co obě strany dohodou riskují, důvěra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smtClean="0"/>
              <a:t>velká šance na potlačení konfliktu v budoucnu</a:t>
            </a:r>
          </a:p>
          <a:p>
            <a:pPr>
              <a:buFont typeface="Wingdings" panose="05000000000000000000" pitchFamily="2" charset="2"/>
              <a:buNone/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sz="29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Možné postupy při řešení konfliktu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mtClean="0"/>
              <a:t>faktory</a:t>
            </a:r>
          </a:p>
          <a:p>
            <a:pPr lvl="1"/>
            <a:r>
              <a:rPr lang="cs-CZ" altLang="cs-CZ" smtClean="0"/>
              <a:t>míra odpovědnosti třetí strany</a:t>
            </a:r>
            <a:endParaRPr lang="cs-CZ" altLang="cs-CZ" smtClean="0">
              <a:latin typeface="Arial" panose="020B0604020202020204" pitchFamily="34" charset="0"/>
            </a:endParaRPr>
          </a:p>
          <a:p>
            <a:pPr lvl="1"/>
            <a:r>
              <a:rPr lang="cs-CZ" altLang="cs-CZ" smtClean="0">
                <a:latin typeface="Arial" panose="020B0604020202020204" pitchFamily="34" charset="0"/>
              </a:rPr>
              <a:t>důraz na vztah mezi odpůrci</a:t>
            </a:r>
          </a:p>
          <a:p>
            <a:pPr lvl="1"/>
            <a:endParaRPr lang="cs-CZ" altLang="cs-CZ" smtClean="0">
              <a:latin typeface="Arial" panose="020B0604020202020204" pitchFamily="34" charset="0"/>
            </a:endParaRPr>
          </a:p>
          <a:p>
            <a:pPr lvl="1"/>
            <a:endParaRPr lang="cs-CZ" altLang="cs-CZ" smtClean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smtClean="0">
                <a:latin typeface="Arial" panose="020B0604020202020204" pitchFamily="34" charset="0"/>
              </a:rPr>
              <a:t>Odpůrci nesou zodpovědnost	         Třetí strana nese zodpovědnost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smtClean="0">
                <a:latin typeface="Arial" panose="020B0604020202020204" pitchFamily="34" charset="0"/>
              </a:rPr>
              <a:t>Vztahy jsou důležité			              Důležité je řešení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100" smtClean="0"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300" smtClean="0">
                <a:latin typeface="Arial" panose="020B0604020202020204" pitchFamily="34" charset="0"/>
              </a:rPr>
              <a:t>řešení spoluprácí – usmíření – mediace – arbitráž – soudní řízení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595313" y="5448300"/>
            <a:ext cx="8574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Řešení konfliktu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900" dirty="0" smtClean="0"/>
              <a:t>analýza příčin (nabízená záminka vs. vlastní důvod)</a:t>
            </a:r>
          </a:p>
          <a:p>
            <a:pPr>
              <a:lnSpc>
                <a:spcPct val="80000"/>
              </a:lnSpc>
            </a:pPr>
            <a:r>
              <a:rPr lang="cs-CZ" altLang="cs-CZ" sz="2900" dirty="0" err="1" smtClean="0"/>
              <a:t>zaujmutí</a:t>
            </a:r>
            <a:r>
              <a:rPr lang="cs-CZ" altLang="cs-CZ" sz="2900" dirty="0" smtClean="0"/>
              <a:t> pozic vs. projevení zájmu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požadavek / výhrůžka vs. objasnění stanoviska</a:t>
            </a:r>
          </a:p>
          <a:p>
            <a:pPr>
              <a:lnSpc>
                <a:spcPct val="80000"/>
              </a:lnSpc>
            </a:pPr>
            <a:r>
              <a:rPr lang="cs-CZ" altLang="cs-CZ" sz="2900" dirty="0" smtClean="0"/>
              <a:t>prostředí pro řešení konfliktu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místo a čas (je bezpečné, vyhovující a dostatečné?)</a:t>
            </a:r>
          </a:p>
          <a:p>
            <a:pPr>
              <a:lnSpc>
                <a:spcPct val="80000"/>
              </a:lnSpc>
            </a:pPr>
            <a:r>
              <a:rPr lang="cs-CZ" altLang="cs-CZ" sz="2900" dirty="0" smtClean="0"/>
              <a:t>Fáze řešení konfliktu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vytvoření pozitivního prostředí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definování problému a diskuse o něm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shrnutí dosažených výsledků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hledání možných řešení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stanovení dalšího postupu (harmonogram)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-19050"/>
            <a:ext cx="9577387" cy="1579563"/>
          </a:xfrm>
        </p:spPr>
        <p:txBody>
          <a:bodyPr/>
          <a:lstStyle/>
          <a:p>
            <a:r>
              <a:rPr lang="cs-CZ" altLang="cs-CZ" sz="3700" dirty="0" smtClean="0"/>
              <a:t>Řešení spoluprací („neformální postup“) - fáze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900" dirty="0" smtClean="0"/>
              <a:t>osobní plánování (přípravná fáze)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definování příčin konfliktu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definování zájmů a postojů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organizace vhodného prostředí pro diskusi</a:t>
            </a:r>
          </a:p>
          <a:p>
            <a:pPr lvl="1">
              <a:lnSpc>
                <a:spcPct val="90000"/>
              </a:lnSpc>
            </a:pPr>
            <a:endParaRPr lang="cs-CZ" altLang="cs-CZ" sz="2400" dirty="0"/>
          </a:p>
          <a:p>
            <a:pPr lvl="1">
              <a:lnSpc>
                <a:spcPct val="90000"/>
              </a:lnSpc>
            </a:pPr>
            <a:endParaRPr lang="cs-CZ" altLang="cs-CZ" sz="2400" dirty="0" smtClean="0"/>
          </a:p>
          <a:p>
            <a:pPr>
              <a:lnSpc>
                <a:spcPct val="90000"/>
              </a:lnSpc>
            </a:pPr>
            <a:r>
              <a:rPr lang="cs-CZ" altLang="cs-CZ" sz="2900" dirty="0" smtClean="0"/>
              <a:t>vlastní řešení s druhým účastníkem konfliktu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navození pozitivní atmosféry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společné definování problému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shrnutí dosavadního pokroku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hledání alternativ řešení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dohoda o místě a času pokračování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Formální řešení konfliktu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900" smtClean="0"/>
              <a:t>vstup třetí strany do řešení; cílem může být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 smtClean="0"/>
              <a:t>smíření</a:t>
            </a:r>
            <a:r>
              <a:rPr lang="cs-CZ" altLang="cs-CZ" sz="2400" smtClean="0"/>
              <a:t> – třetí strana </a:t>
            </a:r>
            <a:r>
              <a:rPr lang="cs-CZ" altLang="cs-CZ" sz="2400" u="sng" smtClean="0"/>
              <a:t>moderuje</a:t>
            </a:r>
            <a:r>
              <a:rPr lang="cs-CZ" altLang="cs-CZ" sz="2400" smtClean="0"/>
              <a:t> komunikaci; nerozhoduje „kdo má pravdu“; průběh analogický „neformálnímu“ postupu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 smtClean="0"/>
              <a:t>mediace</a:t>
            </a:r>
            <a:r>
              <a:rPr lang="cs-CZ" altLang="cs-CZ" sz="2400" smtClean="0"/>
              <a:t> – někdy synonymum pro „smíření“; ve skutečnosti je větší důraz kladen na </a:t>
            </a:r>
            <a:r>
              <a:rPr lang="cs-CZ" altLang="cs-CZ" sz="2400" u="sng" smtClean="0"/>
              <a:t>hledání oboustranně přijatelného řešení</a:t>
            </a:r>
            <a:r>
              <a:rPr lang="cs-CZ" altLang="cs-CZ" sz="2400" smtClean="0"/>
              <a:t>; vzájemný vztah stran není hlavním cílem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 smtClean="0"/>
              <a:t>arbitráž</a:t>
            </a:r>
            <a:r>
              <a:rPr lang="cs-CZ" altLang="cs-CZ" sz="2400" smtClean="0"/>
              <a:t> – rozhodnutí je oběma stranami přeneseno na oboustranně důvěryhodnou osobu; obě strany přednesou stanoviska a </a:t>
            </a:r>
            <a:r>
              <a:rPr lang="cs-CZ" altLang="cs-CZ" sz="2400" u="sng" smtClean="0"/>
              <a:t>arbitr rozhodne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 smtClean="0"/>
              <a:t>soudní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Jak komunikovat efektivně?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1000"/>
              </a:lnSpc>
            </a:pPr>
            <a:r>
              <a:rPr lang="cs-CZ" altLang="cs-CZ" sz="2100" smtClean="0"/>
              <a:t>aktivní naslouchání</a:t>
            </a:r>
          </a:p>
          <a:p>
            <a:pPr lvl="1">
              <a:lnSpc>
                <a:spcPct val="81000"/>
              </a:lnSpc>
            </a:pPr>
            <a:r>
              <a:rPr lang="cs-CZ" altLang="cs-CZ" sz="1900" smtClean="0"/>
              <a:t>empatie (jaké jsou důvody toho druhého?)</a:t>
            </a:r>
          </a:p>
          <a:p>
            <a:pPr lvl="1">
              <a:lnSpc>
                <a:spcPct val="81000"/>
              </a:lnSpc>
            </a:pPr>
            <a:r>
              <a:rPr lang="cs-CZ" altLang="cs-CZ" sz="1900" smtClean="0"/>
              <a:t>projevení zájmu (tón hlasu, mimika, oční kontakt, postoj)</a:t>
            </a:r>
          </a:p>
          <a:p>
            <a:pPr lvl="1">
              <a:lnSpc>
                <a:spcPct val="81000"/>
              </a:lnSpc>
            </a:pPr>
            <a:r>
              <a:rPr lang="cs-CZ" altLang="cs-CZ" sz="1900" smtClean="0"/>
              <a:t>nepřerušovat, nedávat k dispozici „vlastní historky“</a:t>
            </a:r>
          </a:p>
          <a:p>
            <a:pPr lvl="1">
              <a:lnSpc>
                <a:spcPct val="81000"/>
              </a:lnSpc>
            </a:pPr>
            <a:r>
              <a:rPr lang="cs-CZ" altLang="cs-CZ" sz="1900" smtClean="0"/>
              <a:t>mluvit v první osobě, popisovat své pocity, nezobecňovat</a:t>
            </a:r>
          </a:p>
          <a:p>
            <a:pPr lvl="1">
              <a:lnSpc>
                <a:spcPct val="81000"/>
              </a:lnSpc>
            </a:pPr>
            <a:r>
              <a:rPr lang="cs-CZ" altLang="cs-CZ" sz="1900" smtClean="0"/>
              <a:t>fáze: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povzbuzování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objasňování („Jak jsi reagoval?“, „Proč si myslíš, že?“) 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parafrázování („Jestli tomu dobře rozumím...“)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zrcadlení („Když se tak na Tebe dívám, vidím, že Tě to...“)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shrnutí („Takže jsi mi už říkal, že... Co bylo dál?“)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uznání („Chápu, že je to pro Tebe důležité...“)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potvrzování („Jsem rád, že jsme to spolu probrali...“)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Komunikační brzdy?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300" smtClean="0"/>
              <a:t>přikazovat („To přece nesmíš!“, „Udělej...!“)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vyhrožování („Udělej to, nebo...“)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mentorování („Měl bys...“, „Uvědomuješ si...“)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knížecí rady („Já osobně bych...“)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hodnocení („Jsi trouba, líný, neschopný...“)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omluvy, lakování na růžovo („To by udělal každý...“, „Není to TAK hrozné...“)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hodnocení („Zase se snažíš být důležitý...“)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dotěrná zvědavost („Fakt?“, „Proč, kdy, jak, s kým...?“)</a:t>
            </a:r>
          </a:p>
          <a:p>
            <a:pPr>
              <a:lnSpc>
                <a:spcPct val="90000"/>
              </a:lnSpc>
            </a:pPr>
            <a:endParaRPr lang="cs-CZ" altLang="cs-CZ" sz="2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Konflikt v běžném životě i ve škole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300" dirty="0" smtClean="0"/>
              <a:t>Konflikt je neoddělitelnou součástí našeho života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Konflikt „dělá“ zprávy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viz běžné večerní TV zprávy, denní tisk...</a:t>
            </a:r>
          </a:p>
          <a:p>
            <a:pPr>
              <a:lnSpc>
                <a:spcPct val="90000"/>
              </a:lnSpc>
            </a:pPr>
            <a:r>
              <a:rPr lang="cs-CZ" altLang="cs-CZ" sz="2300" dirty="0" smtClean="0"/>
              <a:t>Konflikt běžně potkáváme i ve škole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ačkoli je často spojován s násilím, jedná se většinou spíš o nedorozumění, pomluvy, verbální napadení...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Sociální sítě přinášejí další možnosti pro rozvoj konfliktů (</a:t>
            </a:r>
            <a:r>
              <a:rPr lang="cs-CZ" altLang="cs-CZ" sz="2200" dirty="0" err="1" smtClean="0"/>
              <a:t>flaming</a:t>
            </a:r>
            <a:r>
              <a:rPr lang="cs-CZ" altLang="cs-CZ" sz="2200" dirty="0" smtClean="0"/>
              <a:t>, </a:t>
            </a:r>
            <a:r>
              <a:rPr lang="cs-CZ" altLang="cs-CZ" sz="2200" dirty="0" err="1" smtClean="0"/>
              <a:t>trolling</a:t>
            </a:r>
            <a:r>
              <a:rPr lang="cs-CZ" altLang="cs-CZ" sz="2200" dirty="0" smtClean="0"/>
              <a:t> atd.)</a:t>
            </a:r>
          </a:p>
          <a:p>
            <a:pPr>
              <a:lnSpc>
                <a:spcPct val="90000"/>
              </a:lnSpc>
            </a:pPr>
            <a:r>
              <a:rPr lang="cs-CZ" altLang="cs-CZ" sz="2300" dirty="0" smtClean="0"/>
              <a:t>Učitelé tráví hodně času a energie snahou urovnat konflikty ve třídě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mohou se týkat nedorozumění mezi studenty; pedagogy  školy či rodiči žáků, eventuálně nepedagogickým personálem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tyto konflikty mohou vést až k vyhrocené atmosféře uvnitř třídy či školy (problematické sociální klima) či patologickým jevům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 smtClean="0"/>
              <a:t>Únikové reakce (záškoláctví, útěk do nemoci aj.)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 smtClean="0"/>
              <a:t>Šikana (žáci mezi sebou, učitelé žáky, žáci učitele)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Můj způsob řešení konfliktu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mtClean="0"/>
              <a:t>Při výměně názorů mě vždycky rozčíli, když...</a:t>
            </a:r>
          </a:p>
          <a:p>
            <a:endParaRPr lang="cs-CZ" altLang="cs-CZ" smtClean="0"/>
          </a:p>
          <a:p>
            <a:r>
              <a:rPr lang="cs-CZ" altLang="cs-CZ" smtClean="0"/>
              <a:t>Obvykle na to reaguji tak, že...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r>
              <a:rPr lang="cs-CZ" altLang="cs-CZ" smtClean="0"/>
              <a:t>Když chci situaci zlepšit, tak...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Postoje ke konfliktu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z="2900" dirty="0" smtClean="0"/>
              <a:t>Konflikt často </a:t>
            </a:r>
            <a:r>
              <a:rPr lang="cs-CZ" altLang="cs-CZ" sz="2900" b="1" dirty="0" smtClean="0"/>
              <a:t>spojován s negativními charakteristikami</a:t>
            </a:r>
            <a:r>
              <a:rPr lang="cs-CZ" altLang="cs-CZ" sz="2900" dirty="0" smtClean="0"/>
              <a:t>, mj.:</a:t>
            </a:r>
          </a:p>
          <a:p>
            <a:pPr lvl="1"/>
            <a:r>
              <a:rPr lang="cs-CZ" altLang="cs-CZ" sz="2400" i="1" dirty="0" smtClean="0"/>
              <a:t>Konflikt je špatný, </a:t>
            </a:r>
          </a:p>
          <a:p>
            <a:pPr lvl="1"/>
            <a:r>
              <a:rPr lang="cs-CZ" altLang="cs-CZ" sz="2400" i="1" dirty="0" smtClean="0"/>
              <a:t>způsobuje stres, obavy, negativní očekávání...</a:t>
            </a:r>
          </a:p>
          <a:p>
            <a:r>
              <a:rPr lang="cs-CZ" altLang="cs-CZ" sz="2900" dirty="0" smtClean="0"/>
              <a:t>Toto přesvědčení </a:t>
            </a:r>
            <a:r>
              <a:rPr lang="cs-CZ" altLang="cs-CZ" sz="2900" b="1" dirty="0" smtClean="0"/>
              <a:t>se utváří na základě sociální zkušenosti</a:t>
            </a:r>
            <a:r>
              <a:rPr lang="cs-CZ" altLang="cs-CZ" sz="2900" dirty="0" smtClean="0"/>
              <a:t> </a:t>
            </a:r>
            <a:r>
              <a:rPr lang="cs-CZ" altLang="cs-CZ" sz="2900" i="1" dirty="0" smtClean="0"/>
              <a:t>(vliv rodičů, sourozenců, kamarádů, médií...)</a:t>
            </a:r>
          </a:p>
          <a:p>
            <a:r>
              <a:rPr lang="cs-CZ" altLang="cs-CZ" sz="2900" dirty="0" smtClean="0"/>
              <a:t>Tyto </a:t>
            </a:r>
            <a:r>
              <a:rPr lang="cs-CZ" altLang="cs-CZ" sz="2900" b="1" dirty="0" smtClean="0"/>
              <a:t>postoje ke konfliktu</a:t>
            </a:r>
            <a:r>
              <a:rPr lang="cs-CZ" altLang="cs-CZ" sz="2900" dirty="0" smtClean="0"/>
              <a:t>, přesvědčení a očekávání potom </a:t>
            </a:r>
            <a:r>
              <a:rPr lang="cs-CZ" altLang="cs-CZ" sz="2900" b="1" dirty="0" smtClean="0"/>
              <a:t>ovlivňují naše chování</a:t>
            </a:r>
            <a:r>
              <a:rPr lang="cs-CZ" altLang="cs-CZ" sz="2900" dirty="0" smtClean="0"/>
              <a:t> v průběhu konfliktu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Přínos konfliktů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900" smtClean="0"/>
              <a:t>konflikt nemusí mít vždy negativní náboj</a:t>
            </a:r>
          </a:p>
          <a:p>
            <a:pPr>
              <a:lnSpc>
                <a:spcPct val="80000"/>
              </a:lnSpc>
            </a:pPr>
            <a:r>
              <a:rPr lang="cs-CZ" altLang="cs-CZ" sz="2900" smtClean="0"/>
              <a:t>konstruktivní přístup ke konfliktu může přinést i pozitiva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osvojení nových komunikačních dovedností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upevnění stávajících sociálních vztahů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dozvědět se něco nového o sobě i o ostatních</a:t>
            </a:r>
          </a:p>
          <a:p>
            <a:pPr>
              <a:lnSpc>
                <a:spcPct val="80000"/>
              </a:lnSpc>
            </a:pPr>
            <a:r>
              <a:rPr lang="cs-CZ" altLang="cs-CZ" sz="2900" smtClean="0"/>
              <a:t>schopnost řešit konflikty přináší prospěch jednotlivci i skupině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dovednost jasného vyjadřování stanovisek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dovednost efektivní komunikace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osvojení dovednosti naslouchat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konstruktivní přístup ke vzniklým neshodám</a:t>
            </a:r>
          </a:p>
          <a:p>
            <a:pPr lvl="1">
              <a:lnSpc>
                <a:spcPct val="80000"/>
              </a:lnSpc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Konflikt - definice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mtClean="0"/>
              <a:t>z latinského </a:t>
            </a:r>
            <a:r>
              <a:rPr lang="cs-CZ" altLang="cs-CZ" i="1" smtClean="0"/>
              <a:t>conflictus</a:t>
            </a:r>
            <a:r>
              <a:rPr lang="cs-CZ" altLang="cs-CZ" smtClean="0"/>
              <a:t> - „srazit se spolu“</a:t>
            </a:r>
          </a:p>
          <a:p>
            <a:r>
              <a:rPr lang="cs-CZ" altLang="cs-CZ" smtClean="0"/>
              <a:t>Jedná se o </a:t>
            </a:r>
            <a:r>
              <a:rPr lang="cs-CZ" altLang="cs-CZ" b="1" smtClean="0"/>
              <a:t>nedorozumění mezi dvěma nebo více lidmi</a:t>
            </a:r>
            <a:r>
              <a:rPr lang="cs-CZ" altLang="cs-CZ" smtClean="0"/>
              <a:t>.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1706563" y="2033588"/>
            <a:ext cx="6429375" cy="34147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0794" tIns="50397" rIns="100794" bIns="50397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Cyklus konfliktu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73100" y="3144838"/>
            <a:ext cx="1587500" cy="160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b="1"/>
              <a:t>vyhrocení</a:t>
            </a:r>
          </a:p>
          <a:p>
            <a:pPr algn="ctr" eaLnBrk="1" hangingPunct="1"/>
            <a:r>
              <a:rPr lang="cs-CZ" altLang="cs-CZ" b="1"/>
              <a:t>zmírnění</a:t>
            </a:r>
          </a:p>
          <a:p>
            <a:pPr algn="ctr" eaLnBrk="1" hangingPunct="1"/>
            <a:r>
              <a:rPr lang="cs-CZ" altLang="cs-CZ" b="1"/>
              <a:t>řešení</a:t>
            </a:r>
          </a:p>
          <a:p>
            <a:pPr algn="ctr" eaLnBrk="1" hangingPunct="1"/>
            <a:r>
              <a:rPr lang="cs-CZ" altLang="cs-CZ" sz="1500" b="1"/>
              <a:t>stres, únava</a:t>
            </a:r>
          </a:p>
          <a:p>
            <a:pPr algn="ctr" eaLnBrk="1" hangingPunct="1"/>
            <a:r>
              <a:rPr lang="cs-CZ" altLang="cs-CZ" sz="1500" b="1"/>
              <a:t>poraněné</a:t>
            </a:r>
          </a:p>
          <a:p>
            <a:pPr algn="ctr" eaLnBrk="1" hangingPunct="1"/>
            <a:r>
              <a:rPr lang="cs-CZ" altLang="cs-CZ" sz="1500" b="1"/>
              <a:t>city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214688" y="4891088"/>
            <a:ext cx="3967162" cy="679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500" b="1"/>
              <a:t>reakce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altLang="cs-CZ" sz="1500" b="1" i="1"/>
              <a:t>(co obvykle v konfliktu dělám)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943725" y="3622675"/>
            <a:ext cx="2382838" cy="331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500" b="1"/>
              <a:t>dochází ke konfliktu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532188" y="1954213"/>
            <a:ext cx="3175000" cy="723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b="1"/>
              <a:t>názory a stanoviska</a:t>
            </a:r>
            <a:r>
              <a:rPr lang="cs-CZ" altLang="cs-CZ" sz="1500" b="1"/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altLang="cs-CZ" sz="1500" b="1"/>
              <a:t>ke konfliktu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736850" y="5764213"/>
            <a:ext cx="27797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Ustoupíme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Stěžujeme si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Hledáme autoritu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Nemluvíme s ním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119688" y="5764213"/>
            <a:ext cx="317341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Brečíme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Mlátíme kolem sebe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Vtipkujeme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Bavíme se o konfliktu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2736850" y="5684838"/>
            <a:ext cx="4764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532188" y="2192338"/>
            <a:ext cx="77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8132763" y="3541713"/>
            <a:ext cx="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 flipV="1">
            <a:off x="2259013" y="4652963"/>
            <a:ext cx="41275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7104063" y="4972050"/>
            <a:ext cx="7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149350" y="2430463"/>
            <a:ext cx="309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500" b="1" i="1"/>
              <a:t>(zesiluje)      důsledky</a:t>
            </a: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4881563" y="1716088"/>
            <a:ext cx="0" cy="317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2" name="Šipka dolů 1"/>
          <p:cNvSpPr/>
          <p:nvPr/>
        </p:nvSpPr>
        <p:spPr>
          <a:xfrm>
            <a:off x="4697858" y="1638300"/>
            <a:ext cx="421829" cy="42036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/>
          <p:cNvSpPr/>
          <p:nvPr/>
        </p:nvSpPr>
        <p:spPr>
          <a:xfrm rot="10800000">
            <a:off x="311472" y="3641489"/>
            <a:ext cx="480367" cy="42638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Příčiny konfliktu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300" dirty="0" smtClean="0"/>
              <a:t>Konflikty kvůli </a:t>
            </a:r>
            <a:r>
              <a:rPr lang="cs-CZ" altLang="cs-CZ" sz="2300" b="1" dirty="0" smtClean="0"/>
              <a:t>majetku</a:t>
            </a:r>
            <a:endParaRPr lang="cs-CZ" altLang="cs-CZ" sz="2300" dirty="0" smtClean="0"/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Dva nebo více lidí chtějí totéž, ale není toho dost.</a:t>
            </a:r>
          </a:p>
          <a:p>
            <a:pPr lvl="1">
              <a:lnSpc>
                <a:spcPct val="80000"/>
              </a:lnSpc>
            </a:pPr>
            <a:r>
              <a:rPr lang="cs-CZ" altLang="cs-CZ" sz="2200" i="1" dirty="0" smtClean="0"/>
              <a:t>„Sedí na mém místě.“ „Tohle je moje…“</a:t>
            </a:r>
          </a:p>
          <a:p>
            <a:pPr>
              <a:lnSpc>
                <a:spcPct val="80000"/>
              </a:lnSpc>
            </a:pPr>
            <a:r>
              <a:rPr lang="cs-CZ" altLang="cs-CZ" sz="2300" dirty="0" smtClean="0"/>
              <a:t>Konflikty způsobené </a:t>
            </a:r>
            <a:r>
              <a:rPr lang="cs-CZ" altLang="cs-CZ" sz="2300" b="1" dirty="0" smtClean="0"/>
              <a:t>psychickými potřebami</a:t>
            </a:r>
            <a:endParaRPr lang="cs-CZ" altLang="cs-CZ" sz="2300" dirty="0" smtClean="0"/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Přátelství, láska, úspěch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Obtížněji řešitelné, „prezentují se“ často jako předchozí typ</a:t>
            </a:r>
          </a:p>
          <a:p>
            <a:pPr>
              <a:lnSpc>
                <a:spcPct val="80000"/>
              </a:lnSpc>
            </a:pPr>
            <a:r>
              <a:rPr lang="cs-CZ" altLang="cs-CZ" sz="2300" dirty="0" smtClean="0"/>
              <a:t>Konflikty na bázi rozdílů v hodnotových orientacích a </a:t>
            </a:r>
            <a:r>
              <a:rPr lang="cs-CZ" altLang="cs-CZ" sz="2300" b="1" dirty="0" smtClean="0"/>
              <a:t>hodnotách</a:t>
            </a:r>
            <a:r>
              <a:rPr lang="cs-CZ" altLang="cs-CZ" sz="23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Nejhůře řešitelné 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Atakují naše vnímání sebe sama (sebepojetí)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Reagujeme často stažením se 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Minimální možnost ochoty reagovat jinak (např. významné životní změny)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Typy konfliktu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Vnitřní (intrapsychické)</a:t>
            </a:r>
          </a:p>
          <a:p>
            <a:pPr lvl="1"/>
            <a:r>
              <a:rPr lang="cs-CZ" altLang="cs-CZ" i="1" dirty="0" smtClean="0"/>
              <a:t>„Chci zhubnout ale TAK miluju bůček…“</a:t>
            </a:r>
          </a:p>
          <a:p>
            <a:r>
              <a:rPr lang="cs-CZ" altLang="cs-CZ" dirty="0" smtClean="0"/>
              <a:t>Mezi osobami (</a:t>
            </a:r>
            <a:r>
              <a:rPr lang="cs-CZ" altLang="cs-CZ" dirty="0" err="1" smtClean="0"/>
              <a:t>interpersonání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Uvnitř sociální skupiny</a:t>
            </a:r>
          </a:p>
          <a:p>
            <a:pPr lvl="1"/>
            <a:r>
              <a:rPr lang="cs-CZ" altLang="cs-CZ" dirty="0" smtClean="0"/>
              <a:t>Např. </a:t>
            </a:r>
            <a:r>
              <a:rPr lang="cs-CZ" altLang="cs-CZ" i="1" dirty="0" smtClean="0"/>
              <a:t>zájmové</a:t>
            </a:r>
            <a:r>
              <a:rPr lang="cs-CZ" altLang="cs-CZ" dirty="0" smtClean="0"/>
              <a:t> </a:t>
            </a:r>
            <a:r>
              <a:rPr lang="cs-CZ" altLang="cs-CZ" i="1" dirty="0" smtClean="0"/>
              <a:t>„kliky“ uvnitř pedagogického sboru</a:t>
            </a:r>
            <a:r>
              <a:rPr lang="cs-CZ" altLang="cs-CZ" dirty="0" smtClean="0"/>
              <a:t>; </a:t>
            </a:r>
          </a:p>
          <a:p>
            <a:pPr lvl="1"/>
            <a:r>
              <a:rPr lang="cs-CZ" altLang="cs-CZ" dirty="0" smtClean="0"/>
              <a:t>typické pro vznikající či měnící se skupiny</a:t>
            </a:r>
          </a:p>
          <a:p>
            <a:pPr lvl="2"/>
            <a:r>
              <a:rPr lang="cs-CZ" altLang="cs-CZ" dirty="0" err="1" smtClean="0"/>
              <a:t>Obmněna</a:t>
            </a:r>
            <a:r>
              <a:rPr lang="cs-CZ" altLang="cs-CZ" dirty="0" smtClean="0"/>
              <a:t> sboru, změny ve složení tříd (víceletá gymnázia, přechod na vyšší stupeň školy)</a:t>
            </a:r>
          </a:p>
          <a:p>
            <a:r>
              <a:rPr lang="cs-CZ" altLang="cs-CZ" dirty="0" err="1" smtClean="0"/>
              <a:t>Meziskupinové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Např. </a:t>
            </a:r>
            <a:r>
              <a:rPr lang="cs-CZ" altLang="cs-CZ" i="1" dirty="0" smtClean="0"/>
              <a:t>žáci vs. učitelé </a:t>
            </a:r>
          </a:p>
          <a:p>
            <a:pPr lvl="2"/>
            <a:r>
              <a:rPr lang="cs-CZ" altLang="cs-CZ" i="1" dirty="0" smtClean="0"/>
              <a:t>mobily ve vyučování</a:t>
            </a:r>
            <a:r>
              <a:rPr lang="cs-CZ" altLang="cs-CZ" dirty="0" smtClean="0"/>
              <a:t> atp.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346</TotalTime>
  <Words>1378</Words>
  <Application>Microsoft Office PowerPoint</Application>
  <PresentationFormat>Vlastní</PresentationFormat>
  <Paragraphs>192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Times New Roman</vt:lpstr>
      <vt:lpstr>Tw Cen MT</vt:lpstr>
      <vt:lpstr>Verdana</vt:lpstr>
      <vt:lpstr>Wingdings</vt:lpstr>
      <vt:lpstr>Wingdings 2</vt:lpstr>
      <vt:lpstr>Medián</vt:lpstr>
      <vt:lpstr>Prezentace aplikace PowerPoint</vt:lpstr>
      <vt:lpstr>Konflikt v běžném životě i ve škole</vt:lpstr>
      <vt:lpstr>Můj způsob řešení konfliktu</vt:lpstr>
      <vt:lpstr>Postoje ke konfliktu</vt:lpstr>
      <vt:lpstr>Přínos konfliktů</vt:lpstr>
      <vt:lpstr>Konflikt - definice</vt:lpstr>
      <vt:lpstr>Cyklus konfliktu</vt:lpstr>
      <vt:lpstr>Příčiny konfliktu</vt:lpstr>
      <vt:lpstr>Typy konfliktu</vt:lpstr>
      <vt:lpstr>Utváření individuálních přístupů ke konfliktu</vt:lpstr>
      <vt:lpstr>Přístupy ke konfliktu - únik</vt:lpstr>
      <vt:lpstr>Přístupy ke konfliktu - konfrontace</vt:lpstr>
      <vt:lpstr>Přístupy ke konfliktu - profesionální</vt:lpstr>
      <vt:lpstr>Možné postupy při řešení konfliktu</vt:lpstr>
      <vt:lpstr>Řešení konfliktu</vt:lpstr>
      <vt:lpstr>Řešení spoluprací („neformální postup“) - fáze</vt:lpstr>
      <vt:lpstr>Formální řešení konfliktu</vt:lpstr>
      <vt:lpstr>Jak komunikovat efektivně?</vt:lpstr>
      <vt:lpstr>Komunikační brzdy?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pedagogické psychologii</dc:title>
  <dc:creator>Mares</dc:creator>
  <cp:lastModifiedBy>lektor</cp:lastModifiedBy>
  <cp:revision>27</cp:revision>
  <dcterms:modified xsi:type="dcterms:W3CDTF">2016-10-11T09:31:07Z</dcterms:modified>
</cp:coreProperties>
</file>