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59" r:id="rId4"/>
    <p:sldId id="257" r:id="rId5"/>
    <p:sldId id="270"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E6ADA-9200-438A-A7BA-D2E8B1C6A244}" type="datetimeFigureOut">
              <a:rPr lang="cs-CZ" smtClean="0"/>
              <a:t>14. 12. 2016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C646E-0E88-4F81-9735-E56E20F1C711}" type="slidenum">
              <a:rPr lang="cs-CZ" smtClean="0"/>
              <a:t>‹#›</a:t>
            </a:fld>
            <a:endParaRPr lang="cs-CZ"/>
          </a:p>
        </p:txBody>
      </p:sp>
    </p:spTree>
    <p:extLst>
      <p:ext uri="{BB962C8B-B14F-4D97-AF65-F5344CB8AC3E}">
        <p14:creationId xmlns:p14="http://schemas.microsoft.com/office/powerpoint/2010/main" val="359301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Kdo chce, </a:t>
            </a:r>
            <a:r>
              <a:rPr lang="cs-CZ" altLang="cs-CZ" i="1" smtClean="0"/>
              <a:t>hledá způsoby…</a:t>
            </a:r>
            <a:r>
              <a:rPr lang="cs-CZ" altLang="cs-CZ" smtClean="0"/>
              <a:t> rozpoměňte si, když jste někdy zvládly problém z kázni opravdu dobře,  Máte tu vzpomínku? Jen tak s ní chvilku zůstanťe, pormítněte si ji před očima, můžete si je i zavřít… Cp se v té situaci dělo? </a:t>
            </a:r>
          </a:p>
          <a:p>
            <a:pPr eaLnBrk="1" hangingPunct="1">
              <a:spcBef>
                <a:spcPct val="0"/>
              </a:spcBef>
            </a:pPr>
            <a:endParaRPr lang="cs-CZ" altLang="cs-CZ" smtClean="0"/>
          </a:p>
          <a:p>
            <a:pPr eaLnBrk="1" hangingPunct="1">
              <a:spcBef>
                <a:spcPct val="0"/>
              </a:spcBef>
            </a:pPr>
            <a:r>
              <a:rPr lang="cs-CZ" altLang="cs-CZ" smtClean="0"/>
              <a:t>http://www.youtube.com/watch?v=AuRhwVNAhDg</a:t>
            </a:r>
          </a:p>
        </p:txBody>
      </p:sp>
      <p:sp>
        <p:nvSpPr>
          <p:cNvPr id="22532"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68C043-82C5-47CC-B62A-F1FC723C9598}" type="slidenum">
              <a:rPr lang="cs-CZ" altLang="cs-CZ"/>
              <a:pPr eaLnBrk="1" hangingPunct="1"/>
              <a:t>3</a:t>
            </a:fld>
            <a:endParaRPr lang="cs-CZ" altLang="cs-CZ"/>
          </a:p>
        </p:txBody>
      </p:sp>
    </p:spTree>
    <p:extLst>
      <p:ext uri="{BB962C8B-B14F-4D97-AF65-F5344CB8AC3E}">
        <p14:creationId xmlns:p14="http://schemas.microsoft.com/office/powerpoint/2010/main" val="222868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9FA833E-52D3-4B9C-97D6-19123602B5CA}" type="datetimeFigureOut">
              <a:rPr lang="cs-CZ" smtClean="0"/>
              <a:t>14. 12. 2016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121103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FA833E-52D3-4B9C-97D6-19123602B5CA}" type="datetimeFigureOut">
              <a:rPr lang="cs-CZ" smtClean="0"/>
              <a:t>14. 12. 2016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136217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FA833E-52D3-4B9C-97D6-19123602B5CA}" type="datetimeFigureOut">
              <a:rPr lang="cs-CZ" smtClean="0"/>
              <a:t>14. 12. 2016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17900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9FA833E-52D3-4B9C-97D6-19123602B5CA}" type="datetimeFigureOut">
              <a:rPr lang="cs-CZ" smtClean="0"/>
              <a:t>14. 12. 2016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8366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9FA833E-52D3-4B9C-97D6-19123602B5CA}" type="datetimeFigureOut">
              <a:rPr lang="cs-CZ" smtClean="0"/>
              <a:t>14. 12. 2016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144698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9FA833E-52D3-4B9C-97D6-19123602B5CA}" type="datetimeFigureOut">
              <a:rPr lang="cs-CZ" smtClean="0"/>
              <a:t>14. 12. 2016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353506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9FA833E-52D3-4B9C-97D6-19123602B5CA}" type="datetimeFigureOut">
              <a:rPr lang="cs-CZ" smtClean="0"/>
              <a:t>14. 12. 2016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212618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9FA833E-52D3-4B9C-97D6-19123602B5CA}" type="datetimeFigureOut">
              <a:rPr lang="cs-CZ" smtClean="0"/>
              <a:t>14. 12. 2016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119159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9FA833E-52D3-4B9C-97D6-19123602B5CA}" type="datetimeFigureOut">
              <a:rPr lang="cs-CZ" smtClean="0"/>
              <a:t>14. 12. 2016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400896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9FA833E-52D3-4B9C-97D6-19123602B5CA}" type="datetimeFigureOut">
              <a:rPr lang="cs-CZ" smtClean="0"/>
              <a:t>14. 12. 2016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422245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9FA833E-52D3-4B9C-97D6-19123602B5CA}" type="datetimeFigureOut">
              <a:rPr lang="cs-CZ" smtClean="0"/>
              <a:t>14. 12. 2016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0EE8CC-124C-4F8A-A86B-6CE3A63D1C8C}" type="slidenum">
              <a:rPr lang="cs-CZ" smtClean="0"/>
              <a:t>‹#›</a:t>
            </a:fld>
            <a:endParaRPr lang="cs-CZ"/>
          </a:p>
        </p:txBody>
      </p:sp>
    </p:spTree>
    <p:extLst>
      <p:ext uri="{BB962C8B-B14F-4D97-AF65-F5344CB8AC3E}">
        <p14:creationId xmlns:p14="http://schemas.microsoft.com/office/powerpoint/2010/main" val="144642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A833E-52D3-4B9C-97D6-19123602B5CA}" type="datetimeFigureOut">
              <a:rPr lang="cs-CZ" smtClean="0"/>
              <a:t>14. 12. 2016</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EE8CC-124C-4F8A-A86B-6CE3A63D1C8C}" type="slidenum">
              <a:rPr lang="cs-CZ" smtClean="0"/>
              <a:t>‹#›</a:t>
            </a:fld>
            <a:endParaRPr lang="cs-CZ"/>
          </a:p>
        </p:txBody>
      </p:sp>
    </p:spTree>
    <p:extLst>
      <p:ext uri="{BB962C8B-B14F-4D97-AF65-F5344CB8AC3E}">
        <p14:creationId xmlns:p14="http://schemas.microsoft.com/office/powerpoint/2010/main" val="419954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dsskills.cz/"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kidsskills.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idsskills.cz/"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idsskills.cz/"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idsskills.cz/"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idsskills.cz/"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577676"/>
            <a:ext cx="9144000" cy="2387600"/>
          </a:xfrm>
        </p:spPr>
        <p:txBody>
          <a:bodyPr>
            <a:normAutofit fontScale="90000"/>
          </a:bodyPr>
          <a:lstStyle/>
          <a:p>
            <a:r>
              <a:rPr lang="cs-CZ" dirty="0" smtClean="0"/>
              <a:t>Psychoterapeutická (postmoderní) inspirace</a:t>
            </a:r>
            <a:br>
              <a:rPr lang="cs-CZ" dirty="0" smtClean="0"/>
            </a:br>
            <a:r>
              <a:rPr lang="cs-CZ" dirty="0" smtClean="0"/>
              <a:t>pro metodiku výchovy</a:t>
            </a:r>
            <a:br>
              <a:rPr lang="cs-CZ" dirty="0" smtClean="0"/>
            </a:br>
            <a:endParaRPr lang="cs-CZ" dirty="0"/>
          </a:p>
        </p:txBody>
      </p:sp>
    </p:spTree>
    <p:extLst>
      <p:ext uri="{BB962C8B-B14F-4D97-AF65-F5344CB8AC3E}">
        <p14:creationId xmlns:p14="http://schemas.microsoft.com/office/powerpoint/2010/main" val="14614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14312" y="1738312"/>
            <a:ext cx="11763375" cy="3381375"/>
          </a:xfrm>
          <a:prstGeom prst="rect">
            <a:avLst/>
          </a:prstGeom>
        </p:spPr>
      </p:pic>
      <p:sp>
        <p:nvSpPr>
          <p:cNvPr id="5" name="TextovéPole 4"/>
          <p:cNvSpPr txBox="1"/>
          <p:nvPr/>
        </p:nvSpPr>
        <p:spPr>
          <a:xfrm>
            <a:off x="476517" y="6297769"/>
            <a:ext cx="3696237" cy="369332"/>
          </a:xfrm>
          <a:prstGeom prst="rect">
            <a:avLst/>
          </a:prstGeom>
          <a:noFill/>
        </p:spPr>
        <p:txBody>
          <a:bodyPr wrap="square" rtlCol="0">
            <a:spAutoFit/>
          </a:bodyPr>
          <a:lstStyle/>
          <a:p>
            <a:r>
              <a:rPr lang="cs-CZ" dirty="0"/>
              <a:t>Převzato z </a:t>
            </a:r>
            <a:r>
              <a:rPr lang="cs-CZ" dirty="0">
                <a:hlinkClick r:id="rId3"/>
              </a:rPr>
              <a:t>http://www.kidsskills.cz</a:t>
            </a:r>
            <a:r>
              <a:rPr lang="cs-CZ" dirty="0" smtClean="0">
                <a:hlinkClick r:id="rId3"/>
              </a:rPr>
              <a:t>/</a:t>
            </a:r>
            <a:endParaRPr lang="cs-CZ" dirty="0"/>
          </a:p>
        </p:txBody>
      </p:sp>
    </p:spTree>
    <p:extLst>
      <p:ext uri="{BB962C8B-B14F-4D97-AF65-F5344CB8AC3E}">
        <p14:creationId xmlns:p14="http://schemas.microsoft.com/office/powerpoint/2010/main" val="400393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smtClean="0"/>
              <a:t>Kidsskills</a:t>
            </a:r>
            <a:r>
              <a:rPr lang="cs-CZ" dirty="0" smtClean="0"/>
              <a:t> je o snaze </a:t>
            </a:r>
            <a:r>
              <a:rPr lang="cs-CZ" b="1" dirty="0" smtClean="0"/>
              <a:t>soustředit pozornost na to dobré</a:t>
            </a:r>
            <a:r>
              <a:rPr lang="cs-CZ" dirty="0" smtClean="0"/>
              <a:t>, na rozvíjení </a:t>
            </a:r>
            <a:r>
              <a:rPr lang="cs-CZ" b="1" dirty="0" smtClean="0"/>
              <a:t>dovedností</a:t>
            </a:r>
            <a:r>
              <a:rPr lang="cs-CZ" dirty="0" smtClean="0"/>
              <a:t>, které </a:t>
            </a:r>
            <a:r>
              <a:rPr lang="cs-CZ" b="1" dirty="0" smtClean="0"/>
              <a:t>uschopní děti jednat v dnešním světě </a:t>
            </a:r>
            <a:r>
              <a:rPr lang="cs-CZ" dirty="0" smtClean="0"/>
              <a:t>a pomůžou jim </a:t>
            </a:r>
            <a:r>
              <a:rPr lang="cs-CZ" b="1" dirty="0" smtClean="0"/>
              <a:t>odstranit jejich problémy</a:t>
            </a:r>
            <a:r>
              <a:rPr lang="cs-CZ" dirty="0" smtClean="0"/>
              <a:t>.</a:t>
            </a:r>
          </a:p>
          <a:p>
            <a:endParaRPr lang="cs-CZ" dirty="0"/>
          </a:p>
          <a:p>
            <a:r>
              <a:rPr lang="cs-CZ" dirty="0" smtClean="0"/>
              <a:t>Podrobnější informace </a:t>
            </a:r>
            <a:r>
              <a:rPr lang="cs-CZ" dirty="0"/>
              <a:t>najdete zde: </a:t>
            </a:r>
            <a:r>
              <a:rPr lang="cs-CZ" dirty="0">
                <a:hlinkClick r:id="rId2"/>
              </a:rPr>
              <a:t>http://www.kidsskills.cz</a:t>
            </a:r>
            <a:r>
              <a:rPr lang="cs-CZ" dirty="0" smtClean="0">
                <a:hlinkClick r:id="rId2"/>
              </a:rPr>
              <a:t>/</a:t>
            </a:r>
            <a:endParaRPr lang="cs-CZ" dirty="0" smtClean="0"/>
          </a:p>
          <a:p>
            <a:pPr marL="0" indent="0">
              <a:buNone/>
            </a:pPr>
            <a:endParaRPr lang="cs-CZ" dirty="0"/>
          </a:p>
        </p:txBody>
      </p:sp>
    </p:spTree>
    <p:extLst>
      <p:ext uri="{BB962C8B-B14F-4D97-AF65-F5344CB8AC3E}">
        <p14:creationId xmlns:p14="http://schemas.microsoft.com/office/powerpoint/2010/main" val="234214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Některé techniky zaměřené na řešení konfliktů… inspirace ze systemické terapie…</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b="1" dirty="0"/>
              <a:t>Úklona a slova</a:t>
            </a:r>
          </a:p>
          <a:p>
            <a:r>
              <a:rPr lang="cs-CZ" dirty="0"/>
              <a:t>Pro řešení drobných konfliktů jsem dětem navrhla, aby vyzkoušely, jak to působí, když se mírně ukloní a řeknou: </a:t>
            </a:r>
            <a:r>
              <a:rPr lang="cs-CZ" i="1" dirty="0"/>
              <a:t>„Je mi to líto, chci to dát opět do pořádku.“</a:t>
            </a:r>
            <a:r>
              <a:rPr lang="cs-CZ" dirty="0"/>
              <a:t/>
            </a:r>
            <a:br>
              <a:rPr lang="cs-CZ" dirty="0"/>
            </a:br>
            <a:r>
              <a:rPr lang="cs-CZ" dirty="0"/>
              <a:t>Děti byly velmi hrdé, když se jim díky klidnému, uctivému postoji a krátké větě podařilo vnést do vztahu opět rovnováhu. Všimly si, že to působí jen tehdy, když je za tím skutečný záměr. V rituálním postoji působilo poděkování a mohly si dovolit ukázat vlastní pocity studu, trapnosti nebo odporu. Když se jim postoj vydařil, situace se skutečně vyřešila, dostavila se emocionální úleva, ulehčení a radost.</a:t>
            </a:r>
            <a:br>
              <a:rPr lang="cs-CZ" dirty="0"/>
            </a:br>
            <a:r>
              <a:rPr lang="cs-CZ" sz="2400" dirty="0"/>
              <a:t>(</a:t>
            </a:r>
            <a:r>
              <a:rPr lang="cs-CZ" sz="2400" dirty="0" err="1"/>
              <a:t>Gricksch</a:t>
            </a:r>
            <a:r>
              <a:rPr lang="cs-CZ" sz="2400" dirty="0"/>
              <a:t>, M. F. </a:t>
            </a:r>
            <a:r>
              <a:rPr lang="cs-CZ" sz="2400" i="1" dirty="0"/>
              <a:t>Patříš k nám</a:t>
            </a:r>
            <a:r>
              <a:rPr lang="cs-CZ" sz="2400" dirty="0"/>
              <a:t>. Praha: </a:t>
            </a:r>
            <a:r>
              <a:rPr lang="cs-CZ" sz="2400" dirty="0" err="1"/>
              <a:t>Shambhala</a:t>
            </a:r>
            <a:r>
              <a:rPr lang="cs-CZ" sz="2400" dirty="0"/>
              <a:t>. 2006. ISBN 8023969544.)</a:t>
            </a:r>
          </a:p>
          <a:p>
            <a:endParaRPr lang="cs-CZ" dirty="0"/>
          </a:p>
        </p:txBody>
      </p:sp>
    </p:spTree>
    <p:extLst>
      <p:ext uri="{BB962C8B-B14F-4D97-AF65-F5344CB8AC3E}">
        <p14:creationId xmlns:p14="http://schemas.microsoft.com/office/powerpoint/2010/main" val="127841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1820" y="141668"/>
            <a:ext cx="11745532" cy="6606861"/>
          </a:xfrm>
        </p:spPr>
        <p:txBody>
          <a:bodyPr>
            <a:normAutofit fontScale="55000" lnSpcReduction="20000"/>
          </a:bodyPr>
          <a:lstStyle/>
          <a:p>
            <a:pPr marL="0" indent="0">
              <a:buNone/>
            </a:pPr>
            <a:r>
              <a:rPr lang="cs-CZ" sz="4400" b="1" dirty="0"/>
              <a:t>Zástupné role a </a:t>
            </a:r>
            <a:r>
              <a:rPr lang="cs-CZ" sz="4400" b="1" dirty="0" smtClean="0"/>
              <a:t>konflikty</a:t>
            </a:r>
          </a:p>
          <a:p>
            <a:pPr marL="0" indent="0">
              <a:buNone/>
            </a:pPr>
            <a:endParaRPr lang="cs-CZ" b="1" dirty="0"/>
          </a:p>
          <a:p>
            <a:r>
              <a:rPr lang="cs-CZ" sz="4400" dirty="0"/>
              <a:t>Děti přišly na to, že na místo obou protivníků v nějakém konfliktu mohou být zvoleni a proti sobě postaveni zástupci (někdo z ostatních dětí), kteří neznají obsah konfliktu. Ostatní děti jsou totiž díky tomuto procesu mnohem více orientovány na možné řešení.</a:t>
            </a:r>
            <a:br>
              <a:rPr lang="cs-CZ" sz="4400" dirty="0"/>
            </a:br>
            <a:r>
              <a:rPr lang="cs-CZ" sz="4400" dirty="0"/>
              <a:t>Jednou jeden chlapec ublížil dívce ze sousední třídy a její sestra, která chodila k nám do třídy, ho za to do krve zbila. Tentokrát si znesvářené strany vybraly za své zástupce chlapce a dívku, a postavily je proti sobě. Zástupci nepůsobili víceméně dojem, že by proti sobě něco měli nějaké výhrady. Potom řekl chlapec, že proti dívce nic nemá, jenom její sestra ho často zlobí. Přidala jsem k nim tedy jednu dívku jako zástupkyni sestry (dívky ze sousední třídy). Náhle se věci daly do pohybu. Nově postavená dívka řekla, že chlapce shledává blbým a že by ho velmi ráda zlobila. Na to chlapcův zástupce přišel k ní a zvedl ruku, jako by ji chtěl uhodit. Přistoupila jsem blíže, abych si byla jistá, že to chlapec neudělá. Chlapec řekl, že má teď na dívku velký vztek. Z toho důvodu tedy došlo ke rvačce. Zástupkyně sestry do toho teď vstoupila a řekla: </a:t>
            </a:r>
            <a:r>
              <a:rPr lang="cs-CZ" sz="4400" i="1" dirty="0"/>
              <a:t>„Bráním teď svou sestru, ať má pravdu nebo ne.“</a:t>
            </a:r>
            <a:r>
              <a:rPr lang="cs-CZ" sz="4400" dirty="0"/>
              <a:t/>
            </a:r>
            <a:br>
              <a:rPr lang="cs-CZ" sz="4400" dirty="0"/>
            </a:br>
            <a:r>
              <a:rPr lang="cs-CZ" sz="4400" dirty="0"/>
              <a:t>Postavili jsme konflikt ještě jednou, aniž bychom o něm měli nějaké bližší informace. Vše se dělo za absolutního soustředění celé třídy, která mezitím úplně ztichla. Potom jsem se jednotlivých osob zeptala, co je třeba udělat. Zástupkyně děvčete (ze sousední třídy) chlapci řeklo: </a:t>
            </a:r>
            <a:r>
              <a:rPr lang="cs-CZ" sz="4400" i="1" dirty="0"/>
              <a:t>„Je mi to líto.“</a:t>
            </a:r>
            <a:r>
              <a:rPr lang="cs-CZ" sz="4400" dirty="0"/>
              <a:t> Mírně se uklonila. Potom chlapec podal dívce ruku na usmířenou. Děvče přijalo ruku a mělo z toho radost. Dívka, která chlapce zbila, k němu přistoupila a také řekla: </a:t>
            </a:r>
            <a:r>
              <a:rPr lang="cs-CZ" sz="4400" i="1" dirty="0"/>
              <a:t>„Je mi to líto, nechala jsem se k tomu strhnout svou sestrou.“</a:t>
            </a:r>
            <a:r>
              <a:rPr lang="cs-CZ" sz="4400" dirty="0"/>
              <a:t> Navrhla jsem dívce, že by chlapci mohla splnit nějaké přání, aby mu dokázala, jak jí to mrzí. Chlapec přikývl. Ještě ho to bolelo. Po další přestávce na jeho lavici ležela nějaká sladkost. Věc se dala do pořádku</a:t>
            </a:r>
            <a:r>
              <a:rPr lang="cs-CZ" sz="4400" dirty="0" smtClean="0"/>
              <a:t>. (</a:t>
            </a:r>
            <a:r>
              <a:rPr lang="cs-CZ" sz="4400" dirty="0" err="1"/>
              <a:t>Gricksch</a:t>
            </a:r>
            <a:r>
              <a:rPr lang="cs-CZ" sz="4400" dirty="0"/>
              <a:t>, 2006)</a:t>
            </a:r>
          </a:p>
          <a:p>
            <a:endParaRPr lang="cs-CZ" dirty="0"/>
          </a:p>
        </p:txBody>
      </p:sp>
    </p:spTree>
    <p:extLst>
      <p:ext uri="{BB962C8B-B14F-4D97-AF65-F5344CB8AC3E}">
        <p14:creationId xmlns:p14="http://schemas.microsoft.com/office/powerpoint/2010/main" val="402337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73805" y="936983"/>
            <a:ext cx="10515600" cy="4351338"/>
          </a:xfrm>
        </p:spPr>
        <p:txBody>
          <a:bodyPr>
            <a:normAutofit/>
          </a:bodyPr>
          <a:lstStyle/>
          <a:p>
            <a:pPr marL="0" indent="0">
              <a:buNone/>
            </a:pPr>
            <a:r>
              <a:rPr lang="cs-CZ" b="1" dirty="0"/>
              <a:t>Vedoucí stanovuje pravidla</a:t>
            </a:r>
          </a:p>
          <a:p>
            <a:r>
              <a:rPr lang="cs-CZ" dirty="0"/>
              <a:t>Jiný chlapec nechtěl uznat, že napsal nedbale úkol, a nechtěl pochopit, že u mě s tímto domácím úkolem neuspěje. V takových případech se snažím nepokračovat v diskuzi. Řekla jsem: </a:t>
            </a:r>
            <a:r>
              <a:rPr lang="cs-CZ" i="1" dirty="0"/>
              <a:t>„Tady jsem já ta velká, a tedy rozhoduji.“</a:t>
            </a:r>
            <a:r>
              <a:rPr lang="cs-CZ" dirty="0"/>
              <a:t> To ale chlapec nechtěl uznat. Navrhla jsem mu tedy, když se cítí být tak velký a chce rozhodovat, ať zůstane stát u mého stolku a dělá se mnou mou práci. Řekla jsem to vážně. Začala jsem se opět věnovat ostatním dětem a psát na tabuli. On zůstal stát u mě. Asi po deseti minutách řekl: </a:t>
            </a:r>
            <a:r>
              <a:rPr lang="cs-CZ" i="1" dirty="0"/>
              <a:t>„Sednu si zase do své lavice.“</a:t>
            </a:r>
            <a:r>
              <a:rPr lang="cs-CZ" dirty="0"/>
              <a:t> </a:t>
            </a:r>
            <a:r>
              <a:rPr lang="cs-CZ" i="1" dirty="0"/>
              <a:t>„Vracíš se mezi žáky?“</a:t>
            </a:r>
            <a:r>
              <a:rPr lang="cs-CZ" dirty="0"/>
              <a:t> Přikývl</a:t>
            </a:r>
            <a:r>
              <a:rPr lang="cs-CZ" dirty="0" smtClean="0"/>
              <a:t>. (</a:t>
            </a:r>
            <a:r>
              <a:rPr lang="cs-CZ" dirty="0" err="1"/>
              <a:t>Gricksch</a:t>
            </a:r>
            <a:r>
              <a:rPr lang="cs-CZ" dirty="0"/>
              <a:t>, 2006)</a:t>
            </a:r>
          </a:p>
          <a:p>
            <a:endParaRPr lang="cs-CZ" dirty="0"/>
          </a:p>
        </p:txBody>
      </p:sp>
    </p:spTree>
    <p:extLst>
      <p:ext uri="{BB962C8B-B14F-4D97-AF65-F5344CB8AC3E}">
        <p14:creationId xmlns:p14="http://schemas.microsoft.com/office/powerpoint/2010/main" val="415017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Začneme A. S. </a:t>
            </a:r>
            <a:r>
              <a:rPr lang="cs-CZ" dirty="0" err="1" smtClean="0"/>
              <a:t>Neillem</a:t>
            </a:r>
            <a:endParaRPr lang="cs-CZ" dirty="0"/>
          </a:p>
        </p:txBody>
      </p:sp>
      <p:sp>
        <p:nvSpPr>
          <p:cNvPr id="3" name="Zástupný symbol pro obsah 2"/>
          <p:cNvSpPr>
            <a:spLocks noGrp="1"/>
          </p:cNvSpPr>
          <p:nvPr>
            <p:ph idx="1"/>
          </p:nvPr>
        </p:nvSpPr>
        <p:spPr/>
        <p:txBody>
          <a:bodyPr/>
          <a:lstStyle/>
          <a:p>
            <a:r>
              <a:rPr lang="cs-CZ" dirty="0"/>
              <a:t>„</a:t>
            </a:r>
            <a:r>
              <a:rPr lang="cs-CZ" i="1" dirty="0"/>
              <a:t>Každé dítě má v sobě boha. Naše pokusy dítě nějak formovat promění toho </a:t>
            </a:r>
            <a:r>
              <a:rPr lang="cs-CZ" i="1" dirty="0" smtClean="0"/>
              <a:t>boha v </a:t>
            </a:r>
            <a:r>
              <a:rPr lang="cs-CZ" i="1" dirty="0"/>
              <a:t>ďábla. Do mé školy přicházejí takové děti, malí ďáblíci – nenávidí svět, jsou destruktivní, neumí </a:t>
            </a:r>
            <a:r>
              <a:rPr lang="cs-CZ" i="1" dirty="0" smtClean="0"/>
              <a:t>se chovat</a:t>
            </a:r>
            <a:r>
              <a:rPr lang="cs-CZ" i="1" dirty="0"/>
              <a:t>, lžou a kradou a neustále se zlobí. Za šest měsíců jsou to šťastné, zdravé děti, které </a:t>
            </a:r>
            <a:r>
              <a:rPr lang="cs-CZ" i="1" dirty="0" smtClean="0"/>
              <a:t>by neudělaly </a:t>
            </a:r>
            <a:r>
              <a:rPr lang="cs-CZ" i="1" dirty="0"/>
              <a:t>nic špatného</a:t>
            </a:r>
            <a:r>
              <a:rPr lang="cs-CZ" i="1" dirty="0" smtClean="0"/>
              <a:t>.</a:t>
            </a:r>
            <a:r>
              <a:rPr lang="cs-CZ" dirty="0" smtClean="0"/>
              <a:t>“ (A. S. </a:t>
            </a:r>
            <a:r>
              <a:rPr lang="cs-CZ" dirty="0" err="1" smtClean="0"/>
              <a:t>Neill</a:t>
            </a:r>
            <a:r>
              <a:rPr lang="cs-CZ" dirty="0" smtClean="0"/>
              <a:t> z knihy A. </a:t>
            </a:r>
            <a:r>
              <a:rPr lang="cs-CZ" dirty="0" err="1" smtClean="0"/>
              <a:t>Mello</a:t>
            </a:r>
            <a:r>
              <a:rPr lang="cs-CZ" dirty="0" smtClean="0"/>
              <a:t> Bdělost, 2005)</a:t>
            </a:r>
          </a:p>
          <a:p>
            <a:endParaRPr lang="cs-CZ" dirty="0"/>
          </a:p>
          <a:p>
            <a:r>
              <a:rPr lang="cs-CZ" dirty="0" smtClean="0"/>
              <a:t>Hledání toho </a:t>
            </a:r>
            <a:r>
              <a:rPr lang="cs-CZ" b="1" dirty="0" smtClean="0"/>
              <a:t>dobrého</a:t>
            </a:r>
            <a:r>
              <a:rPr lang="cs-CZ" dirty="0" smtClean="0"/>
              <a:t> v dítěti a </a:t>
            </a:r>
            <a:r>
              <a:rPr lang="cs-CZ" b="1" dirty="0" smtClean="0"/>
              <a:t>vytěžení</a:t>
            </a:r>
            <a:r>
              <a:rPr lang="cs-CZ" dirty="0" smtClean="0"/>
              <a:t> toho = ústřední motiv </a:t>
            </a:r>
            <a:r>
              <a:rPr lang="cs-CZ" dirty="0" smtClean="0"/>
              <a:t>postmoderních terapeutických </a:t>
            </a:r>
            <a:r>
              <a:rPr lang="cs-CZ" dirty="0" smtClean="0"/>
              <a:t>směrů v práci s dětmi. </a:t>
            </a:r>
            <a:r>
              <a:rPr lang="cs-CZ" dirty="0" smtClean="0"/>
              <a:t>(Furman, 2015; </a:t>
            </a:r>
            <a:r>
              <a:rPr lang="cs-CZ" dirty="0" err="1" smtClean="0"/>
              <a:t>Selekman</a:t>
            </a:r>
            <a:r>
              <a:rPr lang="cs-CZ" dirty="0"/>
              <a:t>, 2010; </a:t>
            </a:r>
            <a:r>
              <a:rPr lang="cs-CZ" dirty="0" err="1" smtClean="0"/>
              <a:t>Gricksch</a:t>
            </a:r>
            <a:r>
              <a:rPr lang="cs-CZ" dirty="0" smtClean="0"/>
              <a:t>, 2006).</a:t>
            </a:r>
            <a:endParaRPr lang="cs-CZ" dirty="0"/>
          </a:p>
        </p:txBody>
      </p:sp>
    </p:spTree>
    <p:extLst>
      <p:ext uri="{BB962C8B-B14F-4D97-AF65-F5344CB8AC3E}">
        <p14:creationId xmlns:p14="http://schemas.microsoft.com/office/powerpoint/2010/main" val="399764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eaLnBrk="1" hangingPunct="1"/>
            <a:r>
              <a:rPr lang="cs-CZ" altLang="cs-CZ" smtClean="0"/>
              <a:t>Pozitivní smýšlení o kázni </a:t>
            </a:r>
          </a:p>
        </p:txBody>
      </p:sp>
      <p:sp>
        <p:nvSpPr>
          <p:cNvPr id="3" name="Zástupný symbol pro obsah 2"/>
          <p:cNvSpPr>
            <a:spLocks noGrp="1"/>
          </p:cNvSpPr>
          <p:nvPr>
            <p:ph idx="1"/>
          </p:nvPr>
        </p:nvSpPr>
        <p:spPr>
          <a:xfrm>
            <a:off x="618186" y="1484314"/>
            <a:ext cx="9941864" cy="5373687"/>
          </a:xfrm>
        </p:spPr>
        <p:txBody>
          <a:bodyPr rtlCol="0">
            <a:normAutofit fontScale="77500" lnSpcReduction="20000"/>
          </a:bodyPr>
          <a:lstStyle/>
          <a:p>
            <a:pPr>
              <a:defRPr/>
            </a:pPr>
            <a:r>
              <a:rPr lang="cs-CZ" sz="3700" dirty="0" smtClean="0"/>
              <a:t>Soustřeďte </a:t>
            </a:r>
            <a:r>
              <a:rPr lang="cs-CZ" sz="3700" dirty="0"/>
              <a:t>se </a:t>
            </a:r>
            <a:r>
              <a:rPr lang="cs-CZ" sz="3700" b="1" dirty="0"/>
              <a:t>na řešení </a:t>
            </a:r>
            <a:r>
              <a:rPr lang="cs-CZ" sz="3700" dirty="0"/>
              <a:t>ne na </a:t>
            </a:r>
            <a:r>
              <a:rPr lang="cs-CZ" sz="3700" dirty="0" smtClean="0"/>
              <a:t>problém.</a:t>
            </a:r>
            <a:endParaRPr lang="cs-CZ" sz="3700" dirty="0"/>
          </a:p>
          <a:p>
            <a:pPr>
              <a:defRPr/>
            </a:pPr>
            <a:r>
              <a:rPr lang="cs-CZ" sz="3700" dirty="0"/>
              <a:t>Hledejte </a:t>
            </a:r>
            <a:r>
              <a:rPr lang="cs-CZ" sz="3700" b="1" dirty="0"/>
              <a:t>výjimky</a:t>
            </a:r>
            <a:r>
              <a:rPr lang="cs-CZ" sz="3700" dirty="0"/>
              <a:t> z problematického </a:t>
            </a:r>
            <a:r>
              <a:rPr lang="cs-CZ" sz="3700" dirty="0" smtClean="0"/>
              <a:t>chování.</a:t>
            </a:r>
            <a:endParaRPr lang="cs-CZ" sz="3700" dirty="0"/>
          </a:p>
          <a:p>
            <a:pPr>
              <a:defRPr/>
            </a:pPr>
            <a:r>
              <a:rPr lang="cs-CZ" sz="3700" b="1" dirty="0"/>
              <a:t>Oceňujte</a:t>
            </a:r>
            <a:r>
              <a:rPr lang="cs-CZ" sz="3700" dirty="0"/>
              <a:t> pozitivní chování. </a:t>
            </a:r>
          </a:p>
          <a:p>
            <a:pPr>
              <a:defRPr/>
            </a:pPr>
            <a:r>
              <a:rPr lang="cs-CZ" sz="3700" dirty="0"/>
              <a:t>Všechny děti </a:t>
            </a:r>
            <a:r>
              <a:rPr lang="cs-CZ" sz="3700" b="1" dirty="0"/>
              <a:t>mohou </a:t>
            </a:r>
            <a:r>
              <a:rPr lang="cs-CZ" sz="3700" b="1" dirty="0" smtClean="0"/>
              <a:t>spolupracovat</a:t>
            </a:r>
            <a:r>
              <a:rPr lang="cs-CZ" sz="3700" dirty="0" smtClean="0"/>
              <a:t>, </a:t>
            </a:r>
            <a:r>
              <a:rPr lang="cs-CZ" sz="3700" dirty="0"/>
              <a:t>jen je otázkou </a:t>
            </a:r>
            <a:r>
              <a:rPr lang="cs-CZ" sz="3700" dirty="0" smtClean="0"/>
              <a:t>kdy…</a:t>
            </a:r>
            <a:endParaRPr lang="cs-CZ" sz="3700" dirty="0"/>
          </a:p>
          <a:p>
            <a:pPr>
              <a:defRPr/>
            </a:pPr>
            <a:r>
              <a:rPr lang="cs-CZ" sz="3700" dirty="0"/>
              <a:t>Veškeré jednání ve vztahu </a:t>
            </a:r>
            <a:r>
              <a:rPr lang="cs-CZ" sz="3700" b="1" dirty="0"/>
              <a:t>interpretujte jako kooperaci</a:t>
            </a:r>
            <a:r>
              <a:rPr lang="cs-CZ" sz="3700" dirty="0"/>
              <a:t>. </a:t>
            </a:r>
          </a:p>
          <a:p>
            <a:pPr>
              <a:defRPr/>
            </a:pPr>
            <a:r>
              <a:rPr lang="cs-CZ" sz="3700" dirty="0"/>
              <a:t>Buďte optimističtí a na výchovné problémy se dívejte jako </a:t>
            </a:r>
            <a:r>
              <a:rPr lang="cs-CZ" sz="3700" b="1" dirty="0"/>
              <a:t>na výzvy </a:t>
            </a:r>
            <a:r>
              <a:rPr lang="cs-CZ" sz="3700" dirty="0"/>
              <a:t>a příležitosti.</a:t>
            </a:r>
          </a:p>
          <a:p>
            <a:pPr>
              <a:defRPr/>
            </a:pPr>
            <a:r>
              <a:rPr lang="cs-CZ" sz="3700" dirty="0"/>
              <a:t>Každé </a:t>
            </a:r>
            <a:r>
              <a:rPr lang="cs-CZ" sz="3700" b="1" dirty="0"/>
              <a:t>chování je vysvětlitelné</a:t>
            </a:r>
            <a:r>
              <a:rPr lang="cs-CZ" sz="3700" dirty="0"/>
              <a:t>, když známe kontext.</a:t>
            </a:r>
          </a:p>
          <a:p>
            <a:pPr>
              <a:defRPr/>
            </a:pPr>
            <a:r>
              <a:rPr lang="cs-CZ" sz="3700" dirty="0"/>
              <a:t>Vytvoření a udržení </a:t>
            </a:r>
            <a:r>
              <a:rPr lang="cs-CZ" sz="3700" b="1" dirty="0"/>
              <a:t>vztahu důvěry</a:t>
            </a:r>
            <a:r>
              <a:rPr lang="cs-CZ" sz="3700" dirty="0"/>
              <a:t> je  základní předpoklad edukace.</a:t>
            </a:r>
          </a:p>
          <a:p>
            <a:pPr>
              <a:defRPr/>
            </a:pPr>
            <a:r>
              <a:rPr lang="cs-CZ" sz="3700" b="1" dirty="0"/>
              <a:t>Orientujte se </a:t>
            </a:r>
            <a:r>
              <a:rPr lang="cs-CZ" sz="3700" dirty="0"/>
              <a:t>na to </a:t>
            </a:r>
            <a:r>
              <a:rPr lang="cs-CZ" sz="3700" b="1" dirty="0"/>
              <a:t>co lze </a:t>
            </a:r>
            <a:r>
              <a:rPr lang="cs-CZ" sz="3700" b="1" dirty="0" smtClean="0"/>
              <a:t>změnit</a:t>
            </a:r>
            <a:r>
              <a:rPr lang="cs-CZ" sz="3700" dirty="0" smtClean="0"/>
              <a:t>, </a:t>
            </a:r>
            <a:r>
              <a:rPr lang="cs-CZ" sz="3700" dirty="0"/>
              <a:t>ne na to co již změnit nelze.</a:t>
            </a:r>
          </a:p>
          <a:p>
            <a:pPr marL="0" indent="0">
              <a:buNone/>
              <a:defRPr/>
            </a:pPr>
            <a:r>
              <a:rPr lang="cs-CZ" sz="2300" dirty="0"/>
              <a:t>Částečně převzato z </a:t>
            </a:r>
            <a:r>
              <a:rPr lang="cs-CZ" sz="2300" dirty="0" err="1"/>
              <a:t>Collaborative</a:t>
            </a:r>
            <a:r>
              <a:rPr lang="cs-CZ" sz="2300" dirty="0"/>
              <a:t> </a:t>
            </a:r>
            <a:r>
              <a:rPr lang="cs-CZ" sz="2300" dirty="0" err="1"/>
              <a:t>Brief</a:t>
            </a:r>
            <a:r>
              <a:rPr lang="cs-CZ" sz="2300" dirty="0"/>
              <a:t> </a:t>
            </a:r>
            <a:r>
              <a:rPr lang="cs-CZ" sz="2300" dirty="0" err="1"/>
              <a:t>Therapy</a:t>
            </a:r>
            <a:r>
              <a:rPr lang="cs-CZ" sz="2300" dirty="0"/>
              <a:t> </a:t>
            </a:r>
            <a:r>
              <a:rPr lang="cs-CZ" sz="2300" dirty="0" err="1"/>
              <a:t>with</a:t>
            </a:r>
            <a:r>
              <a:rPr lang="cs-CZ" sz="2300" dirty="0"/>
              <a:t> </a:t>
            </a:r>
            <a:r>
              <a:rPr lang="cs-CZ" sz="2300" dirty="0" err="1"/>
              <a:t>Children</a:t>
            </a:r>
            <a:r>
              <a:rPr lang="cs-CZ" sz="2300" dirty="0"/>
              <a:t>, Matthew D. </a:t>
            </a:r>
            <a:r>
              <a:rPr lang="cs-CZ" sz="2300" dirty="0" err="1" smtClean="0"/>
              <a:t>Selekman</a:t>
            </a:r>
            <a:r>
              <a:rPr lang="cs-CZ" sz="2300" dirty="0" smtClean="0"/>
              <a:t>, 2010</a:t>
            </a:r>
            <a:endParaRPr lang="cs-CZ" dirty="0" smtClean="0"/>
          </a:p>
        </p:txBody>
      </p:sp>
    </p:spTree>
    <p:extLst>
      <p:ext uri="{BB962C8B-B14F-4D97-AF65-F5344CB8AC3E}">
        <p14:creationId xmlns:p14="http://schemas.microsoft.com/office/powerpoint/2010/main" val="236917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 řešení orientovaní rodiče…</a:t>
            </a:r>
            <a:endParaRPr lang="cs-CZ" dirty="0"/>
          </a:p>
        </p:txBody>
      </p:sp>
      <p:sp>
        <p:nvSpPr>
          <p:cNvPr id="3" name="Zástupný symbol pro obsah 2"/>
          <p:cNvSpPr>
            <a:spLocks noGrp="1"/>
          </p:cNvSpPr>
          <p:nvPr>
            <p:ph idx="1"/>
          </p:nvPr>
        </p:nvSpPr>
        <p:spPr>
          <a:xfrm>
            <a:off x="502275" y="1825625"/>
            <a:ext cx="11436439" cy="4768358"/>
          </a:xfrm>
        </p:spPr>
        <p:txBody>
          <a:bodyPr>
            <a:normAutofit lnSpcReduction="10000"/>
          </a:bodyPr>
          <a:lstStyle/>
          <a:p>
            <a:r>
              <a:rPr lang="cs-CZ" dirty="0"/>
              <a:t>Existuje vždy prostor mezi problémovým </a:t>
            </a:r>
            <a:r>
              <a:rPr lang="cs-CZ" dirty="0" smtClean="0"/>
              <a:t>chováním </a:t>
            </a:r>
            <a:r>
              <a:rPr lang="cs-CZ" dirty="0"/>
              <a:t>– </a:t>
            </a:r>
            <a:r>
              <a:rPr lang="cs-CZ" dirty="0" smtClean="0"/>
              <a:t>výjimky </a:t>
            </a:r>
            <a:r>
              <a:rPr lang="cs-CZ" dirty="0"/>
              <a:t>a u ní je dobré začít.</a:t>
            </a:r>
          </a:p>
          <a:p>
            <a:r>
              <a:rPr lang="cs-CZ" dirty="0"/>
              <a:t> </a:t>
            </a:r>
            <a:r>
              <a:rPr lang="cs-CZ" dirty="0" smtClean="0"/>
              <a:t>Děti </a:t>
            </a:r>
            <a:r>
              <a:rPr lang="cs-CZ" dirty="0"/>
              <a:t>dělají vše z důvodu</a:t>
            </a:r>
            <a:r>
              <a:rPr lang="cs-CZ" dirty="0" smtClean="0"/>
              <a:t>, že </a:t>
            </a:r>
            <a:r>
              <a:rPr lang="cs-CZ" dirty="0"/>
              <a:t>chtějí být </a:t>
            </a:r>
            <a:r>
              <a:rPr lang="cs-CZ" dirty="0" smtClean="0"/>
              <a:t>milováni (Bert </a:t>
            </a:r>
            <a:r>
              <a:rPr lang="cs-CZ" dirty="0" err="1" smtClean="0"/>
              <a:t>Hellinger</a:t>
            </a:r>
            <a:r>
              <a:rPr lang="cs-CZ" dirty="0" smtClean="0"/>
              <a:t>).</a:t>
            </a:r>
            <a:endParaRPr lang="cs-CZ" dirty="0"/>
          </a:p>
          <a:p>
            <a:r>
              <a:rPr lang="cs-CZ" dirty="0"/>
              <a:t> </a:t>
            </a:r>
            <a:r>
              <a:rPr lang="cs-CZ" dirty="0" smtClean="0"/>
              <a:t>Na </a:t>
            </a:r>
            <a:r>
              <a:rPr lang="cs-CZ" dirty="0"/>
              <a:t>řešení orientovaní rodiče jsou jako detektivové, kteří dokáží zachytit děti v nejlepším.</a:t>
            </a:r>
          </a:p>
          <a:p>
            <a:r>
              <a:rPr lang="cs-CZ" dirty="0" smtClean="0"/>
              <a:t>Buďte </a:t>
            </a:r>
            <a:r>
              <a:rPr lang="cs-CZ" dirty="0"/>
              <a:t>otevření, existuje mnoho možností, které vysvětlují chování dětí a nemusí to být zrovna to na které si myslíte, že jste přišli.</a:t>
            </a:r>
          </a:p>
          <a:p>
            <a:r>
              <a:rPr lang="cs-CZ" dirty="0" smtClean="0"/>
              <a:t>Na </a:t>
            </a:r>
            <a:r>
              <a:rPr lang="cs-CZ" dirty="0"/>
              <a:t>řešení orientovaní rodiče jsou flexibilní a improvizují kdykoli je to nutné.</a:t>
            </a:r>
          </a:p>
          <a:p>
            <a:r>
              <a:rPr lang="cs-CZ" dirty="0" smtClean="0"/>
              <a:t>K</a:t>
            </a:r>
            <a:r>
              <a:rPr lang="cs-CZ" dirty="0"/>
              <a:t> tomu aby se něco změnilo mnohdy stačí jen malá změna. Pouze malá změna je nutná</a:t>
            </a:r>
            <a:r>
              <a:rPr lang="cs-CZ" dirty="0" smtClean="0"/>
              <a:t>.</a:t>
            </a:r>
          </a:p>
          <a:p>
            <a:pPr marL="0" indent="0">
              <a:buNone/>
            </a:pPr>
            <a:r>
              <a:rPr lang="cs-CZ" sz="1400" dirty="0" smtClean="0"/>
              <a:t>(Tamtéž)</a:t>
            </a:r>
            <a:endParaRPr lang="cs-CZ" dirty="0"/>
          </a:p>
        </p:txBody>
      </p:sp>
    </p:spTree>
    <p:extLst>
      <p:ext uri="{BB962C8B-B14F-4D97-AF65-F5344CB8AC3E}">
        <p14:creationId xmlns:p14="http://schemas.microsoft.com/office/powerpoint/2010/main" val="53233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Ben </a:t>
            </a:r>
            <a:r>
              <a:rPr lang="cs-CZ" dirty="0" smtClean="0"/>
              <a:t>Furman – finská inspirace</a:t>
            </a:r>
            <a:endParaRPr lang="cs-CZ" dirty="0"/>
          </a:p>
        </p:txBody>
      </p:sp>
      <p:sp>
        <p:nvSpPr>
          <p:cNvPr id="3" name="Zástupný symbol pro obsah 2"/>
          <p:cNvSpPr>
            <a:spLocks noGrp="1"/>
          </p:cNvSpPr>
          <p:nvPr>
            <p:ph idx="1"/>
          </p:nvPr>
        </p:nvSpPr>
        <p:spPr/>
        <p:txBody>
          <a:bodyPr>
            <a:normAutofit lnSpcReduction="10000"/>
          </a:bodyPr>
          <a:lstStyle/>
          <a:p>
            <a:r>
              <a:rPr lang="cs-CZ" dirty="0"/>
              <a:t>D</a:t>
            </a:r>
            <a:r>
              <a:rPr lang="cs-CZ" dirty="0" smtClean="0"/>
              <a:t>ěti </a:t>
            </a:r>
            <a:r>
              <a:rPr lang="cs-CZ" dirty="0"/>
              <a:t>nemají problémy, jen </a:t>
            </a:r>
            <a:r>
              <a:rPr lang="cs-CZ" dirty="0" smtClean="0"/>
              <a:t>dovednosti</a:t>
            </a:r>
            <a:r>
              <a:rPr lang="cs-CZ" dirty="0"/>
              <a:t>, které se zatím nenaučili!</a:t>
            </a:r>
          </a:p>
          <a:p>
            <a:r>
              <a:rPr lang="cs-CZ" dirty="0" smtClean="0"/>
              <a:t>Děti </a:t>
            </a:r>
            <a:r>
              <a:rPr lang="cs-CZ" dirty="0"/>
              <a:t>se snáze něco učí než řeší </a:t>
            </a:r>
            <a:r>
              <a:rPr lang="cs-CZ" dirty="0" smtClean="0"/>
              <a:t>problémy.</a:t>
            </a:r>
            <a:endParaRPr lang="cs-CZ" dirty="0"/>
          </a:p>
          <a:p>
            <a:r>
              <a:rPr lang="cs-CZ" dirty="0" smtClean="0"/>
              <a:t>Děti se rádi učí prostřednictvím </a:t>
            </a:r>
            <a:r>
              <a:rPr lang="cs-CZ" dirty="0" smtClean="0"/>
              <a:t>hry.</a:t>
            </a:r>
            <a:endParaRPr lang="cs-CZ" dirty="0" smtClean="0"/>
          </a:p>
          <a:p>
            <a:endParaRPr lang="cs-CZ" dirty="0"/>
          </a:p>
          <a:p>
            <a:r>
              <a:rPr lang="cs-CZ" b="1" dirty="0" smtClean="0"/>
              <a:t>Jak </a:t>
            </a:r>
            <a:r>
              <a:rPr lang="cs-CZ" b="1" dirty="0"/>
              <a:t>formulovat </a:t>
            </a:r>
            <a:r>
              <a:rPr lang="cs-CZ" b="1" dirty="0" smtClean="0"/>
              <a:t>dovednost pro dítě:</a:t>
            </a:r>
            <a:endParaRPr lang="cs-CZ" b="1" dirty="0"/>
          </a:p>
          <a:p>
            <a:r>
              <a:rPr lang="cs-CZ" dirty="0" smtClean="0"/>
              <a:t>Má být pozitivně </a:t>
            </a:r>
            <a:r>
              <a:rPr lang="cs-CZ" dirty="0"/>
              <a:t>formulovaná </a:t>
            </a:r>
          </a:p>
          <a:p>
            <a:r>
              <a:rPr lang="cs-CZ" dirty="0" smtClean="0"/>
              <a:t>Má být žádoucí</a:t>
            </a:r>
            <a:endParaRPr lang="cs-CZ" dirty="0"/>
          </a:p>
          <a:p>
            <a:r>
              <a:rPr lang="cs-CZ" dirty="0" smtClean="0"/>
              <a:t>Má být </a:t>
            </a:r>
            <a:r>
              <a:rPr lang="cs-CZ" dirty="0" err="1" smtClean="0"/>
              <a:t>trénovatelná</a:t>
            </a:r>
            <a:endParaRPr lang="cs-CZ" dirty="0"/>
          </a:p>
          <a:p>
            <a:r>
              <a:rPr lang="cs-CZ" dirty="0" smtClean="0"/>
              <a:t>Má být reálná</a:t>
            </a:r>
            <a:endParaRPr lang="cs-CZ" dirty="0"/>
          </a:p>
        </p:txBody>
      </p:sp>
      <p:pic>
        <p:nvPicPr>
          <p:cNvPr id="1026" name="Picture 2" descr="Nebuďte zajatci své minulosti! – rozhovor s Benem Furman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8925" y="0"/>
            <a:ext cx="17430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BMq2VxHoL._SX360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3920" y="2857500"/>
            <a:ext cx="2928079" cy="403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59063"/>
            <a:ext cx="10515600" cy="1325563"/>
          </a:xfrm>
        </p:spPr>
        <p:txBody>
          <a:bodyPr/>
          <a:lstStyle/>
          <a:p>
            <a:r>
              <a:rPr lang="cs-CZ" dirty="0" smtClean="0"/>
              <a:t>Co </a:t>
            </a:r>
            <a:r>
              <a:rPr lang="cs-CZ" dirty="0" smtClean="0"/>
              <a:t>myslí dětskou dovedností a řešením problémů?</a:t>
            </a:r>
            <a:endParaRPr lang="cs-CZ" dirty="0"/>
          </a:p>
        </p:txBody>
      </p:sp>
      <p:sp>
        <p:nvSpPr>
          <p:cNvPr id="3" name="Zástupný symbol pro obsah 2"/>
          <p:cNvSpPr>
            <a:spLocks noGrp="1"/>
          </p:cNvSpPr>
          <p:nvPr>
            <p:ph idx="1"/>
          </p:nvPr>
        </p:nvSpPr>
        <p:spPr/>
        <p:txBody>
          <a:bodyPr/>
          <a:lstStyle/>
          <a:p>
            <a:endParaRPr lang="cs-CZ"/>
          </a:p>
        </p:txBody>
      </p:sp>
      <p:pic>
        <p:nvPicPr>
          <p:cNvPr id="5" name="Obrázek 4"/>
          <p:cNvPicPr>
            <a:picLocks noChangeAspect="1"/>
          </p:cNvPicPr>
          <p:nvPr/>
        </p:nvPicPr>
        <p:blipFill>
          <a:blip r:embed="rId2"/>
          <a:stretch>
            <a:fillRect/>
          </a:stretch>
        </p:blipFill>
        <p:spPr>
          <a:xfrm>
            <a:off x="233362" y="1484626"/>
            <a:ext cx="11725275" cy="4200525"/>
          </a:xfrm>
          <a:prstGeom prst="rect">
            <a:avLst/>
          </a:prstGeom>
        </p:spPr>
      </p:pic>
      <p:sp>
        <p:nvSpPr>
          <p:cNvPr id="4" name="TextovéPole 3"/>
          <p:cNvSpPr txBox="1"/>
          <p:nvPr/>
        </p:nvSpPr>
        <p:spPr>
          <a:xfrm>
            <a:off x="476517" y="6297769"/>
            <a:ext cx="3696237" cy="369332"/>
          </a:xfrm>
          <a:prstGeom prst="rect">
            <a:avLst/>
          </a:prstGeom>
          <a:noFill/>
        </p:spPr>
        <p:txBody>
          <a:bodyPr wrap="square" rtlCol="0">
            <a:spAutoFit/>
          </a:bodyPr>
          <a:lstStyle/>
          <a:p>
            <a:r>
              <a:rPr lang="cs-CZ" dirty="0"/>
              <a:t>Převzato z </a:t>
            </a:r>
            <a:r>
              <a:rPr lang="cs-CZ" dirty="0">
                <a:hlinkClick r:id="rId3"/>
              </a:rPr>
              <a:t>http://www.kidsskills.cz</a:t>
            </a:r>
            <a:r>
              <a:rPr lang="cs-CZ" dirty="0" smtClean="0">
                <a:hlinkClick r:id="rId3"/>
              </a:rPr>
              <a:t>/</a:t>
            </a:r>
            <a:endParaRPr lang="cs-CZ" dirty="0"/>
          </a:p>
        </p:txBody>
      </p:sp>
    </p:spTree>
    <p:extLst>
      <p:ext uri="{BB962C8B-B14F-4D97-AF65-F5344CB8AC3E}">
        <p14:creationId xmlns:p14="http://schemas.microsoft.com/office/powerpoint/2010/main" val="231957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14312" y="1795462"/>
            <a:ext cx="11763375" cy="3267075"/>
          </a:xfrm>
          <a:prstGeom prst="rect">
            <a:avLst/>
          </a:prstGeom>
        </p:spPr>
      </p:pic>
      <p:sp>
        <p:nvSpPr>
          <p:cNvPr id="5" name="TextovéPole 4"/>
          <p:cNvSpPr txBox="1"/>
          <p:nvPr/>
        </p:nvSpPr>
        <p:spPr>
          <a:xfrm>
            <a:off x="476517" y="6297769"/>
            <a:ext cx="3696237" cy="369332"/>
          </a:xfrm>
          <a:prstGeom prst="rect">
            <a:avLst/>
          </a:prstGeom>
          <a:noFill/>
        </p:spPr>
        <p:txBody>
          <a:bodyPr wrap="square" rtlCol="0">
            <a:spAutoFit/>
          </a:bodyPr>
          <a:lstStyle/>
          <a:p>
            <a:r>
              <a:rPr lang="cs-CZ" dirty="0"/>
              <a:t>Převzato z </a:t>
            </a:r>
            <a:r>
              <a:rPr lang="cs-CZ" dirty="0">
                <a:hlinkClick r:id="rId3"/>
              </a:rPr>
              <a:t>http://www.kidsskills.cz</a:t>
            </a:r>
            <a:r>
              <a:rPr lang="cs-CZ" dirty="0" smtClean="0">
                <a:hlinkClick r:id="rId3"/>
              </a:rPr>
              <a:t>/</a:t>
            </a:r>
            <a:endParaRPr lang="cs-CZ" dirty="0"/>
          </a:p>
        </p:txBody>
      </p:sp>
    </p:spTree>
    <p:extLst>
      <p:ext uri="{BB962C8B-B14F-4D97-AF65-F5344CB8AC3E}">
        <p14:creationId xmlns:p14="http://schemas.microsoft.com/office/powerpoint/2010/main" val="118958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0" y="2566451"/>
            <a:ext cx="11706225" cy="3476625"/>
          </a:xfrm>
          <a:prstGeom prst="rect">
            <a:avLst/>
          </a:prstGeom>
        </p:spPr>
      </p:pic>
      <p:sp>
        <p:nvSpPr>
          <p:cNvPr id="5" name="TextovéPole 4"/>
          <p:cNvSpPr txBox="1"/>
          <p:nvPr/>
        </p:nvSpPr>
        <p:spPr>
          <a:xfrm>
            <a:off x="476517" y="6297769"/>
            <a:ext cx="3696237" cy="369332"/>
          </a:xfrm>
          <a:prstGeom prst="rect">
            <a:avLst/>
          </a:prstGeom>
          <a:noFill/>
        </p:spPr>
        <p:txBody>
          <a:bodyPr wrap="square" rtlCol="0">
            <a:spAutoFit/>
          </a:bodyPr>
          <a:lstStyle/>
          <a:p>
            <a:r>
              <a:rPr lang="cs-CZ" dirty="0"/>
              <a:t>Převzato z </a:t>
            </a:r>
            <a:r>
              <a:rPr lang="cs-CZ" dirty="0">
                <a:hlinkClick r:id="rId3"/>
              </a:rPr>
              <a:t>http://www.kidsskills.cz</a:t>
            </a:r>
            <a:r>
              <a:rPr lang="cs-CZ" dirty="0" smtClean="0">
                <a:hlinkClick r:id="rId3"/>
              </a:rPr>
              <a:t>/</a:t>
            </a:r>
            <a:endParaRPr lang="cs-CZ" dirty="0"/>
          </a:p>
        </p:txBody>
      </p:sp>
    </p:spTree>
    <p:extLst>
      <p:ext uri="{BB962C8B-B14F-4D97-AF65-F5344CB8AC3E}">
        <p14:creationId xmlns:p14="http://schemas.microsoft.com/office/powerpoint/2010/main" val="146136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70477" y="1825625"/>
            <a:ext cx="12021523" cy="3301755"/>
          </a:xfrm>
          <a:prstGeom prst="rect">
            <a:avLst/>
          </a:prstGeom>
        </p:spPr>
      </p:pic>
      <p:sp>
        <p:nvSpPr>
          <p:cNvPr id="5" name="TextovéPole 4"/>
          <p:cNvSpPr txBox="1"/>
          <p:nvPr/>
        </p:nvSpPr>
        <p:spPr>
          <a:xfrm>
            <a:off x="476517" y="6297769"/>
            <a:ext cx="3696237" cy="369332"/>
          </a:xfrm>
          <a:prstGeom prst="rect">
            <a:avLst/>
          </a:prstGeom>
          <a:noFill/>
        </p:spPr>
        <p:txBody>
          <a:bodyPr wrap="square" rtlCol="0">
            <a:spAutoFit/>
          </a:bodyPr>
          <a:lstStyle/>
          <a:p>
            <a:r>
              <a:rPr lang="cs-CZ" dirty="0"/>
              <a:t>Převzato z </a:t>
            </a:r>
            <a:r>
              <a:rPr lang="cs-CZ" dirty="0">
                <a:hlinkClick r:id="rId3"/>
              </a:rPr>
              <a:t>http://www.kidsskills.cz</a:t>
            </a:r>
            <a:r>
              <a:rPr lang="cs-CZ" dirty="0" smtClean="0">
                <a:hlinkClick r:id="rId3"/>
              </a:rPr>
              <a:t>/</a:t>
            </a:r>
            <a:endParaRPr lang="cs-CZ" dirty="0"/>
          </a:p>
        </p:txBody>
      </p:sp>
    </p:spTree>
    <p:extLst>
      <p:ext uri="{BB962C8B-B14F-4D97-AF65-F5344CB8AC3E}">
        <p14:creationId xmlns:p14="http://schemas.microsoft.com/office/powerpoint/2010/main" val="228068233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461</Words>
  <Application>Microsoft Office PowerPoint</Application>
  <PresentationFormat>Širokoúhlá obrazovka</PresentationFormat>
  <Paragraphs>55</Paragraphs>
  <Slides>14</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Psychoterapeutická (postmoderní) inspirace pro metodiku výchovy </vt:lpstr>
      <vt:lpstr>Začneme A. S. Neillem</vt:lpstr>
      <vt:lpstr>Pozitivní smýšlení o kázni </vt:lpstr>
      <vt:lpstr>Na řešení orientovaní rodiče…</vt:lpstr>
      <vt:lpstr>Ben Furman – finská inspirace</vt:lpstr>
      <vt:lpstr>Co myslí dětskou dovedností a řešením problémů?</vt:lpstr>
      <vt:lpstr>Prezentace aplikace PowerPoint</vt:lpstr>
      <vt:lpstr>Prezentace aplikace PowerPoint</vt:lpstr>
      <vt:lpstr>Prezentace aplikace PowerPoint</vt:lpstr>
      <vt:lpstr>Prezentace aplikace PowerPoint</vt:lpstr>
      <vt:lpstr>Prezentace aplikace PowerPoint</vt:lpstr>
      <vt:lpstr>Některé techniky zaměřené na řešení konfliktů… inspirace ze systemické terapie…</vt:lpstr>
      <vt:lpstr>Prezentace aplikace PowerPoint</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Psychoterapeutická inspirace Bert Herllinger Collaborative work with chilrden kids Skills</dc:title>
  <dc:creator>Nehyba</dc:creator>
  <cp:lastModifiedBy>Nehyba</cp:lastModifiedBy>
  <cp:revision>16</cp:revision>
  <dcterms:created xsi:type="dcterms:W3CDTF">2015-09-23T20:25:10Z</dcterms:created>
  <dcterms:modified xsi:type="dcterms:W3CDTF">2016-12-14T15:45:18Z</dcterms:modified>
</cp:coreProperties>
</file>