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8"/>
  </p:notesMasterIdLst>
  <p:sldIdLst>
    <p:sldId id="256" r:id="rId2"/>
    <p:sldId id="323" r:id="rId3"/>
    <p:sldId id="260" r:id="rId4"/>
    <p:sldId id="261" r:id="rId5"/>
    <p:sldId id="265" r:id="rId6"/>
    <p:sldId id="280" r:id="rId7"/>
    <p:sldId id="263" r:id="rId8"/>
    <p:sldId id="264" r:id="rId9"/>
    <p:sldId id="268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262" r:id="rId23"/>
    <p:sldId id="281" r:id="rId24"/>
    <p:sldId id="305" r:id="rId25"/>
    <p:sldId id="267" r:id="rId26"/>
    <p:sldId id="270" r:id="rId27"/>
    <p:sldId id="269" r:id="rId28"/>
    <p:sldId id="282" r:id="rId29"/>
    <p:sldId id="298" r:id="rId30"/>
    <p:sldId id="299" r:id="rId31"/>
    <p:sldId id="300" r:id="rId32"/>
    <p:sldId id="301" r:id="rId33"/>
    <p:sldId id="302" r:id="rId34"/>
    <p:sldId id="303" r:id="rId35"/>
    <p:sldId id="291" r:id="rId36"/>
    <p:sldId id="292" r:id="rId37"/>
    <p:sldId id="308" r:id="rId38"/>
    <p:sldId id="309" r:id="rId39"/>
    <p:sldId id="310" r:id="rId40"/>
    <p:sldId id="293" r:id="rId41"/>
    <p:sldId id="295" r:id="rId42"/>
    <p:sldId id="304" r:id="rId43"/>
    <p:sldId id="297" r:id="rId44"/>
    <p:sldId id="286" r:id="rId45"/>
    <p:sldId id="257" r:id="rId46"/>
    <p:sldId id="259" r:id="rId4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fld id="{73E78922-47E3-4A2D-86C6-8680F6132A5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511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5CDF7-9605-4F27-8D7A-810D7B4F4C5E}" type="slidenum">
              <a:rPr lang="cs-CZ"/>
              <a:pPr/>
              <a:t>1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155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84A3B5C0-B7E9-4CAD-81A9-FDF25D73E4C0}" type="slidenum">
              <a:rPr lang="cs-CZ" sz="1200">
                <a:latin typeface="Times New Roman" pitchFamily="18" charset="0"/>
              </a:rPr>
              <a:pPr/>
              <a:t>13</a:t>
            </a:fld>
            <a:endParaRPr lang="cs-CZ" sz="120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563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0563951D-3B41-43BE-B483-0E710EC19F42}" type="slidenum">
              <a:rPr lang="cs-CZ" sz="1200">
                <a:latin typeface="Times New Roman" pitchFamily="18" charset="0"/>
              </a:rPr>
              <a:pPr/>
              <a:t>14</a:t>
            </a:fld>
            <a:endParaRPr lang="cs-CZ" sz="120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0287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4EBA73C5-3157-4A84-B923-121F28BFA071}" type="slidenum">
              <a:rPr lang="cs-CZ" sz="1200">
                <a:latin typeface="Times New Roman" pitchFamily="18" charset="0"/>
              </a:rPr>
              <a:pPr/>
              <a:t>15</a:t>
            </a:fld>
            <a:endParaRPr lang="cs-CZ" sz="120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mtClean="0"/>
              <a:t>Nesystematické zdroje fungují téměř výhradně zkušenějším vědcům. Kdo neví, jak se výzkum dělá, nepozná, co je dobrý nápad na výzkum.</a:t>
            </a:r>
          </a:p>
        </p:txBody>
      </p:sp>
    </p:spTree>
    <p:extLst>
      <p:ext uri="{BB962C8B-B14F-4D97-AF65-F5344CB8AC3E}">
        <p14:creationId xmlns:p14="http://schemas.microsoft.com/office/powerpoint/2010/main" val="2547378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82B22-5832-410B-8641-FB87E4670D70}" type="slidenum">
              <a:rPr lang="cs-CZ"/>
              <a:pPr/>
              <a:t>22</a:t>
            </a:fld>
            <a:endParaRPr lang="cs-CZ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217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0AD572-A3C5-4D5A-8C5E-112C276BFF50}" type="slidenum">
              <a:rPr lang="cs-CZ"/>
              <a:pPr/>
              <a:t>25</a:t>
            </a:fld>
            <a:endParaRPr 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954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7FB19-FD67-4C97-9354-743BEEF4BFD0}" type="slidenum">
              <a:rPr lang="cs-CZ"/>
              <a:pPr/>
              <a:t>26</a:t>
            </a:fld>
            <a:endParaRPr lang="cs-CZ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5304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359C9-3D0A-4EFE-8C88-64669C13221D}" type="slidenum">
              <a:rPr lang="cs-CZ"/>
              <a:pPr/>
              <a:t>27</a:t>
            </a:fld>
            <a:endParaRPr lang="cs-CZ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465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1EB107FC-E0D9-417E-9811-A526175C6AB5}" type="slidenum">
              <a:rPr lang="cs-CZ" sz="1200" smtClean="0"/>
              <a:pPr eaLnBrk="1" hangingPunct="1"/>
              <a:t>29</a:t>
            </a:fld>
            <a:endParaRPr lang="cs-CZ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81902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ABE70043-14C9-48DE-8825-ABA2671CC5A2}" type="slidenum">
              <a:rPr lang="cs-CZ" sz="1200" smtClean="0"/>
              <a:pPr eaLnBrk="1" hangingPunct="1"/>
              <a:t>30</a:t>
            </a:fld>
            <a:endParaRPr lang="cs-CZ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Jak klást otázky?</a:t>
            </a:r>
          </a:p>
          <a:p>
            <a:r>
              <a:rPr lang="cs-CZ" smtClean="0"/>
              <a:t>Nejdříve je potřeba si uvědomit, jak na otázky odpovídáme, abychom je dokázali chytře vymýšlet.</a:t>
            </a:r>
          </a:p>
        </p:txBody>
      </p:sp>
    </p:spTree>
    <p:extLst>
      <p:ext uri="{BB962C8B-B14F-4D97-AF65-F5344CB8AC3E}">
        <p14:creationId xmlns:p14="http://schemas.microsoft.com/office/powerpoint/2010/main" val="2863383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ED1551A-D4DC-481D-BFFA-EFD235334C4D}" type="slidenum">
              <a:rPr lang="cs-CZ" sz="1200" smtClean="0"/>
              <a:pPr eaLnBrk="1" hangingPunct="1"/>
              <a:t>31</a:t>
            </a:fld>
            <a:endParaRPr lang="cs-CZ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Ad. Kvalita – Lidé vás berou vážně, zejm. coby vědce. Sdělíte-li jim v otázce nějaký nesmysl, budou ho brát vážně. Jen málokdo řekne, to je nesmysl.</a:t>
            </a:r>
          </a:p>
          <a:p>
            <a:r>
              <a:rPr lang="cs-CZ" smtClean="0"/>
              <a:t>	Co říkáte na polistopadový celkový pokles mravů a růst kriminality?</a:t>
            </a:r>
          </a:p>
          <a:p>
            <a:r>
              <a:rPr lang="cs-CZ" smtClean="0"/>
              <a:t>Ad. Relevance – Zařadíte-li do otázky irelevantní informace, lidé je budou považovat za relevantní.</a:t>
            </a:r>
          </a:p>
          <a:p>
            <a:r>
              <a:rPr lang="cs-CZ" smtClean="0"/>
              <a:t>	 Jak často jste se minulý měsíc těšili do školy?</a:t>
            </a:r>
          </a:p>
          <a:p>
            <a:r>
              <a:rPr lang="cs-CZ" smtClean="0"/>
              <a:t>Ad. Kvantita – zde s podobnými důsledky jako relevance – Lidé předpokládají, že vše, co otázka obsahuje zde má své místo</a:t>
            </a:r>
          </a:p>
          <a:p>
            <a:r>
              <a:rPr lang="cs-CZ" smtClean="0"/>
              <a:t>Ad. Kvantita – Je-li otázka složitě/nejasně formulovaná, vzniká dojem, že se ptáte na složitou, citlivou věc.</a:t>
            </a:r>
          </a:p>
          <a:p>
            <a:r>
              <a:rPr lang="cs-CZ" smtClean="0"/>
              <a:t>	Jak často se vám stává, že když jdete do školy, tak máte pocit, že to, co vás ve škole čeká, se vám bude líbit?   </a:t>
            </a:r>
          </a:p>
          <a:p>
            <a:r>
              <a:rPr lang="cs-CZ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233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F018B-EC3E-4982-8B79-33632A36824A}" type="slidenum">
              <a:rPr lang="cs-CZ"/>
              <a:pPr/>
              <a:t>3</a:t>
            </a:fld>
            <a:endParaRPr lang="cs-CZ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6772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9A77F6FE-5D73-47A7-870E-5B887895DA27}" type="slidenum">
              <a:rPr lang="cs-CZ" sz="1200" smtClean="0"/>
              <a:pPr eaLnBrk="1" hangingPunct="1"/>
              <a:t>32</a:t>
            </a:fld>
            <a:endParaRPr lang="cs-CZ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 Aby usnadňovala vybavení těch paměťových stop, které chceme a minimalizovala nežádoucí „asociace“.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92531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8DF51E9C-E870-4999-A4B1-C122A2EAFB50}" type="slidenum">
              <a:rPr lang="cs-CZ" sz="1200" smtClean="0"/>
              <a:pPr eaLnBrk="1" hangingPunct="1"/>
              <a:t>33</a:t>
            </a:fld>
            <a:endParaRPr lang="cs-CZ" sz="12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 Aby usnadňovala vybavení těch paměťových stop, které chceme a minimalizovala nežádoucí „asociace“.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80823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26644BB-3B86-4337-99E2-5C7C96D90125}" type="slidenum">
              <a:rPr lang="cs-CZ" sz="1200" smtClean="0"/>
              <a:pPr eaLnBrk="1" hangingPunct="1"/>
              <a:t>34</a:t>
            </a:fld>
            <a:endParaRPr lang="cs-CZ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492173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F5A6410-9825-4158-9476-5541E4FE3F12}" type="slidenum">
              <a:rPr lang="cs-CZ" sz="1200" smtClean="0"/>
              <a:pPr eaLnBrk="1" hangingPunct="1"/>
              <a:t>35</a:t>
            </a:fld>
            <a:endParaRPr lang="cs-CZ" sz="12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Anonymita ale může dosáhnout takové míry, že nebudeme vědět, jestli dotazník vyplnil ten správný člověk.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76418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ECDFA1F8-60F7-40B7-B63F-367EA365A39B}" type="slidenum">
              <a:rPr lang="cs-CZ" sz="1200" smtClean="0"/>
              <a:pPr eaLnBrk="1" hangingPunct="1"/>
              <a:t>36</a:t>
            </a:fld>
            <a:endParaRPr lang="cs-CZ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Anonymita ale může dosáhnout takové míry, že nebudeme vědět, jetsli dotazník vyplnil ten správný člověk.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89063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fld id="{D8B37CB1-3E39-4437-828F-1D5EA08AD7C6}" type="slidenum">
              <a:rPr kumimoji="0" lang="cs-CZ" sz="1200" b="0" smtClean="0">
                <a:solidFill>
                  <a:schemeClr val="tx1"/>
                </a:solidFill>
                <a:latin typeface="Times New Roman" pitchFamily="18" charset="0"/>
              </a:rPr>
              <a:pPr/>
              <a:t>37</a:t>
            </a:fld>
            <a:endParaRPr kumimoji="0" lang="cs-CZ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mtClean="0"/>
              <a:t> To vše dohromady je v rozhovorovém schématu.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92450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fld id="{7BAC1947-C7D9-4C94-8FE2-7A882D8E7953}" type="slidenum">
              <a:rPr kumimoji="0" lang="cs-CZ" sz="1200" b="0" smtClean="0">
                <a:solidFill>
                  <a:schemeClr val="tx1"/>
                </a:solidFill>
                <a:latin typeface="Times New Roman" pitchFamily="18" charset="0"/>
              </a:rPr>
              <a:pPr/>
              <a:t>38</a:t>
            </a:fld>
            <a:endParaRPr kumimoji="0" lang="cs-CZ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mtClean="0"/>
              <a:t>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92906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fld id="{498A3CCC-0E3F-4264-B206-D94E24E77CC3}" type="slidenum">
              <a:rPr kumimoji="0" lang="cs-CZ" sz="1200" b="0" smtClean="0">
                <a:solidFill>
                  <a:schemeClr val="tx1"/>
                </a:solidFill>
                <a:latin typeface="Times New Roman" pitchFamily="18" charset="0"/>
              </a:rPr>
              <a:pPr/>
              <a:t>39</a:t>
            </a:fld>
            <a:endParaRPr kumimoji="0" lang="cs-CZ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mtClean="0"/>
              <a:t>CÍL je třeba mít jasný</a:t>
            </a:r>
          </a:p>
          <a:p>
            <a:r>
              <a:rPr lang="cs-CZ" smtClean="0"/>
              <a:t>Zastavit se u záznamu – získat souhlas a natáčet.</a:t>
            </a:r>
          </a:p>
          <a:p>
            <a:r>
              <a:rPr lang="cs-CZ" smtClean="0"/>
              <a:t>Spoléhání na záznam může vést k „neposlouchání“.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42431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80DD4E25-9840-4B7F-8065-E1EF3F7FFF7B}" type="slidenum">
              <a:rPr lang="cs-CZ" sz="1200" smtClean="0"/>
              <a:pPr eaLnBrk="1" hangingPunct="1"/>
              <a:t>40</a:t>
            </a:fld>
            <a:endParaRPr lang="cs-CZ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Rozdíl mezi otevřenými/uzavřenými a těmi speciálními spočívá také v míře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39385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3322E64D-E613-48B1-ADD1-403B1765A1EE}" type="slidenum">
              <a:rPr lang="cs-CZ" sz="1200" smtClean="0"/>
              <a:pPr eaLnBrk="1" hangingPunct="1"/>
              <a:t>41</a:t>
            </a:fld>
            <a:endParaRPr lang="cs-CZ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Anonymita sice u dotazníku usnadňuje odpovídání na citlivé otázky, ale je potřeba toho využívat pouze s mírou.   </a:t>
            </a:r>
          </a:p>
        </p:txBody>
      </p:sp>
    </p:spTree>
    <p:extLst>
      <p:ext uri="{BB962C8B-B14F-4D97-AF65-F5344CB8AC3E}">
        <p14:creationId xmlns:p14="http://schemas.microsoft.com/office/powerpoint/2010/main" val="357480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F3078-F8AC-4C36-BD83-76AB68034AB3}" type="slidenum">
              <a:rPr lang="cs-CZ"/>
              <a:pPr/>
              <a:t>4</a:t>
            </a:fld>
            <a:endParaRPr 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510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3322E64D-E613-48B1-ADD1-403B1765A1EE}" type="slidenum">
              <a:rPr lang="cs-CZ" sz="1200" smtClean="0"/>
              <a:pPr eaLnBrk="1" hangingPunct="1"/>
              <a:t>42</a:t>
            </a:fld>
            <a:endParaRPr lang="cs-CZ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smtClean="0"/>
              <a:t>Anonymita sice u dotazníku usnadňuje odpovídání na citlivé otázky, ale je potřeba toho využívat pouze s mírou.   </a:t>
            </a:r>
          </a:p>
        </p:txBody>
      </p:sp>
    </p:spTree>
    <p:extLst>
      <p:ext uri="{BB962C8B-B14F-4D97-AF65-F5344CB8AC3E}">
        <p14:creationId xmlns:p14="http://schemas.microsoft.com/office/powerpoint/2010/main" val="19324060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CC4ABCFE-39A1-4F9C-B04F-2DAADBFEDB54}" type="slidenum">
              <a:rPr lang="cs-CZ" sz="1200" smtClean="0"/>
              <a:pPr eaLnBrk="1" hangingPunct="1"/>
              <a:t>43</a:t>
            </a:fld>
            <a:endParaRPr lang="cs-CZ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041356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3C59CE38-8C15-4B70-ABDB-D9B66B9A06F4}" type="slidenum">
              <a:rPr lang="cs-CZ" sz="1200" smtClean="0"/>
              <a:pPr eaLnBrk="1" hangingPunct="1"/>
              <a:t>44</a:t>
            </a:fld>
            <a:endParaRPr lang="cs-CZ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152341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29130-E5E0-462B-9E83-AACE37F4CBBC}" type="slidenum">
              <a:rPr lang="cs-CZ"/>
              <a:pPr/>
              <a:t>45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6614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3CFB0-8E37-4132-A8F4-8899CFCD1A27}" type="slidenum">
              <a:rPr lang="cs-CZ"/>
              <a:pPr/>
              <a:t>46</a:t>
            </a:fld>
            <a:endParaRPr lang="cs-CZ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82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3A70-BBD3-4D34-88CE-40321E73E398}" type="slidenum">
              <a:rPr lang="cs-CZ"/>
              <a:pPr/>
              <a:t>5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390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4AD23-7C4B-4745-9220-635D29F8D0A9}" type="slidenum">
              <a:rPr lang="cs-CZ"/>
              <a:pPr/>
              <a:t>7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093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BABCB-B981-418F-B7AD-06E0AE1F7BA4}" type="slidenum">
              <a:rPr lang="cs-CZ"/>
              <a:pPr/>
              <a:t>8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359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B79A09-9B59-4A72-98B7-4FAB0C1CFB19}" type="slidenum">
              <a:rPr lang="cs-CZ"/>
              <a:pPr/>
              <a:t>9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498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E101B201-6BB0-49C8-82D3-391A02D134EA}" type="slidenum">
              <a:rPr lang="cs-CZ" sz="1200">
                <a:latin typeface="Times New Roman" pitchFamily="18" charset="0"/>
              </a:rPr>
              <a:pPr/>
              <a:t>11</a:t>
            </a:fld>
            <a:endParaRPr lang="cs-CZ" sz="120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mtClean="0"/>
              <a:t>Budování vědeckých poznatků je principielně jednodušší (kontext se snažíme epliminovat, nikoli zohledňovat).</a:t>
            </a:r>
          </a:p>
          <a:p>
            <a:r>
              <a:rPr lang="cs-CZ" smtClean="0"/>
              <a:t>Věda je sada nástrojů k učení se ze zkušenosti. (mitchell, jolley)</a:t>
            </a:r>
          </a:p>
        </p:txBody>
      </p:sp>
    </p:spTree>
    <p:extLst>
      <p:ext uri="{BB962C8B-B14F-4D97-AF65-F5344CB8AC3E}">
        <p14:creationId xmlns:p14="http://schemas.microsoft.com/office/powerpoint/2010/main" val="3959825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2A77930A-D414-4EDE-93A7-F6215844CFE0}" type="slidenum">
              <a:rPr lang="cs-CZ" sz="1200">
                <a:latin typeface="Times New Roman" pitchFamily="18" charset="0"/>
              </a:rPr>
              <a:pPr/>
              <a:t>12</a:t>
            </a:fld>
            <a:endParaRPr lang="cs-CZ" sz="120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mtClean="0"/>
              <a:t>Jevy = realita. Teorie = naše konstrukce, reprezentace reality. Je-li konstrukce dobrá, daří se nám lépe využívat reality ku prospěchu svému. </a:t>
            </a:r>
          </a:p>
          <a:p>
            <a:r>
              <a:rPr lang="cs-CZ" smtClean="0"/>
              <a:t>Porozumění s tím nemá co dělat. Pravda je filozofický pojem.</a:t>
            </a:r>
          </a:p>
          <a:p>
            <a:r>
              <a:rPr lang="cs-CZ" smtClean="0"/>
              <a:t>Analýza – deskriptivní.</a:t>
            </a:r>
          </a:p>
          <a:p>
            <a:r>
              <a:rPr lang="cs-CZ" smtClean="0"/>
              <a:t>Statistická indukce již je součástí indukce.</a:t>
            </a:r>
          </a:p>
          <a:p>
            <a:r>
              <a:rPr lang="cs-CZ" smtClean="0"/>
              <a:t>Co dělá vědu vědou, je především systematičnost, kontrolovatelnost tvorby dat – objektivita(intersubjektivita). V kval bychom přidali ještě badatelovy hodnoty, čas a místo….</a:t>
            </a:r>
          </a:p>
          <a:p>
            <a:r>
              <a:rPr lang="cs-CZ" smtClean="0"/>
              <a:t>Fakta jsou výsledky analýzy dat, jde o tvrzení o datech.</a:t>
            </a:r>
          </a:p>
          <a:p>
            <a:r>
              <a:rPr lang="cs-CZ" smtClean="0"/>
              <a:t>Filozofie vědy se zabývá především vztahem mezi jevy a daty.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 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87684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A2A09-7D7E-4F72-9EE6-86AA6D2B9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BB0D-6734-4049-96EE-5BA9737840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8529CDE-BB17-4423-8BB2-660E8450B8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3BD56C-3AEC-44CD-812F-19E04A8DDC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D05F10-99C6-42C8-8834-A3E01C4CE8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7879F4E-B272-4F30-B388-372C1956AB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011032F-2608-4EE6-A6D6-94F21E94BF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1B837E-254A-485A-8644-DC05ECACA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1DEBFA-3947-4767-BD33-A83F8E9D6C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38894A-B5C2-430A-8204-A4D05D3244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2297DB3-3FB8-43D9-80EA-61F53DC635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61E849-C29C-45B1-98C4-D741892626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hool-psychology.cz/skolsky_psycholog.html" TargetMode="External"/><Relationship Id="rId13" Type="http://schemas.openxmlformats.org/officeDocument/2006/relationships/hyperlink" Target="http://www.ceskaskola.cz/" TargetMode="External"/><Relationship Id="rId3" Type="http://schemas.openxmlformats.org/officeDocument/2006/relationships/hyperlink" Target="http://www.ped.muni.cz/wlib/" TargetMode="External"/><Relationship Id="rId7" Type="http://schemas.openxmlformats.org/officeDocument/2006/relationships/hyperlink" Target="http://e-psycholog.eu/" TargetMode="External"/><Relationship Id="rId12" Type="http://schemas.openxmlformats.org/officeDocument/2006/relationships/hyperlink" Target="http://scholar.google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psych.psu.cas.cz/index2.html" TargetMode="External"/><Relationship Id="rId11" Type="http://schemas.openxmlformats.org/officeDocument/2006/relationships/hyperlink" Target="http://versita.metapress.com/content/121797/?p=308776c098324673a757906501ceab7e&amp;pi=0" TargetMode="External"/><Relationship Id="rId5" Type="http://schemas.openxmlformats.org/officeDocument/2006/relationships/hyperlink" Target="http://www.pedf.cuni.cz/pedagogika" TargetMode="External"/><Relationship Id="rId10" Type="http://schemas.openxmlformats.org/officeDocument/2006/relationships/hyperlink" Target="http://www.casopispedagogika.sk/" TargetMode="External"/><Relationship Id="rId4" Type="http://schemas.openxmlformats.org/officeDocument/2006/relationships/hyperlink" Target="http://books.google.cz/" TargetMode="External"/><Relationship Id="rId9" Type="http://schemas.openxmlformats.org/officeDocument/2006/relationships/hyperlink" Target="http://www.oleweb.net/tvorba/reces/dokumenty.htm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ricean_maxim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metodologia.fedu.uniba.sk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ped.muni.cz/mod/resource/view.php?id=12931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tvs.cuni.cz/hendl/index1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Úvahy nad výzkumnými otázkami a otázkami kladenými respondentům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i="1" dirty="0" smtClean="0">
                <a:latin typeface="+mn-lt"/>
              </a:rPr>
              <a:t>Jan Mareš</a:t>
            </a:r>
            <a:br>
              <a:rPr lang="cs-CZ" sz="2700" i="1" dirty="0" smtClean="0">
                <a:latin typeface="+mn-lt"/>
              </a:rPr>
            </a:br>
            <a:r>
              <a:rPr lang="cs-CZ" sz="2700" i="1" dirty="0" err="1" smtClean="0">
                <a:latin typeface="+mn-lt"/>
              </a:rPr>
              <a:t>Kpsych</a:t>
            </a:r>
            <a:r>
              <a:rPr lang="cs-CZ" sz="2700" i="1" smtClean="0">
                <a:latin typeface="+mn-lt"/>
              </a:rPr>
              <a:t> </a:t>
            </a:r>
            <a:r>
              <a:rPr lang="cs-CZ" sz="2700" i="1" smtClean="0">
                <a:latin typeface="+mn-lt"/>
              </a:rPr>
              <a:t>PdF </a:t>
            </a:r>
            <a:r>
              <a:rPr lang="cs-CZ" sz="2700" i="1" dirty="0" smtClean="0">
                <a:latin typeface="+mn-lt"/>
              </a:rPr>
              <a:t>MU, Brno</a:t>
            </a:r>
            <a:br>
              <a:rPr lang="cs-CZ" sz="2700" i="1" dirty="0" smtClean="0">
                <a:latin typeface="+mn-lt"/>
              </a:rPr>
            </a:br>
            <a:endParaRPr lang="cs-CZ" i="1" dirty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VZNIKAJÍ POZNATKY?</a:t>
            </a:r>
            <a:endParaRPr lang="cs-CZ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spcBef>
                <a:spcPct val="80000"/>
              </a:spcBef>
              <a:buFontTx/>
              <a:buAutoNum type="arabicPeriod"/>
            </a:pPr>
            <a:r>
              <a:rPr lang="cs-CZ" sz="2800" b="1" dirty="0" smtClean="0"/>
              <a:t>Autorita (</a:t>
            </a:r>
            <a:r>
              <a:rPr lang="cs-CZ" sz="2800" b="1" dirty="0" err="1" smtClean="0"/>
              <a:t>J.A.Komenský</a:t>
            </a:r>
            <a:r>
              <a:rPr lang="cs-CZ" sz="2800" b="1" dirty="0" smtClean="0"/>
              <a:t>, Průcha, </a:t>
            </a:r>
            <a:r>
              <a:rPr lang="cs-CZ" sz="2800" b="1" dirty="0" err="1" smtClean="0"/>
              <a:t>Gavora</a:t>
            </a:r>
            <a:r>
              <a:rPr lang="cs-CZ" sz="2800" b="1" dirty="0" smtClean="0"/>
              <a:t>…)</a:t>
            </a:r>
          </a:p>
          <a:p>
            <a:pPr marL="609600" indent="-609600">
              <a:spcBef>
                <a:spcPct val="80000"/>
              </a:spcBef>
              <a:buFontTx/>
              <a:buAutoNum type="arabicPeriod"/>
            </a:pPr>
            <a:r>
              <a:rPr lang="cs-CZ" sz="2800" b="1" dirty="0" smtClean="0"/>
              <a:t>A priori – použití rozumu, logiky, intuice</a:t>
            </a:r>
          </a:p>
          <a:p>
            <a:pPr marL="609600" indent="-609600">
              <a:spcBef>
                <a:spcPct val="80000"/>
              </a:spcBef>
              <a:buFontTx/>
              <a:buAutoNum type="arabicPeriod"/>
            </a:pPr>
            <a:r>
              <a:rPr lang="cs-CZ" sz="2800" b="1" dirty="0" smtClean="0"/>
              <a:t>Zkušenost (empirie), tradice</a:t>
            </a:r>
          </a:p>
          <a:p>
            <a:pPr marL="609600" indent="-609600">
              <a:spcBef>
                <a:spcPct val="80000"/>
              </a:spcBef>
              <a:buFontTx/>
              <a:buAutoNum type="arabicPeriod"/>
            </a:pPr>
            <a:r>
              <a:rPr lang="cs-CZ" sz="2800" b="1" dirty="0" smtClean="0"/>
              <a:t>Věda = 2 + 3 + pochybování  ….. + 1</a:t>
            </a:r>
          </a:p>
          <a:p>
            <a:pPr marL="609600" indent="-609600" algn="r">
              <a:buFontTx/>
              <a:buNone/>
            </a:pPr>
            <a:endParaRPr lang="cs-CZ" sz="2800" b="1" dirty="0" smtClean="0"/>
          </a:p>
          <a:p>
            <a:pPr marL="609600" indent="-609600" algn="r">
              <a:buFontTx/>
              <a:buNone/>
            </a:pPr>
            <a:endParaRPr lang="cs-CZ" sz="1000" b="1" dirty="0" smtClean="0"/>
          </a:p>
          <a:p>
            <a:pPr marL="609600" indent="-609600" algn="r">
              <a:buFontTx/>
              <a:buNone/>
            </a:pPr>
            <a:r>
              <a:rPr lang="cs-CZ" sz="2000" b="1" dirty="0" smtClean="0"/>
              <a:t>Charles </a:t>
            </a:r>
            <a:r>
              <a:rPr lang="cs-CZ" sz="2000" b="1" dirty="0" err="1" smtClean="0"/>
              <a:t>Peirce</a:t>
            </a:r>
            <a:r>
              <a:rPr lang="cs-CZ" sz="1800" b="1" dirty="0" smtClean="0"/>
              <a:t> –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Fixation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Belief</a:t>
            </a:r>
            <a:r>
              <a:rPr lang="cs-CZ" sz="1800" dirty="0" smtClean="0"/>
              <a:t> http://www.peirce.org/writings/p107.html</a:t>
            </a:r>
            <a:r>
              <a:rPr lang="cs-CZ" sz="1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019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458913" y="4652963"/>
            <a:ext cx="6837362" cy="431800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/>
              <a:t>JAK POSUZOVAT PLATNOST POZNATKŮ?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58913" y="2490788"/>
            <a:ext cx="6964362" cy="1651000"/>
            <a:chOff x="995" y="1445"/>
            <a:chExt cx="4387" cy="1040"/>
          </a:xfrm>
        </p:grpSpPr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995" y="1824"/>
              <a:ext cx="855" cy="288"/>
            </a:xfrm>
            <a:prstGeom prst="rect">
              <a:avLst/>
            </a:prstGeom>
            <a:solidFill>
              <a:srgbClr val="F4C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600" b="1" dirty="0" smtClean="0"/>
                <a:t>PSY/PED</a:t>
              </a:r>
              <a:endParaRPr lang="cs-CZ" sz="1800" b="1" dirty="0"/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1691" y="1445"/>
              <a:ext cx="680" cy="288"/>
            </a:xfrm>
            <a:prstGeom prst="rect">
              <a:avLst/>
            </a:prstGeom>
            <a:solidFill>
              <a:srgbClr val="99CC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 dirty="0"/>
                <a:t>VĚDA</a:t>
              </a:r>
              <a:endParaRPr lang="cs-CZ" sz="1800" b="1" dirty="0"/>
            </a:p>
          </p:txBody>
        </p:sp>
        <p:sp>
          <p:nvSpPr>
            <p:cNvPr id="13321" name="Rectangle 8"/>
            <p:cNvSpPr>
              <a:spLocks noChangeArrowheads="1"/>
            </p:cNvSpPr>
            <p:nvPr/>
          </p:nvSpPr>
          <p:spPr bwMode="auto">
            <a:xfrm>
              <a:off x="2639" y="1824"/>
              <a:ext cx="951" cy="288"/>
            </a:xfrm>
            <a:prstGeom prst="rect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800" b="1"/>
                <a:t>VÝZKUM</a:t>
              </a:r>
            </a:p>
          </p:txBody>
        </p:sp>
        <p:sp>
          <p:nvSpPr>
            <p:cNvPr id="13322" name="Rectangle 9"/>
            <p:cNvSpPr>
              <a:spLocks noChangeArrowheads="1"/>
            </p:cNvSpPr>
            <p:nvPr/>
          </p:nvSpPr>
          <p:spPr bwMode="auto">
            <a:xfrm>
              <a:off x="1679" y="2197"/>
              <a:ext cx="709" cy="288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 dirty="0"/>
                <a:t>PROFESE</a:t>
              </a:r>
              <a:endParaRPr lang="cs-CZ" sz="1800" b="1" dirty="0"/>
            </a:p>
          </p:txBody>
        </p:sp>
        <p:sp>
          <p:nvSpPr>
            <p:cNvPr id="13323" name="Rectangle 10"/>
            <p:cNvSpPr>
              <a:spLocks noChangeArrowheads="1"/>
            </p:cNvSpPr>
            <p:nvPr/>
          </p:nvSpPr>
          <p:spPr bwMode="auto">
            <a:xfrm>
              <a:off x="3860" y="1479"/>
              <a:ext cx="1522" cy="288"/>
            </a:xfrm>
            <a:prstGeom prst="rect">
              <a:avLst/>
            </a:prstGeom>
            <a:solidFill>
              <a:srgbClr val="99CC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 dirty="0"/>
                <a:t>VĚDECKÉ POZNATKY</a:t>
              </a:r>
            </a:p>
          </p:txBody>
        </p:sp>
        <p:sp>
          <p:nvSpPr>
            <p:cNvPr id="13324" name="Rectangle 11"/>
            <p:cNvSpPr>
              <a:spLocks noChangeArrowheads="1"/>
            </p:cNvSpPr>
            <p:nvPr/>
          </p:nvSpPr>
          <p:spPr bwMode="auto">
            <a:xfrm>
              <a:off x="3849" y="2192"/>
              <a:ext cx="1511" cy="288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 dirty="0"/>
                <a:t>PRAKTICKÉ POZNATKY</a:t>
              </a:r>
            </a:p>
          </p:txBody>
        </p:sp>
        <p:cxnSp>
          <p:nvCxnSpPr>
            <p:cNvPr id="13325" name="AutoShape 12"/>
            <p:cNvCxnSpPr>
              <a:cxnSpLocks noChangeShapeType="1"/>
              <a:stCxn id="13319" idx="0"/>
              <a:endCxn id="13320" idx="1"/>
            </p:cNvCxnSpPr>
            <p:nvPr/>
          </p:nvCxnSpPr>
          <p:spPr bwMode="auto">
            <a:xfrm flipV="1">
              <a:off x="1423" y="1589"/>
              <a:ext cx="256" cy="22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6" name="AutoShape 13"/>
            <p:cNvCxnSpPr>
              <a:cxnSpLocks noChangeShapeType="1"/>
              <a:stCxn id="13319" idx="2"/>
              <a:endCxn id="13322" idx="1"/>
            </p:cNvCxnSpPr>
            <p:nvPr/>
          </p:nvCxnSpPr>
          <p:spPr bwMode="auto">
            <a:xfrm>
              <a:off x="1423" y="2124"/>
              <a:ext cx="244" cy="2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7" name="AutoShape 14"/>
            <p:cNvCxnSpPr>
              <a:cxnSpLocks noChangeShapeType="1"/>
              <a:stCxn id="13320" idx="3"/>
              <a:endCxn id="13321" idx="1"/>
            </p:cNvCxnSpPr>
            <p:nvPr/>
          </p:nvCxnSpPr>
          <p:spPr bwMode="auto">
            <a:xfrm>
              <a:off x="2383" y="1589"/>
              <a:ext cx="244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8" name="AutoShape 15"/>
            <p:cNvCxnSpPr>
              <a:cxnSpLocks noChangeShapeType="1"/>
              <a:stCxn id="13322" idx="3"/>
              <a:endCxn id="13321" idx="1"/>
            </p:cNvCxnSpPr>
            <p:nvPr/>
          </p:nvCxnSpPr>
          <p:spPr bwMode="auto">
            <a:xfrm flipV="1">
              <a:off x="2400" y="1968"/>
              <a:ext cx="227" cy="37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9" name="AutoShape 16"/>
            <p:cNvCxnSpPr>
              <a:cxnSpLocks noChangeShapeType="1"/>
              <a:stCxn id="13321" idx="3"/>
              <a:endCxn id="13323" idx="1"/>
            </p:cNvCxnSpPr>
            <p:nvPr/>
          </p:nvCxnSpPr>
          <p:spPr bwMode="auto">
            <a:xfrm flipV="1">
              <a:off x="3602" y="1623"/>
              <a:ext cx="246" cy="34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0" name="AutoShape 17"/>
            <p:cNvCxnSpPr>
              <a:cxnSpLocks noChangeShapeType="1"/>
              <a:stCxn id="13321" idx="3"/>
              <a:endCxn id="13324" idx="1"/>
            </p:cNvCxnSpPr>
            <p:nvPr/>
          </p:nvCxnSpPr>
          <p:spPr bwMode="auto">
            <a:xfrm>
              <a:off x="3602" y="1968"/>
              <a:ext cx="235" cy="36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31" name="AutoShape 18"/>
            <p:cNvSpPr>
              <a:spLocks noChangeArrowheads="1"/>
            </p:cNvSpPr>
            <p:nvPr/>
          </p:nvSpPr>
          <p:spPr bwMode="auto">
            <a:xfrm>
              <a:off x="1932" y="1796"/>
              <a:ext cx="225" cy="344"/>
            </a:xfrm>
            <a:prstGeom prst="upDownArrow">
              <a:avLst>
                <a:gd name="adj1" fmla="val 50000"/>
                <a:gd name="adj2" fmla="val 30578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AutoShape 19"/>
            <p:cNvSpPr>
              <a:spLocks noChangeArrowheads="1"/>
            </p:cNvSpPr>
            <p:nvPr/>
          </p:nvSpPr>
          <p:spPr bwMode="auto">
            <a:xfrm>
              <a:off x="4519" y="1808"/>
              <a:ext cx="225" cy="344"/>
            </a:xfrm>
            <a:prstGeom prst="upDownArrow">
              <a:avLst>
                <a:gd name="adj1" fmla="val 50000"/>
                <a:gd name="adj2" fmla="val 30578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01" name="Rectangle 21"/>
          <p:cNvSpPr>
            <a:spLocks noChangeArrowheads="1"/>
          </p:cNvSpPr>
          <p:nvPr/>
        </p:nvSpPr>
        <p:spPr bwMode="auto">
          <a:xfrm>
            <a:off x="1458913" y="5219700"/>
            <a:ext cx="6837362" cy="431800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400" b="1" dirty="0"/>
              <a:t>JAK VYTVOŘIT POZNATEK - UDĚLAT DOBROU </a:t>
            </a:r>
            <a:r>
              <a:rPr lang="cs-CZ" sz="1400" b="1" dirty="0" smtClean="0"/>
              <a:t>DISERTAČNÍ </a:t>
            </a:r>
            <a:r>
              <a:rPr lang="cs-CZ" sz="1400" b="1" dirty="0"/>
              <a:t>PRÁCI?</a:t>
            </a:r>
          </a:p>
        </p:txBody>
      </p:sp>
      <p:sp>
        <p:nvSpPr>
          <p:cNvPr id="13318" name="Text Box 22"/>
          <p:cNvSpPr txBox="1">
            <a:spLocks noChangeArrowheads="1"/>
          </p:cNvSpPr>
          <p:nvPr/>
        </p:nvSpPr>
        <p:spPr bwMode="auto">
          <a:xfrm>
            <a:off x="4643438" y="5848350"/>
            <a:ext cx="4241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 eaLnBrk="1" hangingPunct="1"/>
            <a:r>
              <a:rPr lang="cs-CZ" sz="1000" b="1" dirty="0"/>
              <a:t>AJ: </a:t>
            </a:r>
            <a:r>
              <a:rPr lang="en-US" sz="1000" b="1" dirty="0"/>
              <a:t>methodology, findings, science, profession, research, validity, </a:t>
            </a:r>
            <a:r>
              <a:rPr lang="en-US" sz="1000" b="1" dirty="0" smtClean="0"/>
              <a:t>thesis</a:t>
            </a:r>
            <a:endParaRPr lang="en-US" sz="10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9416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 autoUpdateAnimBg="0"/>
      <p:bldP spid="7170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1436688" y="2752725"/>
            <a:ext cx="1084262" cy="911225"/>
          </a:xfrm>
          <a:prstGeom prst="irregularSeal1">
            <a:avLst/>
          </a:prstGeom>
          <a:solidFill>
            <a:srgbClr val="99CC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cs-CZ" sz="1600" b="1"/>
              <a:t>JEVY</a:t>
            </a:r>
            <a:endParaRPr lang="cs-CZ" sz="1800" b="1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7392988" y="3000474"/>
            <a:ext cx="1265237" cy="307777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 dirty="0"/>
              <a:t>TEORIE</a:t>
            </a:r>
          </a:p>
        </p:txBody>
      </p:sp>
      <p:grpSp>
        <p:nvGrpSpPr>
          <p:cNvPr id="2053" name="Group 4"/>
          <p:cNvGrpSpPr>
            <a:grpSpLocks/>
          </p:cNvGrpSpPr>
          <p:nvPr/>
        </p:nvGrpSpPr>
        <p:grpSpPr bwMode="auto">
          <a:xfrm>
            <a:off x="1187450" y="3822700"/>
            <a:ext cx="3538538" cy="1335088"/>
            <a:chOff x="651" y="2232"/>
            <a:chExt cx="2229" cy="841"/>
          </a:xfrm>
        </p:grpSpPr>
        <p:sp>
          <p:nvSpPr>
            <p:cNvPr id="2074" name="AutoShape 5"/>
            <p:cNvSpPr>
              <a:spLocks/>
            </p:cNvSpPr>
            <p:nvPr/>
          </p:nvSpPr>
          <p:spPr bwMode="auto">
            <a:xfrm rot="5400000">
              <a:off x="1656" y="1344"/>
              <a:ext cx="336" cy="2112"/>
            </a:xfrm>
            <a:prstGeom prst="leftBrace">
              <a:avLst>
                <a:gd name="adj1" fmla="val 52381"/>
                <a:gd name="adj2" fmla="val 28602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grpSp>
          <p:nvGrpSpPr>
            <p:cNvPr id="2075" name="Group 6"/>
            <p:cNvGrpSpPr>
              <a:grpSpLocks/>
            </p:cNvGrpSpPr>
            <p:nvPr/>
          </p:nvGrpSpPr>
          <p:grpSpPr bwMode="auto">
            <a:xfrm>
              <a:off x="651" y="2769"/>
              <a:ext cx="2099" cy="304"/>
              <a:chOff x="651" y="2961"/>
              <a:chExt cx="2099" cy="304"/>
            </a:xfrm>
          </p:grpSpPr>
          <p:sp>
            <p:nvSpPr>
              <p:cNvPr id="2076" name="Rectangle 7"/>
              <p:cNvSpPr>
                <a:spLocks noChangeArrowheads="1"/>
              </p:cNvSpPr>
              <p:nvPr/>
            </p:nvSpPr>
            <p:spPr bwMode="auto">
              <a:xfrm rot="-2400000">
                <a:off x="651" y="2961"/>
                <a:ext cx="632" cy="255"/>
              </a:xfrm>
              <a:prstGeom prst="rect">
                <a:avLst/>
              </a:prstGeom>
              <a:solidFill>
                <a:srgbClr val="FFCC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 b="1"/>
                  <a:t>VZOREK</a:t>
                </a:r>
              </a:p>
            </p:txBody>
          </p:sp>
          <p:sp>
            <p:nvSpPr>
              <p:cNvPr id="2077" name="Rectangle 8"/>
              <p:cNvSpPr>
                <a:spLocks noChangeArrowheads="1"/>
              </p:cNvSpPr>
              <p:nvPr/>
            </p:nvSpPr>
            <p:spPr bwMode="auto">
              <a:xfrm rot="-2400000">
                <a:off x="1048" y="2990"/>
                <a:ext cx="768" cy="255"/>
              </a:xfrm>
              <a:prstGeom prst="rect">
                <a:avLst/>
              </a:prstGeom>
              <a:solidFill>
                <a:srgbClr val="3399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 b="1"/>
                  <a:t>METODA</a:t>
                </a:r>
              </a:p>
            </p:txBody>
          </p:sp>
          <p:sp>
            <p:nvSpPr>
              <p:cNvPr id="2078" name="Rectangle 9"/>
              <p:cNvSpPr>
                <a:spLocks noChangeArrowheads="1"/>
              </p:cNvSpPr>
              <p:nvPr/>
            </p:nvSpPr>
            <p:spPr bwMode="auto">
              <a:xfrm rot="-2400000">
                <a:off x="1656" y="2962"/>
                <a:ext cx="593" cy="255"/>
              </a:xfrm>
              <a:prstGeom prst="rect">
                <a:avLst/>
              </a:prstGeom>
              <a:solidFill>
                <a:srgbClr val="FF66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 b="1"/>
                  <a:t>DESIGN</a:t>
                </a:r>
              </a:p>
            </p:txBody>
          </p:sp>
          <p:sp>
            <p:nvSpPr>
              <p:cNvPr id="2079" name="Rectangle 10"/>
              <p:cNvSpPr>
                <a:spLocks noChangeArrowheads="1"/>
              </p:cNvSpPr>
              <p:nvPr/>
            </p:nvSpPr>
            <p:spPr bwMode="auto">
              <a:xfrm rot="-2400000">
                <a:off x="2047" y="3010"/>
                <a:ext cx="703" cy="255"/>
              </a:xfrm>
              <a:prstGeom prst="rect">
                <a:avLst/>
              </a:prstGeom>
              <a:solidFill>
                <a:srgbClr val="99CC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 b="1"/>
                  <a:t>ANALÝZA</a:t>
                </a:r>
              </a:p>
            </p:txBody>
          </p:sp>
        </p:grpSp>
      </p:grpSp>
      <p:sp>
        <p:nvSpPr>
          <p:cNvPr id="2055" name="AutoShape 12"/>
          <p:cNvSpPr>
            <a:spLocks noChangeArrowheads="1"/>
          </p:cNvSpPr>
          <p:nvPr/>
        </p:nvSpPr>
        <p:spPr bwMode="auto">
          <a:xfrm>
            <a:off x="5449888" y="2260600"/>
            <a:ext cx="2163762" cy="533400"/>
          </a:xfrm>
          <a:custGeom>
            <a:avLst/>
            <a:gdLst>
              <a:gd name="T0" fmla="*/ 1433492 w 21600"/>
              <a:gd name="T1" fmla="*/ 0 h 21600"/>
              <a:gd name="T2" fmla="*/ 0 w 21600"/>
              <a:gd name="T3" fmla="*/ 266700 h 21600"/>
              <a:gd name="T4" fmla="*/ 1433492 w 21600"/>
              <a:gd name="T5" fmla="*/ 533400 h 21600"/>
              <a:gd name="T6" fmla="*/ 2163762 w 21600"/>
              <a:gd name="T7" fmla="*/ 2667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3150 h 21600"/>
              <a:gd name="T14" fmla="*/ 16436 w 21600"/>
              <a:gd name="T15" fmla="*/ 184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310" y="0"/>
                </a:moveTo>
                <a:lnTo>
                  <a:pt x="14310" y="3150"/>
                </a:lnTo>
                <a:lnTo>
                  <a:pt x="3375" y="3150"/>
                </a:lnTo>
                <a:lnTo>
                  <a:pt x="3375" y="18450"/>
                </a:lnTo>
                <a:lnTo>
                  <a:pt x="14310" y="18450"/>
                </a:lnTo>
                <a:lnTo>
                  <a:pt x="1431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150"/>
                </a:moveTo>
                <a:lnTo>
                  <a:pt x="1350" y="18450"/>
                </a:lnTo>
                <a:lnTo>
                  <a:pt x="2700" y="18450"/>
                </a:lnTo>
                <a:lnTo>
                  <a:pt x="2700" y="3150"/>
                </a:lnTo>
                <a:close/>
              </a:path>
              <a:path w="21600" h="21600">
                <a:moveTo>
                  <a:pt x="0" y="3150"/>
                </a:moveTo>
                <a:lnTo>
                  <a:pt x="0" y="18450"/>
                </a:lnTo>
                <a:lnTo>
                  <a:pt x="675" y="18450"/>
                </a:lnTo>
                <a:lnTo>
                  <a:pt x="675" y="3150"/>
                </a:lnTo>
                <a:close/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cs-CZ" sz="1600" b="1" dirty="0"/>
              <a:t>INDUKCE</a:t>
            </a:r>
          </a:p>
        </p:txBody>
      </p:sp>
      <p:grpSp>
        <p:nvGrpSpPr>
          <p:cNvPr id="2056" name="Group 13"/>
          <p:cNvGrpSpPr>
            <a:grpSpLocks/>
          </p:cNvGrpSpPr>
          <p:nvPr/>
        </p:nvGrpSpPr>
        <p:grpSpPr bwMode="auto">
          <a:xfrm>
            <a:off x="5461000" y="3568698"/>
            <a:ext cx="2117725" cy="831850"/>
            <a:chOff x="3487" y="2072"/>
            <a:chExt cx="1334" cy="524"/>
          </a:xfrm>
        </p:grpSpPr>
        <p:sp>
          <p:nvSpPr>
            <p:cNvPr id="2072" name="Rectangle 14"/>
            <p:cNvSpPr>
              <a:spLocks noChangeArrowheads="1"/>
            </p:cNvSpPr>
            <p:nvPr/>
          </p:nvSpPr>
          <p:spPr bwMode="auto">
            <a:xfrm>
              <a:off x="3959" y="2402"/>
              <a:ext cx="859" cy="194"/>
            </a:xfrm>
            <a:prstGeom prst="rect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400" b="1" dirty="0"/>
                <a:t>HYPOTÉZY</a:t>
              </a:r>
            </a:p>
          </p:txBody>
        </p:sp>
        <p:sp>
          <p:nvSpPr>
            <p:cNvPr id="2073" name="AutoShape 15"/>
            <p:cNvSpPr>
              <a:spLocks noChangeArrowheads="1"/>
            </p:cNvSpPr>
            <p:nvPr/>
          </p:nvSpPr>
          <p:spPr bwMode="auto">
            <a:xfrm flipH="1">
              <a:off x="3487" y="2072"/>
              <a:ext cx="1334" cy="336"/>
            </a:xfrm>
            <a:custGeom>
              <a:avLst/>
              <a:gdLst>
                <a:gd name="T0" fmla="*/ 884 w 21600"/>
                <a:gd name="T1" fmla="*/ 0 h 21600"/>
                <a:gd name="T2" fmla="*/ 0 w 21600"/>
                <a:gd name="T3" fmla="*/ 168 h 21600"/>
                <a:gd name="T4" fmla="*/ 884 w 21600"/>
                <a:gd name="T5" fmla="*/ 336 h 21600"/>
                <a:gd name="T6" fmla="*/ 1334 w 21600"/>
                <a:gd name="T7" fmla="*/ 168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8 w 21600"/>
                <a:gd name="T13" fmla="*/ 3150 h 21600"/>
                <a:gd name="T14" fmla="*/ 16435 w 21600"/>
                <a:gd name="T15" fmla="*/ 184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4310" y="0"/>
                  </a:moveTo>
                  <a:lnTo>
                    <a:pt x="14310" y="3150"/>
                  </a:lnTo>
                  <a:lnTo>
                    <a:pt x="3375" y="3150"/>
                  </a:lnTo>
                  <a:lnTo>
                    <a:pt x="3375" y="18450"/>
                  </a:lnTo>
                  <a:lnTo>
                    <a:pt x="14310" y="18450"/>
                  </a:lnTo>
                  <a:lnTo>
                    <a:pt x="1431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3150"/>
                  </a:moveTo>
                  <a:lnTo>
                    <a:pt x="1350" y="18450"/>
                  </a:lnTo>
                  <a:lnTo>
                    <a:pt x="2700" y="18450"/>
                  </a:lnTo>
                  <a:lnTo>
                    <a:pt x="2700" y="3150"/>
                  </a:lnTo>
                  <a:close/>
                </a:path>
                <a:path w="21600" h="21600">
                  <a:moveTo>
                    <a:pt x="0" y="3150"/>
                  </a:moveTo>
                  <a:lnTo>
                    <a:pt x="0" y="18450"/>
                  </a:lnTo>
                  <a:lnTo>
                    <a:pt x="675" y="18450"/>
                  </a:lnTo>
                  <a:lnTo>
                    <a:pt x="675" y="3150"/>
                  </a:ln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cs-CZ" sz="1600" b="1" dirty="0"/>
                <a:t>DEDUKCE</a:t>
              </a:r>
            </a:p>
          </p:txBody>
        </p:sp>
      </p:grpSp>
      <p:grpSp>
        <p:nvGrpSpPr>
          <p:cNvPr id="2057" name="Group 16"/>
          <p:cNvGrpSpPr>
            <a:grpSpLocks/>
          </p:cNvGrpSpPr>
          <p:nvPr/>
        </p:nvGrpSpPr>
        <p:grpSpPr bwMode="auto">
          <a:xfrm>
            <a:off x="2668588" y="2933700"/>
            <a:ext cx="2773362" cy="595313"/>
            <a:chOff x="1728" y="1672"/>
            <a:chExt cx="1747" cy="375"/>
          </a:xfrm>
        </p:grpSpPr>
        <p:grpSp>
          <p:nvGrpSpPr>
            <p:cNvPr id="2064" name="Group 17"/>
            <p:cNvGrpSpPr>
              <a:grpSpLocks/>
            </p:cNvGrpSpPr>
            <p:nvPr/>
          </p:nvGrpSpPr>
          <p:grpSpPr bwMode="auto">
            <a:xfrm>
              <a:off x="2862" y="1672"/>
              <a:ext cx="613" cy="375"/>
              <a:chOff x="2862" y="1960"/>
              <a:chExt cx="613" cy="375"/>
            </a:xfrm>
          </p:grpSpPr>
          <p:sp>
            <p:nvSpPr>
              <p:cNvPr id="2069" name="Rectangle 18"/>
              <p:cNvSpPr>
                <a:spLocks noChangeArrowheads="1"/>
              </p:cNvSpPr>
              <p:nvPr/>
            </p:nvSpPr>
            <p:spPr bwMode="auto">
              <a:xfrm>
                <a:off x="3008" y="2080"/>
                <a:ext cx="467" cy="255"/>
              </a:xfrm>
              <a:prstGeom prst="rect">
                <a:avLst/>
              </a:prstGeom>
              <a:solidFill>
                <a:srgbClr val="99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cs-CZ" sz="1800" b="1"/>
                  <a:t>DATA</a:t>
                </a:r>
              </a:p>
            </p:txBody>
          </p:sp>
          <p:sp>
            <p:nvSpPr>
              <p:cNvPr id="2070" name="Rectangle 19"/>
              <p:cNvSpPr>
                <a:spLocks noChangeArrowheads="1"/>
              </p:cNvSpPr>
              <p:nvPr/>
            </p:nvSpPr>
            <p:spPr bwMode="auto">
              <a:xfrm>
                <a:off x="2935" y="2020"/>
                <a:ext cx="467" cy="255"/>
              </a:xfrm>
              <a:prstGeom prst="rect">
                <a:avLst/>
              </a:prstGeom>
              <a:solidFill>
                <a:srgbClr val="6699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cs-CZ" sz="1800" b="1"/>
                  <a:t>DATA</a:t>
                </a:r>
              </a:p>
            </p:txBody>
          </p:sp>
          <p:sp>
            <p:nvSpPr>
              <p:cNvPr id="2071" name="Rectangle 20"/>
              <p:cNvSpPr>
                <a:spLocks noChangeArrowheads="1"/>
              </p:cNvSpPr>
              <p:nvPr/>
            </p:nvSpPr>
            <p:spPr bwMode="auto">
              <a:xfrm>
                <a:off x="2862" y="1960"/>
                <a:ext cx="467" cy="255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r>
                  <a:rPr lang="cs-CZ" sz="1600" b="1"/>
                  <a:t>DATA</a:t>
                </a:r>
                <a:endParaRPr lang="cs-CZ" sz="1800" b="1"/>
              </a:p>
            </p:txBody>
          </p:sp>
        </p:grpSp>
        <p:grpSp>
          <p:nvGrpSpPr>
            <p:cNvPr id="2065" name="Group 21"/>
            <p:cNvGrpSpPr>
              <a:grpSpLocks/>
            </p:cNvGrpSpPr>
            <p:nvPr/>
          </p:nvGrpSpPr>
          <p:grpSpPr bwMode="auto">
            <a:xfrm>
              <a:off x="1728" y="1776"/>
              <a:ext cx="1056" cy="192"/>
              <a:chOff x="1728" y="1776"/>
              <a:chExt cx="1056" cy="192"/>
            </a:xfrm>
          </p:grpSpPr>
          <p:sp>
            <p:nvSpPr>
              <p:cNvPr id="2066" name="Line 22"/>
              <p:cNvSpPr>
                <a:spLocks noChangeShapeType="1"/>
              </p:cNvSpPr>
              <p:nvPr/>
            </p:nvSpPr>
            <p:spPr bwMode="auto">
              <a:xfrm>
                <a:off x="1728" y="1776"/>
                <a:ext cx="864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7" name="Line 23"/>
              <p:cNvSpPr>
                <a:spLocks noChangeShapeType="1"/>
              </p:cNvSpPr>
              <p:nvPr/>
            </p:nvSpPr>
            <p:spPr bwMode="auto">
              <a:xfrm>
                <a:off x="1824" y="1872"/>
                <a:ext cx="864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8" name="Line 24"/>
              <p:cNvSpPr>
                <a:spLocks noChangeShapeType="1"/>
              </p:cNvSpPr>
              <p:nvPr/>
            </p:nvSpPr>
            <p:spPr bwMode="auto">
              <a:xfrm>
                <a:off x="1920" y="1968"/>
                <a:ext cx="864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2058" name="Text Box 26"/>
          <p:cNvSpPr txBox="1">
            <a:spLocks noChangeArrowheads="1"/>
          </p:cNvSpPr>
          <p:nvPr/>
        </p:nvSpPr>
        <p:spPr bwMode="auto">
          <a:xfrm>
            <a:off x="4572000" y="5695950"/>
            <a:ext cx="431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 eaLnBrk="1" hangingPunct="1"/>
            <a:r>
              <a:rPr lang="en-US" sz="1000" b="1"/>
              <a:t>AJ: phenomena, </a:t>
            </a:r>
            <a:r>
              <a:rPr lang="cs-CZ" sz="1000" b="1"/>
              <a:t>(empirical) </a:t>
            </a:r>
            <a:r>
              <a:rPr lang="en-US" sz="1000" b="1"/>
              <a:t>data, facts, induction, theory, deduction, hypotheses, sample, method, design, analysis, exploratory and confirmatory research, statistics</a:t>
            </a:r>
          </a:p>
        </p:txBody>
      </p: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4524375" y="1693863"/>
            <a:ext cx="3881438" cy="3124200"/>
            <a:chOff x="2897" y="891"/>
            <a:chExt cx="2445" cy="1968"/>
          </a:xfrm>
        </p:grpSpPr>
        <p:sp>
          <p:nvSpPr>
            <p:cNvPr id="2060" name="AutoShape 28"/>
            <p:cNvSpPr>
              <a:spLocks noChangeArrowheads="1"/>
            </p:cNvSpPr>
            <p:nvPr/>
          </p:nvSpPr>
          <p:spPr bwMode="auto">
            <a:xfrm>
              <a:off x="2897" y="891"/>
              <a:ext cx="2365" cy="1154"/>
            </a:xfrm>
            <a:custGeom>
              <a:avLst/>
              <a:gdLst>
                <a:gd name="T0" fmla="*/ 1174 w 21600"/>
                <a:gd name="T1" fmla="*/ 0 h 21600"/>
                <a:gd name="T2" fmla="*/ 109 w 21600"/>
                <a:gd name="T3" fmla="*/ 577 h 21600"/>
                <a:gd name="T4" fmla="*/ 1175 w 21600"/>
                <a:gd name="T5" fmla="*/ 106 h 21600"/>
                <a:gd name="T6" fmla="*/ 2660 w 21600"/>
                <a:gd name="T7" fmla="*/ 567 h 21600"/>
                <a:gd name="T8" fmla="*/ 2262 w 21600"/>
                <a:gd name="T9" fmla="*/ 767 h 21600"/>
                <a:gd name="T10" fmla="*/ 1851 w 21600"/>
                <a:gd name="T11" fmla="*/ 57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63 h 21600"/>
                <a:gd name="T20" fmla="*/ 18440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608" y="10673"/>
                  </a:moveTo>
                  <a:cubicBezTo>
                    <a:pt x="19538" y="5857"/>
                    <a:pt x="15615" y="1991"/>
                    <a:pt x="10800" y="1991"/>
                  </a:cubicBezTo>
                  <a:cubicBezTo>
                    <a:pt x="5934" y="1991"/>
                    <a:pt x="1991" y="5934"/>
                    <a:pt x="1991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03" y="-1"/>
                    <a:pt x="21513" y="4740"/>
                    <a:pt x="21598" y="10644"/>
                  </a:cubicBezTo>
                  <a:lnTo>
                    <a:pt x="24298" y="10605"/>
                  </a:lnTo>
                  <a:lnTo>
                    <a:pt x="20656" y="14353"/>
                  </a:lnTo>
                  <a:lnTo>
                    <a:pt x="16908" y="10711"/>
                  </a:lnTo>
                  <a:lnTo>
                    <a:pt x="19608" y="10673"/>
                  </a:lnTo>
                  <a:close/>
                </a:path>
              </a:pathLst>
            </a:custGeom>
            <a:solidFill>
              <a:srgbClr val="CCFFCC"/>
            </a:solidFill>
            <a:ln w="19050">
              <a:solidFill>
                <a:schemeClr val="folHlink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1" name="AutoShape 29"/>
            <p:cNvSpPr>
              <a:spLocks noChangeArrowheads="1"/>
            </p:cNvSpPr>
            <p:nvPr/>
          </p:nvSpPr>
          <p:spPr bwMode="auto">
            <a:xfrm rot="10800000">
              <a:off x="2977" y="1705"/>
              <a:ext cx="2365" cy="1154"/>
            </a:xfrm>
            <a:custGeom>
              <a:avLst/>
              <a:gdLst>
                <a:gd name="T0" fmla="*/ 1174 w 21600"/>
                <a:gd name="T1" fmla="*/ 0 h 21600"/>
                <a:gd name="T2" fmla="*/ 109 w 21600"/>
                <a:gd name="T3" fmla="*/ 577 h 21600"/>
                <a:gd name="T4" fmla="*/ 1175 w 21600"/>
                <a:gd name="T5" fmla="*/ 106 h 21600"/>
                <a:gd name="T6" fmla="*/ 2660 w 21600"/>
                <a:gd name="T7" fmla="*/ 567 h 21600"/>
                <a:gd name="T8" fmla="*/ 2262 w 21600"/>
                <a:gd name="T9" fmla="*/ 767 h 21600"/>
                <a:gd name="T10" fmla="*/ 1851 w 21600"/>
                <a:gd name="T11" fmla="*/ 57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63 h 21600"/>
                <a:gd name="T20" fmla="*/ 18440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608" y="10673"/>
                  </a:moveTo>
                  <a:cubicBezTo>
                    <a:pt x="19538" y="5857"/>
                    <a:pt x="15615" y="1991"/>
                    <a:pt x="10800" y="1991"/>
                  </a:cubicBezTo>
                  <a:cubicBezTo>
                    <a:pt x="5934" y="1991"/>
                    <a:pt x="1991" y="5934"/>
                    <a:pt x="1991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03" y="-1"/>
                    <a:pt x="21513" y="4740"/>
                    <a:pt x="21598" y="10644"/>
                  </a:cubicBezTo>
                  <a:lnTo>
                    <a:pt x="24298" y="10605"/>
                  </a:lnTo>
                  <a:lnTo>
                    <a:pt x="20656" y="14353"/>
                  </a:lnTo>
                  <a:lnTo>
                    <a:pt x="16908" y="10711"/>
                  </a:lnTo>
                  <a:lnTo>
                    <a:pt x="19608" y="10673"/>
                  </a:lnTo>
                  <a:close/>
                </a:path>
              </a:pathLst>
            </a:custGeom>
            <a:solidFill>
              <a:srgbClr val="FFCC99"/>
            </a:solidFill>
            <a:ln w="19050">
              <a:solidFill>
                <a:srgbClr val="FF505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2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3533" y="955"/>
              <a:ext cx="1083" cy="18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82532"/>
                </a:avLst>
              </a:prstTxWarp>
            </a:bodyPr>
            <a:lstStyle/>
            <a:p>
              <a:pPr algn="ctr"/>
              <a:r>
                <a:rPr lang="cs-CZ" sz="1400" b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Narrow"/>
                </a:rPr>
                <a:t>EXPLORAČNÍ VÝZKUM</a:t>
              </a:r>
            </a:p>
          </p:txBody>
        </p:sp>
        <p:sp>
          <p:nvSpPr>
            <p:cNvPr id="2063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3622" y="2663"/>
              <a:ext cx="1077" cy="145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87058"/>
                </a:avLst>
              </a:prstTxWarp>
            </a:bodyPr>
            <a:lstStyle/>
            <a:p>
              <a:pPr algn="ctr"/>
              <a:r>
                <a:rPr lang="cs-CZ" sz="1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Narrow"/>
                </a:rPr>
                <a:t>KONFIRMAČNÍ VÝZKUM</a:t>
              </a: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Když se řekne… věda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087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2209800" y="1600200"/>
            <a:ext cx="5486400" cy="533400"/>
            <a:chOff x="1392" y="1008"/>
            <a:chExt cx="3456" cy="336"/>
          </a:xfrm>
        </p:grpSpPr>
        <p:sp>
          <p:nvSpPr>
            <p:cNvPr id="14370" name="Rectangle 3"/>
            <p:cNvSpPr>
              <a:spLocks noChangeArrowheads="1"/>
            </p:cNvSpPr>
            <p:nvPr/>
          </p:nvSpPr>
          <p:spPr bwMode="auto">
            <a:xfrm>
              <a:off x="1392" y="1008"/>
              <a:ext cx="1680" cy="336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8000" rIns="234000" anchor="ctr"/>
            <a:lstStyle/>
            <a:p>
              <a:pPr algn="ctr"/>
              <a:r>
                <a:rPr kumimoji="1" lang="cs-CZ" sz="1800" b="1"/>
                <a:t>VÝZKUMNÁ OTÁZKA</a:t>
              </a:r>
              <a:endParaRPr kumimoji="1" lang="en-US" sz="1800" b="1"/>
            </a:p>
          </p:txBody>
        </p:sp>
        <p:sp>
          <p:nvSpPr>
            <p:cNvPr id="14371" name="Rectangle 4"/>
            <p:cNvSpPr>
              <a:spLocks noChangeArrowheads="1"/>
            </p:cNvSpPr>
            <p:nvPr/>
          </p:nvSpPr>
          <p:spPr bwMode="auto">
            <a:xfrm>
              <a:off x="3168" y="1008"/>
              <a:ext cx="1680" cy="336"/>
            </a:xfrm>
            <a:prstGeom prst="rect">
              <a:avLst/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8000" rIns="234000" anchor="ctr"/>
            <a:lstStyle/>
            <a:p>
              <a:pPr algn="ctr"/>
              <a:r>
                <a:rPr kumimoji="1" lang="cs-CZ" sz="1800" b="1"/>
                <a:t>HYPOTÉZA</a:t>
              </a:r>
              <a:endParaRPr kumimoji="1" lang="en-US" sz="1800" b="1"/>
            </a:p>
          </p:txBody>
        </p:sp>
      </p:grp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990600" y="6237312"/>
            <a:ext cx="31686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8000" rIns="234000" anchor="ctr"/>
          <a:lstStyle/>
          <a:p>
            <a:pPr algn="ctr"/>
            <a:r>
              <a:rPr kumimoji="1" lang="cs-CZ" sz="1000" dirty="0"/>
              <a:t>upraveno dle </a:t>
            </a:r>
            <a:r>
              <a:rPr kumimoji="1" lang="cs-CZ" sz="1000" dirty="0" err="1" smtClean="0"/>
              <a:t>Trochim</a:t>
            </a:r>
            <a:r>
              <a:rPr kumimoji="1" lang="cs-CZ" sz="1000" dirty="0"/>
              <a:t>, </a:t>
            </a:r>
            <a:r>
              <a:rPr kumimoji="1" lang="cs-CZ" sz="1000" dirty="0" err="1"/>
              <a:t>Donnelly</a:t>
            </a:r>
            <a:r>
              <a:rPr kumimoji="1" lang="cs-CZ" sz="1000" dirty="0"/>
              <a:t>, www.socialresearchmethods.net</a:t>
            </a:r>
            <a:r>
              <a:rPr kumimoji="1" lang="cs-CZ" sz="1400" dirty="0"/>
              <a:t> </a:t>
            </a:r>
            <a:endParaRPr kumimoji="1" lang="en-US" sz="1400" dirty="0"/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990600" y="3233529"/>
            <a:ext cx="3505200" cy="338554"/>
          </a:xfrm>
          <a:prstGeom prst="rect">
            <a:avLst/>
          </a:prstGeom>
          <a:solidFill>
            <a:srgbClr val="3399FF">
              <a:alpha val="50195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600" b="1" dirty="0"/>
              <a:t>EXTERNÍ VALIDITA</a:t>
            </a:r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990600" y="3819317"/>
            <a:ext cx="3505200" cy="338554"/>
          </a:xfrm>
          <a:prstGeom prst="rect">
            <a:avLst/>
          </a:prstGeom>
          <a:solidFill>
            <a:srgbClr val="FFCC00">
              <a:alpha val="50195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600" b="1" dirty="0"/>
              <a:t>KONSTRUKTOVÁ VALIDITA</a:t>
            </a: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990600" y="4428917"/>
            <a:ext cx="3505200" cy="338554"/>
          </a:xfrm>
          <a:prstGeom prst="rect">
            <a:avLst/>
          </a:prstGeom>
          <a:solidFill>
            <a:srgbClr val="FF6600">
              <a:alpha val="50195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600" b="1" dirty="0"/>
              <a:t>INTERNÍ VALIDITA</a:t>
            </a: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990600" y="5038517"/>
            <a:ext cx="3505200" cy="338554"/>
          </a:xfrm>
          <a:prstGeom prst="rect">
            <a:avLst/>
          </a:prstGeom>
          <a:solidFill>
            <a:srgbClr val="99CC00">
              <a:alpha val="50195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600" b="1" dirty="0"/>
              <a:t>VALIDITA ZÁVĚRŮ</a:t>
            </a:r>
          </a:p>
        </p:txBody>
      </p:sp>
      <p:sp>
        <p:nvSpPr>
          <p:cNvPr id="14346" name="Rectangle 28"/>
          <p:cNvSpPr>
            <a:spLocks noChangeArrowheads="1"/>
          </p:cNvSpPr>
          <p:nvPr/>
        </p:nvSpPr>
        <p:spPr bwMode="auto">
          <a:xfrm>
            <a:off x="5181600" y="3233529"/>
            <a:ext cx="3581400" cy="338554"/>
          </a:xfrm>
          <a:prstGeom prst="rect">
            <a:avLst/>
          </a:prstGeom>
          <a:solidFill>
            <a:srgbClr val="33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600" b="1" dirty="0"/>
              <a:t>ZKOUMANÝ SOUBOR</a:t>
            </a:r>
          </a:p>
        </p:txBody>
      </p:sp>
      <p:sp>
        <p:nvSpPr>
          <p:cNvPr id="14347" name="Rectangle 29"/>
          <p:cNvSpPr>
            <a:spLocks noChangeArrowheads="1"/>
          </p:cNvSpPr>
          <p:nvPr/>
        </p:nvSpPr>
        <p:spPr bwMode="auto">
          <a:xfrm>
            <a:off x="5181600" y="3696207"/>
            <a:ext cx="3581400" cy="584775"/>
          </a:xfrm>
          <a:prstGeom prst="rect">
            <a:avLst/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600" b="1" dirty="0"/>
              <a:t>METODA SBĚRU (TVORBY) DAT</a:t>
            </a:r>
          </a:p>
        </p:txBody>
      </p:sp>
      <p:sp>
        <p:nvSpPr>
          <p:cNvPr id="14348" name="Rectangle 30"/>
          <p:cNvSpPr>
            <a:spLocks noChangeArrowheads="1"/>
          </p:cNvSpPr>
          <p:nvPr/>
        </p:nvSpPr>
        <p:spPr bwMode="auto">
          <a:xfrm>
            <a:off x="5181600" y="4428917"/>
            <a:ext cx="3581400" cy="338554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600" b="1" dirty="0"/>
              <a:t>DESIGN VÝZKUMU</a:t>
            </a:r>
          </a:p>
        </p:txBody>
      </p:sp>
      <p:sp>
        <p:nvSpPr>
          <p:cNvPr id="14349" name="Rectangle 31"/>
          <p:cNvSpPr>
            <a:spLocks noChangeArrowheads="1"/>
          </p:cNvSpPr>
          <p:nvPr/>
        </p:nvSpPr>
        <p:spPr bwMode="auto">
          <a:xfrm>
            <a:off x="5181600" y="5038517"/>
            <a:ext cx="3581400" cy="338554"/>
          </a:xfrm>
          <a:prstGeom prst="rect">
            <a:avLst/>
          </a:prstGeom>
          <a:solidFill>
            <a:srgbClr val="99CC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1600" b="1" dirty="0"/>
              <a:t>ANALÝZA DAT</a:t>
            </a:r>
          </a:p>
        </p:txBody>
      </p:sp>
      <p:sp>
        <p:nvSpPr>
          <p:cNvPr id="14350" name="Rectangle 33"/>
          <p:cNvSpPr>
            <a:spLocks noChangeArrowheads="1"/>
          </p:cNvSpPr>
          <p:nvPr/>
        </p:nvSpPr>
        <p:spPr bwMode="auto">
          <a:xfrm>
            <a:off x="1257300" y="2438400"/>
            <a:ext cx="297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8000" rIns="234000" anchor="ctr"/>
          <a:lstStyle/>
          <a:p>
            <a:pPr algn="ctr"/>
            <a:r>
              <a:rPr kumimoji="1" lang="cs-CZ" sz="1800" b="1"/>
              <a:t>KONCEPČNÍ</a:t>
            </a:r>
          </a:p>
          <a:p>
            <a:pPr algn="ctr"/>
            <a:r>
              <a:rPr kumimoji="1" lang="cs-CZ" sz="1400" b="1"/>
              <a:t>STRÁNKA VÝZKUMU</a:t>
            </a:r>
            <a:endParaRPr kumimoji="1" lang="en-US" sz="1800" b="1"/>
          </a:p>
        </p:txBody>
      </p:sp>
      <p:sp>
        <p:nvSpPr>
          <p:cNvPr id="14351" name="Rectangle 34"/>
          <p:cNvSpPr>
            <a:spLocks noChangeArrowheads="1"/>
          </p:cNvSpPr>
          <p:nvPr/>
        </p:nvSpPr>
        <p:spPr bwMode="auto">
          <a:xfrm>
            <a:off x="5486400" y="2438400"/>
            <a:ext cx="297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8000" rIns="234000" anchor="ctr"/>
          <a:lstStyle/>
          <a:p>
            <a:pPr algn="ctr"/>
            <a:r>
              <a:rPr kumimoji="1" lang="cs-CZ" sz="1800" b="1"/>
              <a:t>PRAKTICKÁ</a:t>
            </a:r>
          </a:p>
          <a:p>
            <a:pPr algn="ctr"/>
            <a:r>
              <a:rPr kumimoji="1" lang="cs-CZ" sz="1400" b="1"/>
              <a:t>STRÁNKA VÝZKUMU</a:t>
            </a:r>
            <a:endParaRPr kumimoji="1" lang="en-US" sz="1800" b="1"/>
          </a:p>
        </p:txBody>
      </p:sp>
      <p:sp>
        <p:nvSpPr>
          <p:cNvPr id="14352" name="Text Box 35"/>
          <p:cNvSpPr txBox="1">
            <a:spLocks noChangeArrowheads="1"/>
          </p:cNvSpPr>
          <p:nvPr/>
        </p:nvSpPr>
        <p:spPr bwMode="auto">
          <a:xfrm>
            <a:off x="4140200" y="5695950"/>
            <a:ext cx="48593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 eaLnBrk="1" hangingPunct="1"/>
            <a:r>
              <a:rPr lang="en-US" sz="1000" b="1"/>
              <a:t>AJ: research question, hypothesis, external validity, construct </a:t>
            </a:r>
            <a:r>
              <a:rPr lang="cs-CZ" sz="1000" b="1"/>
              <a:t>validity</a:t>
            </a:r>
            <a:r>
              <a:rPr lang="en-US" sz="1000" b="1"/>
              <a:t>, internal </a:t>
            </a:r>
            <a:r>
              <a:rPr lang="cs-CZ" sz="1000" b="1"/>
              <a:t>validity</a:t>
            </a:r>
            <a:r>
              <a:rPr lang="en-US" sz="1000" b="1"/>
              <a:t>, </a:t>
            </a:r>
            <a:r>
              <a:rPr lang="cs-CZ" sz="1000" b="1"/>
              <a:t>validity</a:t>
            </a:r>
            <a:r>
              <a:rPr lang="en-US" sz="1000" b="1"/>
              <a:t>of findings, research sample, method of data collection, research design, data analysis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KONCEPČNÍ A PRAKTICKÁ STRÁNKA </a:t>
            </a:r>
            <a:r>
              <a:rPr lang="cs-CZ" dirty="0" smtClean="0"/>
              <a:t>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340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5117516" y="1524624"/>
            <a:ext cx="1166813" cy="1644650"/>
            <a:chOff x="3210" y="694"/>
            <a:chExt cx="735" cy="1124"/>
          </a:xfrm>
        </p:grpSpPr>
        <p:sp>
          <p:nvSpPr>
            <p:cNvPr id="3098" name="AutoShape 16"/>
            <p:cNvSpPr>
              <a:spLocks noChangeArrowheads="1"/>
            </p:cNvSpPr>
            <p:nvPr/>
          </p:nvSpPr>
          <p:spPr bwMode="auto">
            <a:xfrm>
              <a:off x="3210" y="694"/>
              <a:ext cx="726" cy="356"/>
            </a:xfrm>
            <a:prstGeom prst="homePlate">
              <a:avLst>
                <a:gd name="adj" fmla="val 0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 dirty="0"/>
                <a:t>DESKRIPCE</a:t>
              </a:r>
            </a:p>
          </p:txBody>
        </p:sp>
        <p:sp>
          <p:nvSpPr>
            <p:cNvPr id="3099" name="AutoShape 17"/>
            <p:cNvSpPr>
              <a:spLocks noChangeArrowheads="1"/>
            </p:cNvSpPr>
            <p:nvPr/>
          </p:nvSpPr>
          <p:spPr bwMode="auto">
            <a:xfrm>
              <a:off x="3219" y="1078"/>
              <a:ext cx="726" cy="356"/>
            </a:xfrm>
            <a:prstGeom prst="homePlate">
              <a:avLst>
                <a:gd name="adj" fmla="val 0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 dirty="0"/>
                <a:t>PREDIKCE</a:t>
              </a:r>
            </a:p>
          </p:txBody>
        </p:sp>
        <p:sp>
          <p:nvSpPr>
            <p:cNvPr id="3100" name="AutoShape 18"/>
            <p:cNvSpPr>
              <a:spLocks noChangeArrowheads="1"/>
            </p:cNvSpPr>
            <p:nvPr/>
          </p:nvSpPr>
          <p:spPr bwMode="auto">
            <a:xfrm>
              <a:off x="3210" y="1462"/>
              <a:ext cx="726" cy="356"/>
            </a:xfrm>
            <a:prstGeom prst="homePlate">
              <a:avLst>
                <a:gd name="adj" fmla="val 0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VYSVĚTLENÍ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5110885" y="3355181"/>
            <a:ext cx="1152525" cy="1082675"/>
            <a:chOff x="3210" y="1904"/>
            <a:chExt cx="726" cy="740"/>
          </a:xfrm>
        </p:grpSpPr>
        <p:sp>
          <p:nvSpPr>
            <p:cNvPr id="3096" name="AutoShape 20"/>
            <p:cNvSpPr>
              <a:spLocks noChangeArrowheads="1"/>
            </p:cNvSpPr>
            <p:nvPr/>
          </p:nvSpPr>
          <p:spPr bwMode="auto">
            <a:xfrm>
              <a:off x="3210" y="1904"/>
              <a:ext cx="726" cy="356"/>
            </a:xfrm>
            <a:prstGeom prst="homePlate">
              <a:avLst>
                <a:gd name="adj" fmla="val 0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NENÁHODNÝ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VÝBĚR</a:t>
              </a:r>
            </a:p>
          </p:txBody>
        </p:sp>
        <p:sp>
          <p:nvSpPr>
            <p:cNvPr id="3097" name="AutoShape 21"/>
            <p:cNvSpPr>
              <a:spLocks noChangeArrowheads="1"/>
            </p:cNvSpPr>
            <p:nvPr/>
          </p:nvSpPr>
          <p:spPr bwMode="auto">
            <a:xfrm>
              <a:off x="3210" y="2288"/>
              <a:ext cx="726" cy="356"/>
            </a:xfrm>
            <a:prstGeom prst="homePlate">
              <a:avLst>
                <a:gd name="adj" fmla="val 0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NÁHODNÝ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VÝBĚR</a:t>
              </a:r>
            </a:p>
          </p:txBody>
        </p: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5116901" y="4679950"/>
            <a:ext cx="1152525" cy="1644650"/>
            <a:chOff x="3210" y="2734"/>
            <a:chExt cx="726" cy="1124"/>
          </a:xfrm>
        </p:grpSpPr>
        <p:sp>
          <p:nvSpPr>
            <p:cNvPr id="3093" name="AutoShape 23"/>
            <p:cNvSpPr>
              <a:spLocks noChangeArrowheads="1"/>
            </p:cNvSpPr>
            <p:nvPr/>
          </p:nvSpPr>
          <p:spPr bwMode="auto">
            <a:xfrm>
              <a:off x="3210" y="2734"/>
              <a:ext cx="726" cy="356"/>
            </a:xfrm>
            <a:prstGeom prst="homePlate">
              <a:avLst>
                <a:gd name="adj" fmla="val 0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POZOROVÁNÍ</a:t>
              </a:r>
            </a:p>
          </p:txBody>
        </p:sp>
        <p:sp>
          <p:nvSpPr>
            <p:cNvPr id="3094" name="AutoShape 24"/>
            <p:cNvSpPr>
              <a:spLocks noChangeArrowheads="1"/>
            </p:cNvSpPr>
            <p:nvPr/>
          </p:nvSpPr>
          <p:spPr bwMode="auto">
            <a:xfrm>
              <a:off x="3210" y="3118"/>
              <a:ext cx="726" cy="356"/>
            </a:xfrm>
            <a:prstGeom prst="homePlate">
              <a:avLst>
                <a:gd name="adj" fmla="val 0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DOTAZOVÁNÍ</a:t>
              </a:r>
            </a:p>
          </p:txBody>
        </p:sp>
        <p:sp>
          <p:nvSpPr>
            <p:cNvPr id="3095" name="AutoShape 25"/>
            <p:cNvSpPr>
              <a:spLocks noChangeArrowheads="1"/>
            </p:cNvSpPr>
            <p:nvPr/>
          </p:nvSpPr>
          <p:spPr bwMode="auto">
            <a:xfrm>
              <a:off x="3210" y="3502"/>
              <a:ext cx="726" cy="356"/>
            </a:xfrm>
            <a:prstGeom prst="homePlate">
              <a:avLst>
                <a:gd name="adj" fmla="val 0"/>
              </a:avLst>
            </a:prstGeom>
            <a:solidFill>
              <a:srgbClr val="99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ANALÝZA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200" b="1"/>
                <a:t>PRODUKTŮ</a:t>
              </a:r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1222372" y="2578894"/>
            <a:ext cx="1593850" cy="3027362"/>
            <a:chOff x="774" y="1410"/>
            <a:chExt cx="1004" cy="1907"/>
          </a:xfrm>
        </p:grpSpPr>
        <p:sp>
          <p:nvSpPr>
            <p:cNvPr id="3089" name="AutoShape 8"/>
            <p:cNvSpPr>
              <a:spLocks noChangeArrowheads="1"/>
            </p:cNvSpPr>
            <p:nvPr/>
          </p:nvSpPr>
          <p:spPr bwMode="auto">
            <a:xfrm>
              <a:off x="774" y="1410"/>
              <a:ext cx="1002" cy="508"/>
            </a:xfrm>
            <a:prstGeom prst="homePlate">
              <a:avLst>
                <a:gd name="adj" fmla="val 0"/>
              </a:avLst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600" b="1"/>
                <a:t>NÁPAD</a:t>
              </a:r>
            </a:p>
          </p:txBody>
        </p:sp>
        <p:sp>
          <p:nvSpPr>
            <p:cNvPr id="3090" name="AutoShape 9"/>
            <p:cNvSpPr>
              <a:spLocks noChangeArrowheads="1"/>
            </p:cNvSpPr>
            <p:nvPr/>
          </p:nvSpPr>
          <p:spPr bwMode="auto">
            <a:xfrm>
              <a:off x="774" y="1986"/>
              <a:ext cx="1002" cy="508"/>
            </a:xfrm>
            <a:prstGeom prst="homePlate">
              <a:avLst>
                <a:gd name="adj" fmla="val 0"/>
              </a:avLst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600" b="1"/>
                <a:t>VÝZKUMNÁ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600" b="1"/>
                <a:t>OTÁZKA</a:t>
              </a:r>
            </a:p>
          </p:txBody>
        </p:sp>
        <p:sp>
          <p:nvSpPr>
            <p:cNvPr id="3091" name="AutoShape 10"/>
            <p:cNvSpPr>
              <a:spLocks noChangeArrowheads="1"/>
            </p:cNvSpPr>
            <p:nvPr/>
          </p:nvSpPr>
          <p:spPr bwMode="auto">
            <a:xfrm>
              <a:off x="774" y="2562"/>
              <a:ext cx="1002" cy="508"/>
            </a:xfrm>
            <a:prstGeom prst="homePlate">
              <a:avLst>
                <a:gd name="adj" fmla="val 0"/>
              </a:avLst>
            </a:prstGeom>
            <a:solidFill>
              <a:srgbClr val="3399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600" b="1"/>
                <a:t>HYPOTÉZY</a:t>
              </a:r>
            </a:p>
          </p:txBody>
        </p:sp>
        <p:sp>
          <p:nvSpPr>
            <p:cNvPr id="51228" name="Text Box 28"/>
            <p:cNvSpPr txBox="1">
              <a:spLocks noChangeArrowheads="1"/>
            </p:cNvSpPr>
            <p:nvPr/>
          </p:nvSpPr>
          <p:spPr bwMode="auto">
            <a:xfrm>
              <a:off x="808" y="3125"/>
              <a:ext cx="97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 sz="1400" b="1" dirty="0">
                  <a:latin typeface="Garamond" pitchFamily="18" charset="0"/>
                </a:rPr>
                <a:t>Co chci zkoumat?</a:t>
              </a:r>
              <a:endParaRPr lang="cs-CZ" sz="1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3405576" y="1737349"/>
            <a:ext cx="2287588" cy="5100637"/>
            <a:chOff x="2112" y="872"/>
            <a:chExt cx="1441" cy="3213"/>
          </a:xfrm>
        </p:grpSpPr>
        <p:sp>
          <p:nvSpPr>
            <p:cNvPr id="3085" name="AutoShape 12"/>
            <p:cNvSpPr>
              <a:spLocks noChangeArrowheads="1"/>
            </p:cNvSpPr>
            <p:nvPr/>
          </p:nvSpPr>
          <p:spPr bwMode="auto">
            <a:xfrm>
              <a:off x="2112" y="872"/>
              <a:ext cx="1002" cy="768"/>
            </a:xfrm>
            <a:prstGeom prst="homePlate">
              <a:avLst>
                <a:gd name="adj" fmla="val 0"/>
              </a:avLst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TYP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VÝZKUMU</a:t>
              </a:r>
            </a:p>
          </p:txBody>
        </p:sp>
        <p:sp>
          <p:nvSpPr>
            <p:cNvPr id="3086" name="AutoShape 13"/>
            <p:cNvSpPr>
              <a:spLocks noChangeArrowheads="1"/>
            </p:cNvSpPr>
            <p:nvPr/>
          </p:nvSpPr>
          <p:spPr bwMode="auto">
            <a:xfrm>
              <a:off x="2112" y="1890"/>
              <a:ext cx="1002" cy="768"/>
            </a:xfrm>
            <a:prstGeom prst="homePlate">
              <a:avLst>
                <a:gd name="adj" fmla="val 0"/>
              </a:avLst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VÝBĚR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ZKOUMANÝCH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OSOB</a:t>
              </a:r>
            </a:p>
          </p:txBody>
        </p:sp>
        <p:sp>
          <p:nvSpPr>
            <p:cNvPr id="3087" name="AutoShape 14"/>
            <p:cNvSpPr>
              <a:spLocks noChangeArrowheads="1"/>
            </p:cNvSpPr>
            <p:nvPr/>
          </p:nvSpPr>
          <p:spPr bwMode="auto">
            <a:xfrm>
              <a:off x="2112" y="2926"/>
              <a:ext cx="1002" cy="768"/>
            </a:xfrm>
            <a:prstGeom prst="homePlate">
              <a:avLst>
                <a:gd name="adj" fmla="val 0"/>
              </a:avLst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METODA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SBĚRU DAT</a:t>
              </a:r>
            </a:p>
          </p:txBody>
        </p:sp>
        <p:sp>
          <p:nvSpPr>
            <p:cNvPr id="51233" name="Text Box 33"/>
            <p:cNvSpPr txBox="1">
              <a:spLocks noChangeArrowheads="1"/>
            </p:cNvSpPr>
            <p:nvPr/>
          </p:nvSpPr>
          <p:spPr bwMode="auto">
            <a:xfrm>
              <a:off x="2440" y="3893"/>
              <a:ext cx="111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s-CZ" sz="1400" b="1">
                  <a:latin typeface="Garamond" pitchFamily="18" charset="0"/>
                </a:rPr>
                <a:t>Jak to chci zkoumat?</a:t>
              </a:r>
              <a:endParaRPr lang="cs-CZ" sz="1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6651625" y="2669155"/>
            <a:ext cx="1609725" cy="3027363"/>
            <a:chOff x="4276" y="1554"/>
            <a:chExt cx="1014" cy="1907"/>
          </a:xfrm>
        </p:grpSpPr>
        <p:sp>
          <p:nvSpPr>
            <p:cNvPr id="3082" name="Text Box 38"/>
            <p:cNvSpPr txBox="1">
              <a:spLocks noChangeArrowheads="1"/>
            </p:cNvSpPr>
            <p:nvPr/>
          </p:nvSpPr>
          <p:spPr bwMode="auto">
            <a:xfrm>
              <a:off x="4370" y="3269"/>
              <a:ext cx="83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r>
                <a:rPr lang="cs-CZ" sz="1400" b="1">
                  <a:latin typeface="Garamond" pitchFamily="18" charset="0"/>
                </a:rPr>
                <a:t>Co jsem zjistil?</a:t>
              </a:r>
            </a:p>
          </p:txBody>
        </p:sp>
        <p:sp>
          <p:nvSpPr>
            <p:cNvPr id="3083" name="AutoShape 43"/>
            <p:cNvSpPr>
              <a:spLocks noChangeArrowheads="1"/>
            </p:cNvSpPr>
            <p:nvPr/>
          </p:nvSpPr>
          <p:spPr bwMode="auto">
            <a:xfrm>
              <a:off x="4276" y="1554"/>
              <a:ext cx="1014" cy="740"/>
            </a:xfrm>
            <a:prstGeom prst="homePlate">
              <a:avLst>
                <a:gd name="adj" fmla="val 0"/>
              </a:avLst>
            </a:prstGeom>
            <a:solidFill>
              <a:srgbClr val="F4C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ANALÝZA A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INTERPRETACE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DAT</a:t>
              </a:r>
            </a:p>
          </p:txBody>
        </p:sp>
        <p:sp>
          <p:nvSpPr>
            <p:cNvPr id="3084" name="AutoShape 44"/>
            <p:cNvSpPr>
              <a:spLocks noChangeArrowheads="1"/>
            </p:cNvSpPr>
            <p:nvPr/>
          </p:nvSpPr>
          <p:spPr bwMode="auto">
            <a:xfrm>
              <a:off x="4276" y="2418"/>
              <a:ext cx="1014" cy="740"/>
            </a:xfrm>
            <a:prstGeom prst="homePlate">
              <a:avLst>
                <a:gd name="adj" fmla="val 0"/>
              </a:avLst>
            </a:prstGeom>
            <a:solidFill>
              <a:srgbClr val="F4C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KOMUNIKACE</a:t>
              </a:r>
            </a:p>
            <a:p>
              <a:pPr algn="ctr">
                <a:buSzPts val="1100"/>
                <a:buFont typeface="Wingdings" pitchFamily="2" charset="2"/>
                <a:buNone/>
              </a:pPr>
              <a:r>
                <a:rPr lang="cs-CZ" sz="1400" b="1" dirty="0"/>
                <a:t>VÝSLEDKŮ</a:t>
              </a:r>
            </a:p>
          </p:txBody>
        </p:sp>
      </p:grp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MAPA VÝZKUMU</a:t>
            </a:r>
            <a:br>
              <a:rPr lang="cs-CZ" dirty="0"/>
            </a:br>
            <a:r>
              <a:rPr lang="cs-CZ" dirty="0"/>
              <a:t>CO VŠECHNO PATŘÍ DO VÝZKUMU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5728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5"/>
          <p:cNvGrpSpPr>
            <a:grpSpLocks/>
          </p:cNvGrpSpPr>
          <p:nvPr/>
        </p:nvGrpSpPr>
        <p:grpSpPr bwMode="auto">
          <a:xfrm>
            <a:off x="1227819" y="1808163"/>
            <a:ext cx="6840538" cy="4826000"/>
            <a:chOff x="930" y="708"/>
            <a:chExt cx="4309" cy="3040"/>
          </a:xfrm>
        </p:grpSpPr>
        <p:grpSp>
          <p:nvGrpSpPr>
            <p:cNvPr id="16389" name="Group 83"/>
            <p:cNvGrpSpPr>
              <a:grpSpLocks/>
            </p:cNvGrpSpPr>
            <p:nvPr/>
          </p:nvGrpSpPr>
          <p:grpSpPr bwMode="auto">
            <a:xfrm>
              <a:off x="930" y="708"/>
              <a:ext cx="4309" cy="1478"/>
              <a:chOff x="930" y="708"/>
              <a:chExt cx="4309" cy="1478"/>
            </a:xfrm>
          </p:grpSpPr>
          <p:grpSp>
            <p:nvGrpSpPr>
              <p:cNvPr id="16399" name="Group 77"/>
              <p:cNvGrpSpPr>
                <a:grpSpLocks/>
              </p:cNvGrpSpPr>
              <p:nvPr/>
            </p:nvGrpSpPr>
            <p:grpSpPr bwMode="auto">
              <a:xfrm>
                <a:off x="1383" y="1165"/>
                <a:ext cx="3854" cy="1021"/>
                <a:chOff x="1383" y="1207"/>
                <a:chExt cx="3854" cy="1021"/>
              </a:xfrm>
            </p:grpSpPr>
            <p:sp>
              <p:nvSpPr>
                <p:cNvPr id="16404" name="Rectangle 22"/>
                <p:cNvSpPr>
                  <a:spLocks noChangeArrowheads="1"/>
                </p:cNvSpPr>
                <p:nvPr/>
              </p:nvSpPr>
              <p:spPr bwMode="auto">
                <a:xfrm>
                  <a:off x="1383" y="1207"/>
                  <a:ext cx="3854" cy="29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cs-CZ" sz="1600" b="1">
                      <a:latin typeface="Garamond" pitchFamily="18" charset="0"/>
                    </a:rPr>
                    <a:t>Inspirace</a:t>
                  </a:r>
                </a:p>
              </p:txBody>
            </p:sp>
            <p:sp>
              <p:nvSpPr>
                <p:cNvPr id="16405" name="Rectangle 27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3854" cy="29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cs-CZ" sz="1600" b="1">
                      <a:latin typeface="Garamond" pitchFamily="18" charset="0"/>
                    </a:rPr>
                    <a:t>Šťastná náhoda</a:t>
                  </a:r>
                </a:p>
              </p:txBody>
            </p:sp>
            <p:sp>
              <p:nvSpPr>
                <p:cNvPr id="16406" name="Rectangle 30"/>
                <p:cNvSpPr>
                  <a:spLocks noChangeArrowheads="1"/>
                </p:cNvSpPr>
                <p:nvPr/>
              </p:nvSpPr>
              <p:spPr bwMode="auto">
                <a:xfrm>
                  <a:off x="1383" y="1933"/>
                  <a:ext cx="3854" cy="295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cs-CZ" sz="1600" b="1">
                      <a:latin typeface="Garamond" pitchFamily="18" charset="0"/>
                    </a:rPr>
                    <a:t>Běžný život</a:t>
                  </a:r>
                </a:p>
              </p:txBody>
            </p:sp>
          </p:grpSp>
          <p:grpSp>
            <p:nvGrpSpPr>
              <p:cNvPr id="16401" name="Group 76"/>
              <p:cNvGrpSpPr>
                <a:grpSpLocks/>
              </p:cNvGrpSpPr>
              <p:nvPr/>
            </p:nvGrpSpPr>
            <p:grpSpPr bwMode="auto">
              <a:xfrm>
                <a:off x="930" y="708"/>
                <a:ext cx="4309" cy="404"/>
                <a:chOff x="930" y="750"/>
                <a:chExt cx="4309" cy="404"/>
              </a:xfrm>
            </p:grpSpPr>
            <p:sp>
              <p:nvSpPr>
                <p:cNvPr id="16402" name="Rectangle 3"/>
                <p:cNvSpPr>
                  <a:spLocks noChangeArrowheads="1"/>
                </p:cNvSpPr>
                <p:nvPr/>
              </p:nvSpPr>
              <p:spPr bwMode="auto">
                <a:xfrm>
                  <a:off x="1385" y="794"/>
                  <a:ext cx="3854" cy="317"/>
                </a:xfrm>
                <a:prstGeom prst="rect">
                  <a:avLst/>
                </a:prstGeom>
                <a:solidFill>
                  <a:srgbClr val="FF66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cs-CZ" sz="1600" b="1"/>
                    <a:t>NESYSTEMATICKÉ ZDROJE</a:t>
                  </a:r>
                </a:p>
              </p:txBody>
            </p:sp>
            <p:sp>
              <p:nvSpPr>
                <p:cNvPr id="16403" name="Rectangle 74"/>
                <p:cNvSpPr>
                  <a:spLocks noChangeArrowheads="1"/>
                </p:cNvSpPr>
                <p:nvPr/>
              </p:nvSpPr>
              <p:spPr bwMode="auto">
                <a:xfrm>
                  <a:off x="930" y="750"/>
                  <a:ext cx="373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cs-CZ" sz="3600" b="1">
                      <a:sym typeface="Wingdings" pitchFamily="2" charset="2"/>
                    </a:rPr>
                    <a:t></a:t>
                  </a:r>
                </a:p>
              </p:txBody>
            </p:sp>
          </p:grpSp>
        </p:grpSp>
        <p:grpSp>
          <p:nvGrpSpPr>
            <p:cNvPr id="16392" name="Group 82"/>
            <p:cNvGrpSpPr>
              <a:grpSpLocks/>
            </p:cNvGrpSpPr>
            <p:nvPr/>
          </p:nvGrpSpPr>
          <p:grpSpPr bwMode="auto">
            <a:xfrm>
              <a:off x="930" y="2255"/>
              <a:ext cx="4309" cy="1493"/>
              <a:chOff x="930" y="2255"/>
              <a:chExt cx="4309" cy="1493"/>
            </a:xfrm>
          </p:grpSpPr>
          <p:sp>
            <p:nvSpPr>
              <p:cNvPr id="16393" name="Rectangle 55"/>
              <p:cNvSpPr>
                <a:spLocks noChangeArrowheads="1"/>
              </p:cNvSpPr>
              <p:nvPr/>
            </p:nvSpPr>
            <p:spPr bwMode="auto">
              <a:xfrm>
                <a:off x="1383" y="2690"/>
                <a:ext cx="3854" cy="2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Předchozí výzkumy</a:t>
                </a:r>
              </a:p>
            </p:txBody>
          </p:sp>
          <p:sp>
            <p:nvSpPr>
              <p:cNvPr id="16394" name="Rectangle 58"/>
              <p:cNvSpPr>
                <a:spLocks noChangeArrowheads="1"/>
              </p:cNvSpPr>
              <p:nvPr/>
            </p:nvSpPr>
            <p:spPr bwMode="auto">
              <a:xfrm>
                <a:off x="1383" y="3072"/>
                <a:ext cx="3854" cy="2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Teorie</a:t>
                </a:r>
              </a:p>
            </p:txBody>
          </p:sp>
          <p:sp>
            <p:nvSpPr>
              <p:cNvPr id="16395" name="Rectangle 61"/>
              <p:cNvSpPr>
                <a:spLocks noChangeArrowheads="1"/>
              </p:cNvSpPr>
              <p:nvPr/>
            </p:nvSpPr>
            <p:spPr bwMode="auto">
              <a:xfrm>
                <a:off x="1383" y="3453"/>
                <a:ext cx="3854" cy="2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Odborné přednášky</a:t>
                </a:r>
              </a:p>
            </p:txBody>
          </p:sp>
          <p:grpSp>
            <p:nvGrpSpPr>
              <p:cNvPr id="16396" name="Group 79"/>
              <p:cNvGrpSpPr>
                <a:grpSpLocks/>
              </p:cNvGrpSpPr>
              <p:nvPr/>
            </p:nvGrpSpPr>
            <p:grpSpPr bwMode="auto">
              <a:xfrm>
                <a:off x="930" y="2255"/>
                <a:ext cx="4309" cy="404"/>
                <a:chOff x="930" y="2251"/>
                <a:chExt cx="4309" cy="404"/>
              </a:xfrm>
            </p:grpSpPr>
            <p:sp>
              <p:nvSpPr>
                <p:cNvPr id="16397" name="Rectangle 52"/>
                <p:cNvSpPr>
                  <a:spLocks noChangeArrowheads="1"/>
                </p:cNvSpPr>
                <p:nvPr/>
              </p:nvSpPr>
              <p:spPr bwMode="auto">
                <a:xfrm>
                  <a:off x="1385" y="2295"/>
                  <a:ext cx="3854" cy="317"/>
                </a:xfrm>
                <a:prstGeom prst="rect">
                  <a:avLst/>
                </a:prstGeom>
                <a:solidFill>
                  <a:srgbClr val="3399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cs-CZ" sz="1600" b="1"/>
                    <a:t>SYSTEMATICKÉ ZDROJE</a:t>
                  </a:r>
                </a:p>
              </p:txBody>
            </p:sp>
            <p:sp>
              <p:nvSpPr>
                <p:cNvPr id="16398" name="Rectangle 75"/>
                <p:cNvSpPr>
                  <a:spLocks noChangeArrowheads="1"/>
                </p:cNvSpPr>
                <p:nvPr/>
              </p:nvSpPr>
              <p:spPr bwMode="auto">
                <a:xfrm>
                  <a:off x="930" y="2251"/>
                  <a:ext cx="373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cs-CZ" sz="3600" b="1">
                      <a:sym typeface="Wingdings" pitchFamily="2" charset="2"/>
                    </a:rPr>
                    <a:t></a:t>
                  </a:r>
                </a:p>
              </p:txBody>
            </p:sp>
          </p:grpSp>
        </p:grpSp>
      </p:grp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ZDROJE VÝZKUMNÝCH </a:t>
            </a:r>
            <a:r>
              <a:rPr lang="cs-CZ" dirty="0" smtClean="0"/>
              <a:t>NÁPADŮ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410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123554" y="1661320"/>
            <a:ext cx="7126288" cy="2233612"/>
            <a:chOff x="748" y="765"/>
            <a:chExt cx="4489" cy="1407"/>
          </a:xfrm>
        </p:grpSpPr>
        <p:grpSp>
          <p:nvGrpSpPr>
            <p:cNvPr id="17423" name="Group 20"/>
            <p:cNvGrpSpPr>
              <a:grpSpLocks/>
            </p:cNvGrpSpPr>
            <p:nvPr/>
          </p:nvGrpSpPr>
          <p:grpSpPr bwMode="auto">
            <a:xfrm>
              <a:off x="748" y="765"/>
              <a:ext cx="4489" cy="404"/>
              <a:chOff x="748" y="765"/>
              <a:chExt cx="4489" cy="404"/>
            </a:xfrm>
          </p:grpSpPr>
          <p:sp>
            <p:nvSpPr>
              <p:cNvPr id="17428" name="AutoShape 21"/>
              <p:cNvSpPr>
                <a:spLocks noChangeArrowheads="1"/>
              </p:cNvSpPr>
              <p:nvPr/>
            </p:nvSpPr>
            <p:spPr bwMode="auto">
              <a:xfrm>
                <a:off x="1156" y="798"/>
                <a:ext cx="4081" cy="340"/>
              </a:xfrm>
              <a:prstGeom prst="homePlate">
                <a:avLst>
                  <a:gd name="adj" fmla="val 0"/>
                </a:avLst>
              </a:prstGeom>
              <a:solidFill>
                <a:srgbClr val="F4C6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cs-CZ" sz="1600" b="1"/>
                  <a:t>VÝZKUMNÁ OTÁZKA JE ZODPOVĚDITELNÁ</a:t>
                </a:r>
              </a:p>
            </p:txBody>
          </p:sp>
          <p:sp>
            <p:nvSpPr>
              <p:cNvPr id="17429" name="Rectangle 22"/>
              <p:cNvSpPr>
                <a:spLocks noChangeArrowheads="1"/>
              </p:cNvSpPr>
              <p:nvPr/>
            </p:nvSpPr>
            <p:spPr bwMode="auto">
              <a:xfrm>
                <a:off x="748" y="765"/>
                <a:ext cx="373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3600" b="1">
                    <a:sym typeface="Wingdings" pitchFamily="2" charset="2"/>
                  </a:rPr>
                  <a:t></a:t>
                </a:r>
              </a:p>
            </p:txBody>
          </p:sp>
        </p:grpSp>
        <p:grpSp>
          <p:nvGrpSpPr>
            <p:cNvPr id="17424" name="Group 23"/>
            <p:cNvGrpSpPr>
              <a:grpSpLocks/>
            </p:cNvGrpSpPr>
            <p:nvPr/>
          </p:nvGrpSpPr>
          <p:grpSpPr bwMode="auto">
            <a:xfrm>
              <a:off x="1156" y="1207"/>
              <a:ext cx="4081" cy="965"/>
              <a:chOff x="1156" y="1207"/>
              <a:chExt cx="4081" cy="965"/>
            </a:xfrm>
          </p:grpSpPr>
          <p:sp>
            <p:nvSpPr>
              <p:cNvPr id="17425" name="AutoShape 24"/>
              <p:cNvSpPr>
                <a:spLocks noChangeArrowheads="1"/>
              </p:cNvSpPr>
              <p:nvPr/>
            </p:nvSpPr>
            <p:spPr bwMode="auto">
              <a:xfrm>
                <a:off x="1156" y="1207"/>
                <a:ext cx="4081" cy="295"/>
              </a:xfrm>
              <a:prstGeom prst="homePlate">
                <a:avLst>
                  <a:gd name="adj" fmla="val 0"/>
                </a:avLst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Kolik andělů může tančit na špičce špendlíku?</a:t>
                </a:r>
              </a:p>
            </p:txBody>
          </p:sp>
          <p:sp>
            <p:nvSpPr>
              <p:cNvPr id="17426" name="AutoShape 25"/>
              <p:cNvSpPr>
                <a:spLocks noChangeArrowheads="1"/>
              </p:cNvSpPr>
              <p:nvPr/>
            </p:nvSpPr>
            <p:spPr bwMode="auto">
              <a:xfrm>
                <a:off x="1156" y="1537"/>
                <a:ext cx="4081" cy="295"/>
              </a:xfrm>
              <a:prstGeom prst="homePlat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Sledované proměnné musí být měřitelné</a:t>
                </a:r>
              </a:p>
            </p:txBody>
          </p:sp>
          <p:sp>
            <p:nvSpPr>
              <p:cNvPr id="17427" name="AutoShape 26"/>
              <p:cNvSpPr>
                <a:spLocks noChangeArrowheads="1"/>
              </p:cNvSpPr>
              <p:nvPr/>
            </p:nvSpPr>
            <p:spPr bwMode="auto">
              <a:xfrm>
                <a:off x="1156" y="1877"/>
                <a:ext cx="4081" cy="295"/>
              </a:xfrm>
              <a:prstGeom prst="homePlat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Často měříme jevy nepřímo</a:t>
                </a:r>
              </a:p>
            </p:txBody>
          </p:sp>
        </p:grpSp>
      </p:grpSp>
      <p:grpSp>
        <p:nvGrpSpPr>
          <p:cNvPr id="17414" name="Group 43"/>
          <p:cNvGrpSpPr>
            <a:grpSpLocks/>
          </p:cNvGrpSpPr>
          <p:nvPr/>
        </p:nvGrpSpPr>
        <p:grpSpPr bwMode="auto">
          <a:xfrm>
            <a:off x="1052117" y="4020345"/>
            <a:ext cx="7200900" cy="2370137"/>
            <a:chOff x="703" y="2251"/>
            <a:chExt cx="4536" cy="1493"/>
          </a:xfrm>
        </p:grpSpPr>
        <p:grpSp>
          <p:nvGrpSpPr>
            <p:cNvPr id="17416" name="Group 41"/>
            <p:cNvGrpSpPr>
              <a:grpSpLocks/>
            </p:cNvGrpSpPr>
            <p:nvPr/>
          </p:nvGrpSpPr>
          <p:grpSpPr bwMode="auto">
            <a:xfrm>
              <a:off x="1156" y="2686"/>
              <a:ext cx="4081" cy="1058"/>
              <a:chOff x="1156" y="2686"/>
              <a:chExt cx="4081" cy="1058"/>
            </a:xfrm>
          </p:grpSpPr>
          <p:sp>
            <p:nvSpPr>
              <p:cNvPr id="17420" name="Rectangle 35"/>
              <p:cNvSpPr>
                <a:spLocks noChangeArrowheads="1"/>
              </p:cNvSpPr>
              <p:nvPr/>
            </p:nvSpPr>
            <p:spPr bwMode="auto">
              <a:xfrm>
                <a:off x="1156" y="2686"/>
                <a:ext cx="4081" cy="295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 dirty="0">
                    <a:latin typeface="Garamond" pitchFamily="18" charset="0"/>
                  </a:rPr>
                  <a:t>Život </a:t>
                </a:r>
                <a:r>
                  <a:rPr lang="cs-CZ" sz="1600" b="1" dirty="0" smtClean="0">
                    <a:latin typeface="Garamond" pitchFamily="18" charset="0"/>
                  </a:rPr>
                  <a:t>nadaných dospívajících</a:t>
                </a:r>
                <a:endParaRPr lang="cs-CZ" sz="1600" b="1" dirty="0">
                  <a:latin typeface="Garamond" pitchFamily="18" charset="0"/>
                </a:endParaRPr>
              </a:p>
            </p:txBody>
          </p:sp>
          <p:sp>
            <p:nvSpPr>
              <p:cNvPr id="17421" name="Rectangle 36"/>
              <p:cNvSpPr>
                <a:spLocks noChangeArrowheads="1"/>
              </p:cNvSpPr>
              <p:nvPr/>
            </p:nvSpPr>
            <p:spPr bwMode="auto">
              <a:xfrm>
                <a:off x="1156" y="3068"/>
                <a:ext cx="4081" cy="2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Je jasné co chceme zkoumat?</a:t>
                </a:r>
              </a:p>
            </p:txBody>
          </p:sp>
          <p:sp>
            <p:nvSpPr>
              <p:cNvPr id="17422" name="Rectangle 37"/>
              <p:cNvSpPr>
                <a:spLocks noChangeArrowheads="1"/>
              </p:cNvSpPr>
              <p:nvPr/>
            </p:nvSpPr>
            <p:spPr bwMode="auto">
              <a:xfrm>
                <a:off x="1156" y="3449"/>
                <a:ext cx="4081" cy="29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Je jasné k čemu chceme dospět?</a:t>
                </a:r>
              </a:p>
            </p:txBody>
          </p:sp>
        </p:grpSp>
        <p:grpSp>
          <p:nvGrpSpPr>
            <p:cNvPr id="17417" name="Group 42"/>
            <p:cNvGrpSpPr>
              <a:grpSpLocks/>
            </p:cNvGrpSpPr>
            <p:nvPr/>
          </p:nvGrpSpPr>
          <p:grpSpPr bwMode="auto">
            <a:xfrm>
              <a:off x="703" y="2251"/>
              <a:ext cx="4536" cy="404"/>
              <a:chOff x="703" y="2251"/>
              <a:chExt cx="4536" cy="404"/>
            </a:xfrm>
          </p:grpSpPr>
          <p:sp>
            <p:nvSpPr>
              <p:cNvPr id="17418" name="Rectangle 39"/>
              <p:cNvSpPr>
                <a:spLocks noChangeArrowheads="1"/>
              </p:cNvSpPr>
              <p:nvPr/>
            </p:nvSpPr>
            <p:spPr bwMode="auto">
              <a:xfrm>
                <a:off x="1158" y="2295"/>
                <a:ext cx="4081" cy="317"/>
              </a:xfrm>
              <a:prstGeom prst="rect">
                <a:avLst/>
              </a:prstGeom>
              <a:solidFill>
                <a:srgbClr val="3399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/>
                  <a:t>JE FORMULOVÁNA VÝZKUMNÁ OTÁZKA NE POUZE TÉMA</a:t>
                </a:r>
              </a:p>
            </p:txBody>
          </p:sp>
          <p:sp>
            <p:nvSpPr>
              <p:cNvPr id="17419" name="Rectangle 40"/>
              <p:cNvSpPr>
                <a:spLocks noChangeArrowheads="1"/>
              </p:cNvSpPr>
              <p:nvPr/>
            </p:nvSpPr>
            <p:spPr bwMode="auto">
              <a:xfrm>
                <a:off x="703" y="2251"/>
                <a:ext cx="373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3600" b="1">
                    <a:sym typeface="Wingdings" pitchFamily="2" charset="2"/>
                  </a:rPr>
                  <a:t></a:t>
                </a:r>
              </a:p>
            </p:txBody>
          </p:sp>
        </p:grpSp>
      </p:grp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JAK POZNÁM DOBROU VÝZKUMNOU OTÁZKU</a:t>
            </a:r>
            <a:r>
              <a:rPr lang="pl-PL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777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45" name="Group 57"/>
          <p:cNvGrpSpPr>
            <a:grpSpLocks/>
          </p:cNvGrpSpPr>
          <p:nvPr/>
        </p:nvGrpSpPr>
        <p:grpSpPr bwMode="auto">
          <a:xfrm>
            <a:off x="1116013" y="1539195"/>
            <a:ext cx="7126287" cy="1693863"/>
            <a:chOff x="748" y="765"/>
            <a:chExt cx="4489" cy="1067"/>
          </a:xfrm>
        </p:grpSpPr>
        <p:sp>
          <p:nvSpPr>
            <p:cNvPr id="18447" name="AutoShape 51"/>
            <p:cNvSpPr>
              <a:spLocks noChangeArrowheads="1"/>
            </p:cNvSpPr>
            <p:nvPr/>
          </p:nvSpPr>
          <p:spPr bwMode="auto">
            <a:xfrm>
              <a:off x="1156" y="798"/>
              <a:ext cx="4081" cy="340"/>
            </a:xfrm>
            <a:prstGeom prst="homePlate">
              <a:avLst>
                <a:gd name="adj" fmla="val 0"/>
              </a:avLst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600" b="1"/>
                <a:t>VÝZKUMNÁ OTÁZKA JE PŘIMĚŘENĚ ÚZKÁ</a:t>
              </a:r>
            </a:p>
          </p:txBody>
        </p:sp>
        <p:sp>
          <p:nvSpPr>
            <p:cNvPr id="18448" name="Rectangle 52"/>
            <p:cNvSpPr>
              <a:spLocks noChangeArrowheads="1"/>
            </p:cNvSpPr>
            <p:nvPr/>
          </p:nvSpPr>
          <p:spPr bwMode="auto">
            <a:xfrm>
              <a:off x="748" y="765"/>
              <a:ext cx="37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 sz="3600" b="1" dirty="0">
                  <a:sym typeface="Wingdings" pitchFamily="2" charset="2"/>
                </a:rPr>
                <a:t></a:t>
              </a:r>
            </a:p>
          </p:txBody>
        </p:sp>
        <p:sp>
          <p:nvSpPr>
            <p:cNvPr id="18449" name="AutoShape 54"/>
            <p:cNvSpPr>
              <a:spLocks noChangeArrowheads="1"/>
            </p:cNvSpPr>
            <p:nvPr/>
          </p:nvSpPr>
          <p:spPr bwMode="auto">
            <a:xfrm>
              <a:off x="1156" y="1207"/>
              <a:ext cx="4081" cy="295"/>
            </a:xfrm>
            <a:prstGeom prst="homePlate">
              <a:avLst>
                <a:gd name="adj" fmla="val 0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600" b="1">
                  <a:latin typeface="Garamond" pitchFamily="18" charset="0"/>
                </a:rPr>
                <a:t>Kam si sedají extroverti a introverti v přednáškové místnosti?</a:t>
              </a:r>
            </a:p>
          </p:txBody>
        </p:sp>
        <p:sp>
          <p:nvSpPr>
            <p:cNvPr id="18450" name="AutoShape 55"/>
            <p:cNvSpPr>
              <a:spLocks noChangeArrowheads="1"/>
            </p:cNvSpPr>
            <p:nvPr/>
          </p:nvSpPr>
          <p:spPr bwMode="auto">
            <a:xfrm>
              <a:off x="1156" y="1537"/>
              <a:ext cx="4081" cy="295"/>
            </a:xfrm>
            <a:prstGeom prst="homePlate">
              <a:avLst>
                <a:gd name="adj" fmla="val 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600" b="1">
                  <a:latin typeface="Garamond" pitchFamily="18" charset="0"/>
                </a:rPr>
                <a:t>Zúžení výzkumné otázky zpřesňuje výzkumný projekt. </a:t>
              </a:r>
            </a:p>
          </p:txBody>
        </p:sp>
      </p:grpSp>
      <p:grpSp>
        <p:nvGrpSpPr>
          <p:cNvPr id="18438" name="Group 70"/>
          <p:cNvGrpSpPr>
            <a:grpSpLocks/>
          </p:cNvGrpSpPr>
          <p:nvPr/>
        </p:nvGrpSpPr>
        <p:grpSpPr bwMode="auto">
          <a:xfrm>
            <a:off x="1116013" y="3447370"/>
            <a:ext cx="7126287" cy="2268538"/>
            <a:chOff x="748" y="1979"/>
            <a:chExt cx="4489" cy="1429"/>
          </a:xfrm>
        </p:grpSpPr>
        <p:sp>
          <p:nvSpPr>
            <p:cNvPr id="18440" name="AutoShape 65"/>
            <p:cNvSpPr>
              <a:spLocks noChangeArrowheads="1"/>
            </p:cNvSpPr>
            <p:nvPr/>
          </p:nvSpPr>
          <p:spPr bwMode="auto">
            <a:xfrm>
              <a:off x="1156" y="2012"/>
              <a:ext cx="4081" cy="340"/>
            </a:xfrm>
            <a:prstGeom prst="homePlate">
              <a:avLst>
                <a:gd name="adj" fmla="val 0"/>
              </a:avLst>
            </a:prstGeom>
            <a:solidFill>
              <a:srgbClr val="FFCC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600" b="1" dirty="0"/>
                <a:t>VÝZKUMNÁ OTÁZKA JE HODNOTNÁ, </a:t>
              </a:r>
              <a:endParaRPr lang="cs-CZ" sz="1600" b="1" dirty="0" smtClean="0"/>
            </a:p>
            <a:p>
              <a:pPr algn="ctr"/>
              <a:r>
                <a:rPr lang="cs-CZ" sz="1600" b="1" dirty="0" smtClean="0"/>
                <a:t>SMYSLUPLNÁ</a:t>
              </a:r>
              <a:r>
                <a:rPr lang="cs-CZ" sz="1600" b="1" dirty="0"/>
                <a:t>, NENÍ BANÁLNÍ</a:t>
              </a:r>
            </a:p>
          </p:txBody>
        </p:sp>
        <p:sp>
          <p:nvSpPr>
            <p:cNvPr id="18441" name="Rectangle 66"/>
            <p:cNvSpPr>
              <a:spLocks noChangeArrowheads="1"/>
            </p:cNvSpPr>
            <p:nvPr/>
          </p:nvSpPr>
          <p:spPr bwMode="auto">
            <a:xfrm>
              <a:off x="748" y="1979"/>
              <a:ext cx="37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 sz="3600" b="1">
                  <a:sym typeface="Wingdings" pitchFamily="2" charset="2"/>
                </a:rPr>
                <a:t></a:t>
              </a:r>
            </a:p>
          </p:txBody>
        </p:sp>
        <p:sp>
          <p:nvSpPr>
            <p:cNvPr id="18442" name="AutoShape 67"/>
            <p:cNvSpPr>
              <a:spLocks noChangeArrowheads="1"/>
            </p:cNvSpPr>
            <p:nvPr/>
          </p:nvSpPr>
          <p:spPr bwMode="auto">
            <a:xfrm>
              <a:off x="1156" y="2421"/>
              <a:ext cx="4081" cy="295"/>
            </a:xfrm>
            <a:prstGeom prst="homePlate">
              <a:avLst>
                <a:gd name="adj" fmla="val 0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600" b="1">
                  <a:latin typeface="Garamond" pitchFamily="18" charset="0"/>
                </a:rPr>
                <a:t>Lidé s větší tendencí k prosociálnímu chování více vyžadují</a:t>
              </a:r>
            </a:p>
            <a:p>
              <a:pPr algn="ctr"/>
              <a:r>
                <a:rPr lang="cs-CZ" sz="1600" b="1">
                  <a:latin typeface="Garamond" pitchFamily="18" charset="0"/>
                </a:rPr>
                <a:t>prosociální chování od ostatních.</a:t>
              </a:r>
            </a:p>
          </p:txBody>
        </p:sp>
        <p:sp>
          <p:nvSpPr>
            <p:cNvPr id="18443" name="AutoShape 68"/>
            <p:cNvSpPr>
              <a:spLocks noChangeArrowheads="1"/>
            </p:cNvSpPr>
            <p:nvPr/>
          </p:nvSpPr>
          <p:spPr bwMode="auto">
            <a:xfrm>
              <a:off x="1156" y="2772"/>
              <a:ext cx="4081" cy="295"/>
            </a:xfrm>
            <a:prstGeom prst="homePlate">
              <a:avLst>
                <a:gd name="adj" fmla="val 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600" b="1">
                  <a:latin typeface="Garamond" pitchFamily="18" charset="0"/>
                </a:rPr>
                <a:t>Zkoumání přináší nové informace</a:t>
              </a:r>
            </a:p>
          </p:txBody>
        </p:sp>
        <p:sp>
          <p:nvSpPr>
            <p:cNvPr id="18444" name="AutoShape 69"/>
            <p:cNvSpPr>
              <a:spLocks noChangeArrowheads="1"/>
            </p:cNvSpPr>
            <p:nvPr/>
          </p:nvSpPr>
          <p:spPr bwMode="auto">
            <a:xfrm>
              <a:off x="1156" y="3113"/>
              <a:ext cx="4081" cy="295"/>
            </a:xfrm>
            <a:prstGeom prst="homePlate">
              <a:avLst>
                <a:gd name="adj" fmla="val 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600" b="1">
                  <a:latin typeface="Garamond" pitchFamily="18" charset="0"/>
                </a:rPr>
                <a:t>Není zbytečné ji zkoumat</a:t>
              </a: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JAK POZNÁM DOBROU VÝZKUMNOU OTÁZKU</a:t>
            </a:r>
            <a:r>
              <a:rPr lang="pl-PL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315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Group 40"/>
          <p:cNvGrpSpPr>
            <a:grpSpLocks/>
          </p:cNvGrpSpPr>
          <p:nvPr/>
        </p:nvGrpSpPr>
        <p:grpSpPr bwMode="auto">
          <a:xfrm>
            <a:off x="1295400" y="1793875"/>
            <a:ext cx="7010400" cy="3825875"/>
            <a:chOff x="816" y="920"/>
            <a:chExt cx="4416" cy="2410"/>
          </a:xfrm>
        </p:grpSpPr>
        <p:grpSp>
          <p:nvGrpSpPr>
            <p:cNvPr id="6150" name="Group 33"/>
            <p:cNvGrpSpPr>
              <a:grpSpLocks/>
            </p:cNvGrpSpPr>
            <p:nvPr/>
          </p:nvGrpSpPr>
          <p:grpSpPr bwMode="auto">
            <a:xfrm>
              <a:off x="816" y="920"/>
              <a:ext cx="4416" cy="442"/>
              <a:chOff x="768" y="1038"/>
              <a:chExt cx="4416" cy="442"/>
            </a:xfrm>
          </p:grpSpPr>
          <p:sp>
            <p:nvSpPr>
              <p:cNvPr id="6163" name="Rectangle 6"/>
              <p:cNvSpPr>
                <a:spLocks noChangeArrowheads="1"/>
              </p:cNvSpPr>
              <p:nvPr/>
            </p:nvSpPr>
            <p:spPr bwMode="auto">
              <a:xfrm>
                <a:off x="1248" y="1056"/>
                <a:ext cx="3936" cy="384"/>
              </a:xfrm>
              <a:prstGeom prst="rect">
                <a:avLst/>
              </a:prstGeom>
              <a:solidFill>
                <a:srgbClr val="99CC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/>
                  <a:t>MALÁ NEBO ŽÁDNÁ ORIENTACE V LITERATUŘE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cs-CZ" sz="1200" b="1"/>
                  <a:t>NEZNALOST ZDROJŮ, MÁLO ČASU NA STUDIUM</a:t>
                </a:r>
                <a:endParaRPr lang="cs-CZ" sz="1600" b="1"/>
              </a:p>
            </p:txBody>
          </p:sp>
          <p:sp>
            <p:nvSpPr>
              <p:cNvPr id="6164" name="Rectangle 22"/>
              <p:cNvSpPr>
                <a:spLocks noChangeArrowheads="1"/>
              </p:cNvSpPr>
              <p:nvPr/>
            </p:nvSpPr>
            <p:spPr bwMode="auto">
              <a:xfrm>
                <a:off x="768" y="1038"/>
                <a:ext cx="401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4000">
                    <a:latin typeface="Times New Roman" pitchFamily="18" charset="0"/>
                    <a:sym typeface="Wingdings" pitchFamily="2" charset="2"/>
                  </a:rPr>
                  <a:t></a:t>
                </a:r>
              </a:p>
            </p:txBody>
          </p:sp>
        </p:grpSp>
        <p:grpSp>
          <p:nvGrpSpPr>
            <p:cNvPr id="6151" name="Group 32"/>
            <p:cNvGrpSpPr>
              <a:grpSpLocks/>
            </p:cNvGrpSpPr>
            <p:nvPr/>
          </p:nvGrpSpPr>
          <p:grpSpPr bwMode="auto">
            <a:xfrm>
              <a:off x="816" y="1544"/>
              <a:ext cx="4416" cy="442"/>
              <a:chOff x="768" y="1566"/>
              <a:chExt cx="4416" cy="442"/>
            </a:xfrm>
          </p:grpSpPr>
          <p:sp>
            <p:nvSpPr>
              <p:cNvPr id="6161" name="Rectangle 16"/>
              <p:cNvSpPr>
                <a:spLocks noChangeArrowheads="1"/>
              </p:cNvSpPr>
              <p:nvPr/>
            </p:nvSpPr>
            <p:spPr bwMode="auto">
              <a:xfrm>
                <a:off x="1248" y="1584"/>
                <a:ext cx="3936" cy="384"/>
              </a:xfrm>
              <a:prstGeom prst="rect">
                <a:avLst/>
              </a:prstGeom>
              <a:solidFill>
                <a:srgbClr val="3399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/>
                  <a:t>NESYSTEMATICKÉ ZPRACOVÁNÍ LITERATURY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cs-CZ" sz="1200" b="1"/>
                  <a:t>ZPRACOVÁNÍ TOHO, CO MI PŘIŠLO POD RUKU</a:t>
                </a:r>
                <a:endParaRPr lang="cs-CZ" sz="1600" b="1"/>
              </a:p>
            </p:txBody>
          </p:sp>
          <p:sp>
            <p:nvSpPr>
              <p:cNvPr id="6162" name="Rectangle 25"/>
              <p:cNvSpPr>
                <a:spLocks noChangeArrowheads="1"/>
              </p:cNvSpPr>
              <p:nvPr/>
            </p:nvSpPr>
            <p:spPr bwMode="auto">
              <a:xfrm>
                <a:off x="768" y="1566"/>
                <a:ext cx="401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4000">
                    <a:latin typeface="Times New Roman" pitchFamily="18" charset="0"/>
                    <a:sym typeface="Wingdings" pitchFamily="2" charset="2"/>
                  </a:rPr>
                  <a:t></a:t>
                </a:r>
              </a:p>
            </p:txBody>
          </p:sp>
        </p:grpSp>
        <p:grpSp>
          <p:nvGrpSpPr>
            <p:cNvPr id="6157" name="Group 31"/>
            <p:cNvGrpSpPr>
              <a:grpSpLocks/>
            </p:cNvGrpSpPr>
            <p:nvPr/>
          </p:nvGrpSpPr>
          <p:grpSpPr bwMode="auto">
            <a:xfrm>
              <a:off x="816" y="2187"/>
              <a:ext cx="4416" cy="442"/>
              <a:chOff x="768" y="2113"/>
              <a:chExt cx="4416" cy="442"/>
            </a:xfrm>
          </p:grpSpPr>
          <p:sp>
            <p:nvSpPr>
              <p:cNvPr id="6159" name="Rectangle 17"/>
              <p:cNvSpPr>
                <a:spLocks noChangeArrowheads="1"/>
              </p:cNvSpPr>
              <p:nvPr/>
            </p:nvSpPr>
            <p:spPr bwMode="auto">
              <a:xfrm>
                <a:off x="1248" y="2131"/>
                <a:ext cx="3936" cy="384"/>
              </a:xfrm>
              <a:prstGeom prst="rect">
                <a:avLst/>
              </a:prstGeom>
              <a:solidFill>
                <a:srgbClr val="FF66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/>
                  <a:t>STUDIUM JEN DOMÁCÍ LITERATURY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cs-CZ" sz="1200" b="1"/>
                  <a:t>NEZNALOST JAZYKA NEBO VÍRA V DOSTATEČNOST DOMÁCÍCH ZDROJŮ</a:t>
                </a:r>
                <a:endParaRPr lang="cs-CZ" sz="1600" b="1"/>
              </a:p>
            </p:txBody>
          </p:sp>
          <p:sp>
            <p:nvSpPr>
              <p:cNvPr id="6160" name="Rectangle 28"/>
              <p:cNvSpPr>
                <a:spLocks noChangeArrowheads="1"/>
              </p:cNvSpPr>
              <p:nvPr/>
            </p:nvSpPr>
            <p:spPr bwMode="auto">
              <a:xfrm>
                <a:off x="768" y="2113"/>
                <a:ext cx="401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4000">
                    <a:latin typeface="Times New Roman" pitchFamily="18" charset="0"/>
                    <a:sym typeface="Wingdings" pitchFamily="2" charset="2"/>
                  </a:rPr>
                  <a:t></a:t>
                </a:r>
              </a:p>
            </p:txBody>
          </p:sp>
        </p:grpSp>
        <p:grpSp>
          <p:nvGrpSpPr>
            <p:cNvPr id="6154" name="Group 30"/>
            <p:cNvGrpSpPr>
              <a:grpSpLocks/>
            </p:cNvGrpSpPr>
            <p:nvPr/>
          </p:nvGrpSpPr>
          <p:grpSpPr bwMode="auto">
            <a:xfrm>
              <a:off x="816" y="2888"/>
              <a:ext cx="4416" cy="442"/>
              <a:chOff x="768" y="2718"/>
              <a:chExt cx="4416" cy="442"/>
            </a:xfrm>
          </p:grpSpPr>
          <p:sp>
            <p:nvSpPr>
              <p:cNvPr id="6155" name="Rectangle 18"/>
              <p:cNvSpPr>
                <a:spLocks noChangeArrowheads="1"/>
              </p:cNvSpPr>
              <p:nvPr/>
            </p:nvSpPr>
            <p:spPr bwMode="auto">
              <a:xfrm>
                <a:off x="1248" y="2736"/>
                <a:ext cx="3936" cy="384"/>
              </a:xfrm>
              <a:prstGeom prst="rect">
                <a:avLst/>
              </a:prstGeom>
              <a:solidFill>
                <a:srgbClr val="FFCC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/>
                  <a:t>NEKVALITNÍ ZDROJE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cs-CZ" sz="1200" b="1"/>
                  <a:t>STUDIUM UČEBNIC, NEVHODNÉ ČASOPISY, POCHYBNÉ INTERNETOVÉ ZDROJE, AUTORITY</a:t>
                </a:r>
                <a:endParaRPr lang="cs-CZ" sz="1600" b="1"/>
              </a:p>
            </p:txBody>
          </p:sp>
          <p:sp>
            <p:nvSpPr>
              <p:cNvPr id="6156" name="Rectangle 29"/>
              <p:cNvSpPr>
                <a:spLocks noChangeArrowheads="1"/>
              </p:cNvSpPr>
              <p:nvPr/>
            </p:nvSpPr>
            <p:spPr bwMode="auto">
              <a:xfrm>
                <a:off x="768" y="2718"/>
                <a:ext cx="401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4000">
                    <a:latin typeface="Times New Roman" pitchFamily="18" charset="0"/>
                    <a:sym typeface="Wingdings" pitchFamily="2" charset="2"/>
                  </a:rPr>
                  <a:t></a:t>
                </a:r>
              </a:p>
            </p:txBody>
          </p: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CHYBY PŘI FORMULOVÁNÍ VÝZKUMNÉ </a:t>
            </a:r>
            <a:r>
              <a:rPr lang="cs-CZ" dirty="0" smtClean="0"/>
              <a:t>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636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1258888" y="4133665"/>
            <a:ext cx="6880225" cy="2328862"/>
            <a:chOff x="793" y="2281"/>
            <a:chExt cx="4334" cy="1467"/>
          </a:xfrm>
        </p:grpSpPr>
        <p:grpSp>
          <p:nvGrpSpPr>
            <p:cNvPr id="19471" name="Group 40"/>
            <p:cNvGrpSpPr>
              <a:grpSpLocks/>
            </p:cNvGrpSpPr>
            <p:nvPr/>
          </p:nvGrpSpPr>
          <p:grpSpPr bwMode="auto">
            <a:xfrm>
              <a:off x="793" y="2281"/>
              <a:ext cx="4334" cy="442"/>
              <a:chOff x="793" y="829"/>
              <a:chExt cx="4334" cy="442"/>
            </a:xfrm>
          </p:grpSpPr>
          <p:sp>
            <p:nvSpPr>
              <p:cNvPr id="19476" name="Rectangle 41"/>
              <p:cNvSpPr>
                <a:spLocks noChangeArrowheads="1"/>
              </p:cNvSpPr>
              <p:nvPr/>
            </p:nvSpPr>
            <p:spPr bwMode="auto">
              <a:xfrm>
                <a:off x="1273" y="857"/>
                <a:ext cx="3854" cy="363"/>
              </a:xfrm>
              <a:prstGeom prst="rect">
                <a:avLst/>
              </a:prstGeom>
              <a:solidFill>
                <a:srgbClr val="99CC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 dirty="0"/>
                  <a:t>PREDIKCE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cs-CZ" sz="1200" b="1" dirty="0"/>
                  <a:t>KORELAČNÍ VÝZKUMNÝ PROJEKT</a:t>
                </a:r>
              </a:p>
            </p:txBody>
          </p:sp>
          <p:sp>
            <p:nvSpPr>
              <p:cNvPr id="19477" name="Rectangle 42"/>
              <p:cNvSpPr>
                <a:spLocks noChangeArrowheads="1"/>
              </p:cNvSpPr>
              <p:nvPr/>
            </p:nvSpPr>
            <p:spPr bwMode="auto">
              <a:xfrm>
                <a:off x="793" y="829"/>
                <a:ext cx="401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4000">
                    <a:latin typeface="Times New Roman" pitchFamily="18" charset="0"/>
                    <a:sym typeface="Wingdings" pitchFamily="2" charset="2"/>
                  </a:rPr>
                  <a:t></a:t>
                </a:r>
              </a:p>
            </p:txBody>
          </p:sp>
        </p:grpSp>
        <p:grpSp>
          <p:nvGrpSpPr>
            <p:cNvPr id="19472" name="Group 43"/>
            <p:cNvGrpSpPr>
              <a:grpSpLocks/>
            </p:cNvGrpSpPr>
            <p:nvPr/>
          </p:nvGrpSpPr>
          <p:grpSpPr bwMode="auto">
            <a:xfrm>
              <a:off x="1273" y="2761"/>
              <a:ext cx="3854" cy="987"/>
              <a:chOff x="1273" y="1298"/>
              <a:chExt cx="3854" cy="987"/>
            </a:xfrm>
          </p:grpSpPr>
          <p:sp>
            <p:nvSpPr>
              <p:cNvPr id="19473" name="AutoShape 44"/>
              <p:cNvSpPr>
                <a:spLocks noChangeArrowheads="1"/>
              </p:cNvSpPr>
              <p:nvPr/>
            </p:nvSpPr>
            <p:spPr bwMode="auto">
              <a:xfrm>
                <a:off x="1273" y="1298"/>
                <a:ext cx="3854" cy="295"/>
              </a:xfrm>
              <a:prstGeom prst="homePlate">
                <a:avLst>
                  <a:gd name="adj" fmla="val 0"/>
                </a:avLst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Souvisí míra sebehodnocení s užíváním drog?</a:t>
                </a:r>
              </a:p>
            </p:txBody>
          </p:sp>
          <p:sp>
            <p:nvSpPr>
              <p:cNvPr id="19474" name="AutoShape 45"/>
              <p:cNvSpPr>
                <a:spLocks noChangeArrowheads="1"/>
              </p:cNvSpPr>
              <p:nvPr/>
            </p:nvSpPr>
            <p:spPr bwMode="auto">
              <a:xfrm>
                <a:off x="1273" y="1649"/>
                <a:ext cx="3854" cy="295"/>
              </a:xfrm>
              <a:prstGeom prst="homePlat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Zda a jak těsně spolu jevy souvisejí</a:t>
                </a:r>
              </a:p>
            </p:txBody>
          </p:sp>
          <p:sp>
            <p:nvSpPr>
              <p:cNvPr id="19475" name="AutoShape 46"/>
              <p:cNvSpPr>
                <a:spLocks noChangeArrowheads="1"/>
              </p:cNvSpPr>
              <p:nvPr/>
            </p:nvSpPr>
            <p:spPr bwMode="auto">
              <a:xfrm>
                <a:off x="1273" y="1990"/>
                <a:ext cx="3854" cy="295"/>
              </a:xfrm>
              <a:prstGeom prst="homePlat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Umožňuje predikci jevů</a:t>
                </a:r>
              </a:p>
            </p:txBody>
          </p:sp>
        </p:grpSp>
      </p:grpSp>
      <p:grpSp>
        <p:nvGrpSpPr>
          <p:cNvPr id="19462" name="Group 51"/>
          <p:cNvGrpSpPr>
            <a:grpSpLocks/>
          </p:cNvGrpSpPr>
          <p:nvPr/>
        </p:nvGrpSpPr>
        <p:grpSpPr bwMode="auto">
          <a:xfrm>
            <a:off x="1258888" y="1790009"/>
            <a:ext cx="6880225" cy="2117148"/>
            <a:chOff x="793" y="738"/>
            <a:chExt cx="4334" cy="1467"/>
          </a:xfrm>
        </p:grpSpPr>
        <p:grpSp>
          <p:nvGrpSpPr>
            <p:cNvPr id="19464" name="Group 26"/>
            <p:cNvGrpSpPr>
              <a:grpSpLocks/>
            </p:cNvGrpSpPr>
            <p:nvPr/>
          </p:nvGrpSpPr>
          <p:grpSpPr bwMode="auto">
            <a:xfrm>
              <a:off x="793" y="738"/>
              <a:ext cx="4334" cy="442"/>
              <a:chOff x="793" y="829"/>
              <a:chExt cx="4334" cy="442"/>
            </a:xfrm>
          </p:grpSpPr>
          <p:sp>
            <p:nvSpPr>
              <p:cNvPr id="19469" name="Rectangle 24"/>
              <p:cNvSpPr>
                <a:spLocks noChangeArrowheads="1"/>
              </p:cNvSpPr>
              <p:nvPr/>
            </p:nvSpPr>
            <p:spPr bwMode="auto">
              <a:xfrm>
                <a:off x="1273" y="857"/>
                <a:ext cx="3854" cy="363"/>
              </a:xfrm>
              <a:prstGeom prst="rect">
                <a:avLst/>
              </a:prstGeom>
              <a:solidFill>
                <a:srgbClr val="FFCC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/>
                  <a:t>DESKRIPCE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cs-CZ" sz="1200" b="1"/>
                  <a:t>DESKRIPTIVNÍ VÝZKUMNÝ PROJEKT</a:t>
                </a:r>
              </a:p>
            </p:txBody>
          </p:sp>
          <p:sp>
            <p:nvSpPr>
              <p:cNvPr id="19470" name="Rectangle 25"/>
              <p:cNvSpPr>
                <a:spLocks noChangeArrowheads="1"/>
              </p:cNvSpPr>
              <p:nvPr/>
            </p:nvSpPr>
            <p:spPr bwMode="auto">
              <a:xfrm>
                <a:off x="793" y="829"/>
                <a:ext cx="401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4000">
                    <a:latin typeface="Times New Roman" pitchFamily="18" charset="0"/>
                    <a:sym typeface="Wingdings" pitchFamily="2" charset="2"/>
                  </a:rPr>
                  <a:t></a:t>
                </a:r>
              </a:p>
            </p:txBody>
          </p:sp>
        </p:grpSp>
        <p:grpSp>
          <p:nvGrpSpPr>
            <p:cNvPr id="19465" name="Group 39"/>
            <p:cNvGrpSpPr>
              <a:grpSpLocks/>
            </p:cNvGrpSpPr>
            <p:nvPr/>
          </p:nvGrpSpPr>
          <p:grpSpPr bwMode="auto">
            <a:xfrm>
              <a:off x="1273" y="1218"/>
              <a:ext cx="3854" cy="987"/>
              <a:chOff x="1273" y="1298"/>
              <a:chExt cx="3854" cy="987"/>
            </a:xfrm>
          </p:grpSpPr>
          <p:sp>
            <p:nvSpPr>
              <p:cNvPr id="19466" name="AutoShape 35"/>
              <p:cNvSpPr>
                <a:spLocks noChangeArrowheads="1"/>
              </p:cNvSpPr>
              <p:nvPr/>
            </p:nvSpPr>
            <p:spPr bwMode="auto">
              <a:xfrm>
                <a:off x="1273" y="1298"/>
                <a:ext cx="3854" cy="295"/>
              </a:xfrm>
              <a:prstGeom prst="homePlate">
                <a:avLst>
                  <a:gd name="adj" fmla="val 0"/>
                </a:avLst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cs-CZ" sz="1600" b="1" dirty="0">
                    <a:latin typeface="Garamond" pitchFamily="18" charset="0"/>
                  </a:rPr>
                  <a:t>Jaké </a:t>
                </a:r>
                <a:r>
                  <a:rPr lang="cs-CZ" sz="1600" b="1" dirty="0" smtClean="0">
                    <a:latin typeface="Garamond" pitchFamily="18" charset="0"/>
                  </a:rPr>
                  <a:t>je sebehodnocení uživatelů drog?</a:t>
                </a:r>
                <a:endParaRPr lang="cs-CZ" sz="1600" b="1" dirty="0">
                  <a:latin typeface="Garamond" pitchFamily="18" charset="0"/>
                </a:endParaRPr>
              </a:p>
            </p:txBody>
          </p:sp>
          <p:sp>
            <p:nvSpPr>
              <p:cNvPr id="19467" name="AutoShape 36"/>
              <p:cNvSpPr>
                <a:spLocks noChangeArrowheads="1"/>
              </p:cNvSpPr>
              <p:nvPr/>
            </p:nvSpPr>
            <p:spPr bwMode="auto">
              <a:xfrm>
                <a:off x="1273" y="1649"/>
                <a:ext cx="3854" cy="295"/>
              </a:xfrm>
              <a:prstGeom prst="homePlat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Co je to? Kolik toho je? Jak často se to vyskytuje?</a:t>
                </a:r>
              </a:p>
            </p:txBody>
          </p:sp>
          <p:sp>
            <p:nvSpPr>
              <p:cNvPr id="19468" name="AutoShape 37"/>
              <p:cNvSpPr>
                <a:spLocks noChangeArrowheads="1"/>
              </p:cNvSpPr>
              <p:nvPr/>
            </p:nvSpPr>
            <p:spPr bwMode="auto">
              <a:xfrm>
                <a:off x="1273" y="1990"/>
                <a:ext cx="3854" cy="295"/>
              </a:xfrm>
              <a:prstGeom prst="homePlat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Popis a klasifikace sledovaného jevu</a:t>
                </a:r>
              </a:p>
            </p:txBody>
          </p:sp>
        </p:grpSp>
      </p:grp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JSOU ZÁKLADNÍ CÍLE VĚDECKÉHO SNAŽENÍ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4042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Cvičení 1 (dovednost rozumět výzkumným sdělením a zpracovávat je pro vlastní účely): Student vytvoří dle zadaných kritérií APA anotaci o rozsahu max. 1 NS z doporučené nebo vlastní ukázky výzkumu. </a:t>
            </a:r>
            <a:r>
              <a:rPr lang="cs-CZ" i="1" dirty="0"/>
              <a:t>Anotace obsahuje téma, výzkumnou otázku, metody, výběr vzorku, vzorek, použité analýzy, informace k validitě a reliabilitě, hlavní výsledky, doporučení pro praxi a citaci daného výzkumu dle APA. Práci vloží do </a:t>
            </a:r>
            <a:r>
              <a:rPr lang="cs-CZ" i="1" dirty="0" err="1"/>
              <a:t>ISu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10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5" name="Group 22"/>
          <p:cNvGrpSpPr>
            <a:grpSpLocks/>
          </p:cNvGrpSpPr>
          <p:nvPr/>
        </p:nvGrpSpPr>
        <p:grpSpPr bwMode="auto">
          <a:xfrm>
            <a:off x="1258888" y="1633538"/>
            <a:ext cx="6880225" cy="2328863"/>
            <a:chOff x="793" y="2281"/>
            <a:chExt cx="4334" cy="1467"/>
          </a:xfrm>
        </p:grpSpPr>
        <p:grpSp>
          <p:nvGrpSpPr>
            <p:cNvPr id="20487" name="Group 23"/>
            <p:cNvGrpSpPr>
              <a:grpSpLocks/>
            </p:cNvGrpSpPr>
            <p:nvPr/>
          </p:nvGrpSpPr>
          <p:grpSpPr bwMode="auto">
            <a:xfrm>
              <a:off x="793" y="2281"/>
              <a:ext cx="4334" cy="442"/>
              <a:chOff x="793" y="829"/>
              <a:chExt cx="4334" cy="442"/>
            </a:xfrm>
          </p:grpSpPr>
          <p:sp>
            <p:nvSpPr>
              <p:cNvPr id="20492" name="Rectangle 24"/>
              <p:cNvSpPr>
                <a:spLocks noChangeArrowheads="1"/>
              </p:cNvSpPr>
              <p:nvPr/>
            </p:nvSpPr>
            <p:spPr bwMode="auto">
              <a:xfrm>
                <a:off x="1273" y="857"/>
                <a:ext cx="3854" cy="363"/>
              </a:xfrm>
              <a:prstGeom prst="rect">
                <a:avLst/>
              </a:prstGeom>
              <a:solidFill>
                <a:srgbClr val="3399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s-CZ" sz="1600" b="1"/>
                  <a:t>VYSVĚTLENÍ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cs-CZ" sz="1200" b="1"/>
                  <a:t>EXPERIMENTÁLNÍ VÝZKUMNÝ PROJEKT</a:t>
                </a:r>
              </a:p>
            </p:txBody>
          </p:sp>
          <p:sp>
            <p:nvSpPr>
              <p:cNvPr id="20493" name="Rectangle 25"/>
              <p:cNvSpPr>
                <a:spLocks noChangeArrowheads="1"/>
              </p:cNvSpPr>
              <p:nvPr/>
            </p:nvSpPr>
            <p:spPr bwMode="auto">
              <a:xfrm>
                <a:off x="793" y="829"/>
                <a:ext cx="401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cs-CZ" sz="4000">
                    <a:latin typeface="Times New Roman" pitchFamily="18" charset="0"/>
                    <a:sym typeface="Wingdings" pitchFamily="2" charset="2"/>
                  </a:rPr>
                  <a:t></a:t>
                </a:r>
              </a:p>
            </p:txBody>
          </p:sp>
        </p:grpSp>
        <p:grpSp>
          <p:nvGrpSpPr>
            <p:cNvPr id="20488" name="Group 26"/>
            <p:cNvGrpSpPr>
              <a:grpSpLocks/>
            </p:cNvGrpSpPr>
            <p:nvPr/>
          </p:nvGrpSpPr>
          <p:grpSpPr bwMode="auto">
            <a:xfrm>
              <a:off x="1273" y="2761"/>
              <a:ext cx="3854" cy="987"/>
              <a:chOff x="1273" y="1298"/>
              <a:chExt cx="3854" cy="987"/>
            </a:xfrm>
          </p:grpSpPr>
          <p:sp>
            <p:nvSpPr>
              <p:cNvPr id="20489" name="AutoShape 27"/>
              <p:cNvSpPr>
                <a:spLocks noChangeArrowheads="1"/>
              </p:cNvSpPr>
              <p:nvPr/>
            </p:nvSpPr>
            <p:spPr bwMode="auto">
              <a:xfrm>
                <a:off x="1273" y="1298"/>
                <a:ext cx="3854" cy="295"/>
              </a:xfrm>
              <a:prstGeom prst="homePlate">
                <a:avLst>
                  <a:gd name="adj" fmla="val 0"/>
                </a:avLst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Je nízké sebehodnocení příčinou užívání drog?</a:t>
                </a:r>
              </a:p>
            </p:txBody>
          </p:sp>
          <p:sp>
            <p:nvSpPr>
              <p:cNvPr id="20490" name="AutoShape 28"/>
              <p:cNvSpPr>
                <a:spLocks noChangeArrowheads="1"/>
              </p:cNvSpPr>
              <p:nvPr/>
            </p:nvSpPr>
            <p:spPr bwMode="auto">
              <a:xfrm>
                <a:off x="1273" y="1649"/>
                <a:ext cx="3854" cy="295"/>
              </a:xfrm>
              <a:prstGeom prst="homePlat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Co zapříčiňuje co?</a:t>
                </a:r>
              </a:p>
            </p:txBody>
          </p:sp>
          <p:sp>
            <p:nvSpPr>
              <p:cNvPr id="20491" name="AutoShape 29"/>
              <p:cNvSpPr>
                <a:spLocks noChangeArrowheads="1"/>
              </p:cNvSpPr>
              <p:nvPr/>
            </p:nvSpPr>
            <p:spPr bwMode="auto">
              <a:xfrm>
                <a:off x="1273" y="1990"/>
                <a:ext cx="3854" cy="295"/>
              </a:xfrm>
              <a:prstGeom prst="homePlat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cs-CZ" sz="1600" b="1">
                    <a:latin typeface="Garamond" pitchFamily="18" charset="0"/>
                  </a:rPr>
                  <a:t>Umožňuje identifikovat kauzalitu vztahu</a:t>
                </a:r>
              </a:p>
            </p:txBody>
          </p: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JSOU ZÁKLADNÍ CÍLE VĚDECKÉHO SNAŽENÍ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827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1340768" y="2615534"/>
            <a:ext cx="7053535" cy="503238"/>
          </a:xfrm>
          <a:prstGeom prst="homePlate">
            <a:avLst>
              <a:gd name="adj" fmla="val 0"/>
            </a:avLst>
          </a:prstGeom>
          <a:solidFill>
            <a:srgbClr val="33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 b="1"/>
              <a:t>HYPOTÉZY SPECIFIKUJÍ VÝZKUMNÝ PROBLÉM</a:t>
            </a:r>
          </a:p>
        </p:txBody>
      </p:sp>
      <p:sp>
        <p:nvSpPr>
          <p:cNvPr id="21507" name="AutoShape 7"/>
          <p:cNvSpPr>
            <a:spLocks noChangeArrowheads="1"/>
          </p:cNvSpPr>
          <p:nvPr/>
        </p:nvSpPr>
        <p:spPr bwMode="auto">
          <a:xfrm>
            <a:off x="1340768" y="1735787"/>
            <a:ext cx="7053535" cy="693088"/>
          </a:xfrm>
          <a:prstGeom prst="homePlate">
            <a:avLst>
              <a:gd name="adj" fmla="val 0"/>
            </a:avLst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 b="1" dirty="0"/>
              <a:t>PŘEDPOKLÁDANÝ VÝSLEDEK VÝZKUMNÉHO PROJEKTU</a:t>
            </a:r>
          </a:p>
          <a:p>
            <a:pPr algn="ctr"/>
            <a:r>
              <a:rPr lang="cs-CZ" sz="1400" b="1" dirty="0"/>
              <a:t>CO OČEKÁVÁM, ŽE VYJDE</a:t>
            </a:r>
            <a:endParaRPr lang="cs-CZ" sz="1800" b="1" dirty="0"/>
          </a:p>
        </p:txBody>
      </p:sp>
      <p:sp>
        <p:nvSpPr>
          <p:cNvPr id="44048" name="AutoShape 16"/>
          <p:cNvSpPr>
            <a:spLocks noChangeArrowheads="1"/>
          </p:cNvSpPr>
          <p:nvPr/>
        </p:nvSpPr>
        <p:spPr bwMode="auto">
          <a:xfrm>
            <a:off x="1340768" y="3310859"/>
            <a:ext cx="7053535" cy="914400"/>
          </a:xfrm>
          <a:prstGeom prst="homePlate">
            <a:avLst>
              <a:gd name="adj" fmla="val 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cs-CZ" sz="1400" b="1">
                <a:latin typeface="Garamond" pitchFamily="18" charset="0"/>
              </a:rPr>
              <a:t>VÝZKUMNÁ OTÁZKA</a:t>
            </a:r>
            <a:endParaRPr lang="cs-CZ" sz="1600" b="1">
              <a:latin typeface="Garamond" pitchFamily="18" charset="0"/>
            </a:endParaRPr>
          </a:p>
          <a:p>
            <a:pPr algn="ctr"/>
            <a:r>
              <a:rPr lang="cs-CZ" sz="1600" b="1">
                <a:latin typeface="Garamond" pitchFamily="18" charset="0"/>
              </a:rPr>
              <a:t>Existuje vztah mezi tendencí chovat se prosociálně a vyžadováním</a:t>
            </a:r>
          </a:p>
          <a:p>
            <a:pPr algn="ctr"/>
            <a:r>
              <a:rPr lang="cs-CZ" sz="1600" b="1">
                <a:latin typeface="Garamond" pitchFamily="18" charset="0"/>
              </a:rPr>
              <a:t>prosociálního chování od druhých?</a:t>
            </a:r>
          </a:p>
        </p:txBody>
      </p:sp>
      <p:sp>
        <p:nvSpPr>
          <p:cNvPr id="21512" name="AutoShape 17"/>
          <p:cNvSpPr>
            <a:spLocks noChangeArrowheads="1"/>
          </p:cNvSpPr>
          <p:nvPr/>
        </p:nvSpPr>
        <p:spPr bwMode="auto">
          <a:xfrm>
            <a:off x="1340768" y="4453858"/>
            <a:ext cx="7053535" cy="914400"/>
          </a:xfrm>
          <a:prstGeom prst="homePlate">
            <a:avLst>
              <a:gd name="adj" fmla="val 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cs-CZ" sz="1400" b="1">
                <a:latin typeface="Garamond" pitchFamily="18" charset="0"/>
              </a:rPr>
              <a:t>HYPOTÉZA</a:t>
            </a:r>
            <a:endParaRPr lang="cs-CZ" sz="1600" b="1">
              <a:latin typeface="Garamond" pitchFamily="18" charset="0"/>
            </a:endParaRPr>
          </a:p>
          <a:p>
            <a:pPr algn="ctr"/>
            <a:r>
              <a:rPr lang="cs-CZ" sz="1600" b="1">
                <a:latin typeface="Garamond" pitchFamily="18" charset="0"/>
              </a:rPr>
              <a:t>Lidé s větší tendencí k prosociálnímu chování více vyžadují</a:t>
            </a:r>
          </a:p>
          <a:p>
            <a:pPr algn="ctr"/>
            <a:r>
              <a:rPr lang="cs-CZ" sz="1600" b="1">
                <a:latin typeface="Garamond" pitchFamily="18" charset="0"/>
              </a:rPr>
              <a:t>prosociální chování od ostatních.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l-PL" dirty="0"/>
              <a:t>CO JE TO HYPOTÉZA A JAK VZNIKÁ</a:t>
            </a:r>
            <a:r>
              <a:rPr lang="pl-PL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415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 autoUpdateAnimBg="0"/>
      <p:bldP spid="44048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Projekt práce - struktura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popis řešeného problému;  </a:t>
            </a:r>
          </a:p>
          <a:p>
            <a:r>
              <a:rPr lang="cs-CZ"/>
              <a:t>uvedení do kontextu problému v rámci současného stavu oboru (přehled literatury); </a:t>
            </a:r>
          </a:p>
          <a:p>
            <a:r>
              <a:rPr lang="cs-CZ"/>
              <a:t>určit cíle práce;</a:t>
            </a:r>
          </a:p>
          <a:p>
            <a:r>
              <a:rPr lang="cs-CZ"/>
              <a:t>objasnit, jak se bude postupovat, aby se cílů dosáhlo.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Když již je hotová představa o problému, je vhodné nachystat si anotaci (max. 250 slov)</a:t>
            </a:r>
          </a:p>
          <a:p>
            <a:pPr lvl="1"/>
            <a:r>
              <a:rPr lang="cs-CZ" dirty="0" smtClean="0"/>
              <a:t>V několika větách stručně představujeme cíl práce, teoretická východiska i metodologická východiska</a:t>
            </a:r>
          </a:p>
          <a:p>
            <a:pPr lvl="1"/>
            <a:r>
              <a:rPr lang="cs-CZ" dirty="0" smtClean="0"/>
              <a:t>Text anotace by měl chápat i laik. Je-li to „složité“, pak něco v předchozím procesu nebylo v pořádku. To, co nás zajímá a jak to děláme by mělo být obecně srozumitelné.</a:t>
            </a:r>
          </a:p>
          <a:p>
            <a:pPr lvl="1"/>
            <a:r>
              <a:rPr lang="cs-CZ" dirty="0" smtClean="0"/>
              <a:t>Výhoda při komunikaci s respondenty (informovaný souhlas, ochota spolupracovat).</a:t>
            </a:r>
          </a:p>
          <a:p>
            <a:pPr lvl="1"/>
            <a:r>
              <a:rPr lang="cs-CZ" dirty="0" smtClean="0"/>
              <a:t>Výhoda při propagaci práce a jejích výsledků.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990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Kvalifikační práce – věc veřejná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Naučte se o své práci hovořit a diskutovat</a:t>
            </a:r>
          </a:p>
          <a:p>
            <a:r>
              <a:rPr lang="cs-CZ" dirty="0" smtClean="0"/>
              <a:t>Vítejte kritické připomínky (v případě, že se týkají práce ;)</a:t>
            </a:r>
          </a:p>
          <a:p>
            <a:r>
              <a:rPr lang="cs-CZ" dirty="0" smtClean="0"/>
              <a:t>Snažte se průběžně na seminářích a konferencích zveřejňovat průběžné výsledky své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5063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Práce s literaturou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Je nutné číst, řada „nových“ a „aktuálních“ témat vyplývá z neznalosti („objevování kola“, zkoumání banalit)</a:t>
            </a:r>
          </a:p>
          <a:p>
            <a:pPr lvl="1"/>
            <a:r>
              <a:rPr lang="cs-CZ" sz="2100" dirty="0" smtClean="0"/>
              <a:t>Literatura dává přehled i o způsobech zkoumání problému (design výzkumu, metody i jejich omezení)</a:t>
            </a:r>
          </a:p>
          <a:p>
            <a:r>
              <a:rPr lang="cs-CZ" sz="2400" dirty="0" smtClean="0"/>
              <a:t>K </a:t>
            </a:r>
            <a:r>
              <a:rPr lang="cs-CZ" sz="2400" dirty="0"/>
              <a:t>tématu je vhodné si obstarat </a:t>
            </a:r>
            <a:r>
              <a:rPr lang="cs-CZ" sz="2400" u="sng" dirty="0"/>
              <a:t>přiměřené</a:t>
            </a:r>
            <a:r>
              <a:rPr lang="cs-CZ" sz="2400" dirty="0"/>
              <a:t> množství literatury ;)</a:t>
            </a:r>
          </a:p>
          <a:p>
            <a:r>
              <a:rPr lang="cs-CZ" sz="2400" dirty="0"/>
              <a:t>Literaturu může doporučit </a:t>
            </a:r>
            <a:r>
              <a:rPr lang="cs-CZ" sz="2400" dirty="0" smtClean="0"/>
              <a:t>školitel, </a:t>
            </a:r>
            <a:r>
              <a:rPr lang="cs-CZ" sz="2400" dirty="0"/>
              <a:t>důležitý je i vlastní výběr</a:t>
            </a:r>
          </a:p>
          <a:p>
            <a:r>
              <a:rPr lang="cs-CZ" sz="2400" dirty="0"/>
              <a:t>Průběžně je velmi dobré psát si poznámky a vytvářet seznam literatury </a:t>
            </a:r>
          </a:p>
          <a:p>
            <a:pPr lvl="1"/>
            <a:r>
              <a:rPr lang="cs-CZ" sz="2000" dirty="0"/>
              <a:t>(„Odkud, </a:t>
            </a:r>
            <a:r>
              <a:rPr lang="cs-CZ" sz="2000" dirty="0" err="1"/>
              <a:t>doprčic</a:t>
            </a:r>
            <a:r>
              <a:rPr lang="cs-CZ" sz="2000" dirty="0"/>
              <a:t>, byla ta modrá knížka? A tohle jsem našel kde?“)</a:t>
            </a:r>
          </a:p>
          <a:p>
            <a:pPr lvl="1"/>
            <a:r>
              <a:rPr lang="cs-CZ" sz="2000" dirty="0"/>
              <a:t>Od začátku podle normy ISO </a:t>
            </a:r>
            <a:endParaRPr lang="cs-CZ" sz="2000" dirty="0" smtClean="0"/>
          </a:p>
          <a:p>
            <a:pPr lvl="2"/>
            <a:r>
              <a:rPr lang="cs-CZ" sz="1800" dirty="0" smtClean="0"/>
              <a:t>Užitečný </a:t>
            </a:r>
            <a:r>
              <a:rPr lang="cs-CZ" sz="1800" dirty="0"/>
              <a:t>on-line nástroj </a:t>
            </a:r>
            <a:r>
              <a:rPr lang="cs-CZ" sz="1800" dirty="0">
                <a:hlinkClick r:id="rId3"/>
              </a:rPr>
              <a:t>http://www.citace.com/</a:t>
            </a:r>
            <a:r>
              <a:rPr lang="cs-CZ" sz="1800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</a:t>
            </a:r>
            <a:r>
              <a:rPr lang="cs-CZ" dirty="0" smtClean="0"/>
              <a:t>literaturou</a:t>
            </a:r>
            <a:endParaRPr lang="cs-CZ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Nutnost definovat klíčová slova (a jejich varianty) i v angličtině – užitečná pomůcka - slovníky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Vyhledávání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 katalogu </a:t>
            </a:r>
            <a:r>
              <a:rPr lang="cs-CZ" sz="2000" dirty="0" smtClean="0"/>
              <a:t>knihoven – elektronické zdroje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V českém </a:t>
            </a:r>
            <a:r>
              <a:rPr lang="cs-CZ" sz="2000" dirty="0" err="1"/>
              <a:t>interentu</a:t>
            </a:r>
            <a:r>
              <a:rPr lang="cs-CZ" sz="2000" dirty="0"/>
              <a:t> (seznam, </a:t>
            </a:r>
            <a:r>
              <a:rPr lang="cs-CZ" sz="2000" dirty="0" err="1"/>
              <a:t>google</a:t>
            </a:r>
            <a:r>
              <a:rPr lang="cs-CZ" sz="20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cs-CZ" sz="1700" dirty="0" smtClean="0"/>
              <a:t>Dostupnost českých (slovenských) zdrojů je všeobecně špatná, je pracná a časově náročná</a:t>
            </a:r>
          </a:p>
          <a:p>
            <a:pPr lvl="2">
              <a:lnSpc>
                <a:spcPct val="90000"/>
              </a:lnSpc>
            </a:pPr>
            <a:r>
              <a:rPr lang="cs-CZ" sz="1700" dirty="0" smtClean="0"/>
              <a:t>Výstupy z </a:t>
            </a:r>
            <a:r>
              <a:rPr lang="cs-CZ" sz="1700" dirty="0" err="1" smtClean="0"/>
              <a:t>výzmumů</a:t>
            </a:r>
            <a:r>
              <a:rPr lang="cs-CZ" sz="1700" dirty="0" smtClean="0"/>
              <a:t> z veřejných zdrojů najdete na v </a:t>
            </a:r>
            <a:r>
              <a:rPr lang="cs-CZ" sz="1700" dirty="0" err="1" smtClean="0"/>
              <a:t>RIVu</a:t>
            </a:r>
            <a:r>
              <a:rPr lang="cs-CZ" sz="1700" dirty="0" smtClean="0"/>
              <a:t> (http:/www.vyzkum.cz/)</a:t>
            </a:r>
            <a:endParaRPr lang="cs-CZ" sz="17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V anglických odborných časopisech </a:t>
            </a:r>
          </a:p>
          <a:p>
            <a:pPr lvl="2">
              <a:lnSpc>
                <a:spcPct val="90000"/>
              </a:lnSpc>
            </a:pPr>
            <a:r>
              <a:rPr lang="cs-CZ" sz="1800" dirty="0">
                <a:hlinkClick r:id="rId3"/>
              </a:rPr>
              <a:t>http://www.ped.muni.cz/wlib/</a:t>
            </a:r>
            <a:r>
              <a:rPr lang="cs-CZ" sz="1800" dirty="0"/>
              <a:t> 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BLACKWELL SYNERGY 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EBRARY </a:t>
            </a:r>
            <a:r>
              <a:rPr lang="cs-CZ" sz="1600" dirty="0" err="1"/>
              <a:t>Education</a:t>
            </a:r>
            <a:r>
              <a:rPr lang="cs-CZ" sz="1600" dirty="0"/>
              <a:t> 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Elektronická knihovna časopisů na MU 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ERIC - </a:t>
            </a:r>
            <a:r>
              <a:rPr lang="cs-CZ" sz="1600" dirty="0" err="1"/>
              <a:t>Educational</a:t>
            </a:r>
            <a:r>
              <a:rPr lang="cs-CZ" sz="1600" dirty="0"/>
              <a:t> </a:t>
            </a:r>
            <a:r>
              <a:rPr lang="cs-CZ" sz="1600" dirty="0" err="1"/>
              <a:t>Resource</a:t>
            </a:r>
            <a:r>
              <a:rPr lang="cs-CZ" sz="1600" dirty="0"/>
              <a:t> </a:t>
            </a:r>
            <a:r>
              <a:rPr lang="cs-CZ" sz="1600" dirty="0" err="1"/>
              <a:t>Information</a:t>
            </a:r>
            <a:r>
              <a:rPr lang="cs-CZ" sz="1600" dirty="0"/>
              <a:t> Center 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JSTOR - JOURNAL STORAGE 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PROQUEST 5000 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(…)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Práce s literaturou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Zdroje – dostupné nejčastěji v </a:t>
            </a:r>
            <a:r>
              <a:rPr lang="cs-CZ" sz="2400" dirty="0" smtClean="0"/>
              <a:t>knihovnách (vč. odkazů na databáze)</a:t>
            </a:r>
          </a:p>
          <a:p>
            <a:r>
              <a:rPr lang="cs-CZ" sz="2400" b="1" dirty="0" smtClean="0"/>
              <a:t>Nejhloupější věta totiž zní „k tématu neexistuje relevantní literatura“ </a:t>
            </a:r>
            <a:endParaRPr lang="cs-CZ" sz="2400" b="1" dirty="0"/>
          </a:p>
          <a:p>
            <a:pPr lvl="1"/>
            <a:r>
              <a:rPr lang="cs-CZ" sz="2000" b="1" dirty="0" smtClean="0"/>
              <a:t>Odborné </a:t>
            </a:r>
            <a:r>
              <a:rPr lang="cs-CZ" sz="2000" b="1" dirty="0"/>
              <a:t>knihy</a:t>
            </a:r>
            <a:r>
              <a:rPr lang="cs-CZ" sz="2000" dirty="0"/>
              <a:t> – monografie (učebnice konzultovat s vedoucím)</a:t>
            </a:r>
          </a:p>
          <a:p>
            <a:pPr lvl="2"/>
            <a:r>
              <a:rPr lang="cs-CZ" sz="1800" dirty="0"/>
              <a:t>V angličtině - </a:t>
            </a:r>
            <a:r>
              <a:rPr lang="cs-CZ" sz="1800" dirty="0">
                <a:hlinkClick r:id="rId3"/>
              </a:rPr>
              <a:t>http://www.</a:t>
            </a:r>
            <a:r>
              <a:rPr lang="cs-CZ" sz="1800" dirty="0" err="1">
                <a:hlinkClick r:id="rId3"/>
              </a:rPr>
              <a:t>ped.muni.cz</a:t>
            </a:r>
            <a:r>
              <a:rPr lang="cs-CZ" sz="1800" dirty="0">
                <a:hlinkClick r:id="rId3"/>
              </a:rPr>
              <a:t>/</a:t>
            </a:r>
            <a:r>
              <a:rPr lang="cs-CZ" sz="1800" dirty="0" err="1">
                <a:hlinkClick r:id="rId3"/>
              </a:rPr>
              <a:t>wlib</a:t>
            </a:r>
            <a:r>
              <a:rPr lang="cs-CZ" sz="1800" dirty="0">
                <a:hlinkClick r:id="rId3"/>
              </a:rPr>
              <a:t>/</a:t>
            </a:r>
            <a:r>
              <a:rPr lang="cs-CZ" sz="1800" dirty="0"/>
              <a:t> (doporučuji encyklopedie a </a:t>
            </a:r>
            <a:r>
              <a:rPr lang="cs-CZ" sz="1800" dirty="0" err="1"/>
              <a:t>eBrary</a:t>
            </a:r>
            <a:r>
              <a:rPr lang="cs-CZ" sz="1800" dirty="0"/>
              <a:t> </a:t>
            </a:r>
            <a:r>
              <a:rPr lang="cs-CZ" sz="1800" dirty="0" err="1"/>
              <a:t>Education</a:t>
            </a:r>
            <a:r>
              <a:rPr lang="cs-CZ" sz="1800" dirty="0" smtClean="0"/>
              <a:t>)</a:t>
            </a:r>
          </a:p>
          <a:p>
            <a:pPr lvl="2"/>
            <a:r>
              <a:rPr lang="cs-CZ" sz="1800" dirty="0" err="1" smtClean="0"/>
              <a:t>Google</a:t>
            </a:r>
            <a:r>
              <a:rPr lang="cs-CZ" sz="1800" dirty="0" smtClean="0"/>
              <a:t> </a:t>
            </a:r>
            <a:r>
              <a:rPr lang="cs-CZ" sz="1800" dirty="0" err="1" smtClean="0"/>
              <a:t>books</a:t>
            </a:r>
            <a:r>
              <a:rPr lang="cs-CZ" sz="1800" dirty="0" smtClean="0"/>
              <a:t> </a:t>
            </a:r>
            <a:r>
              <a:rPr lang="cs-CZ" sz="1800" dirty="0" smtClean="0">
                <a:hlinkClick r:id="rId4"/>
              </a:rPr>
              <a:t>http://books.google.cz/</a:t>
            </a:r>
            <a:endParaRPr lang="cs-CZ" sz="1800" dirty="0"/>
          </a:p>
          <a:p>
            <a:pPr lvl="1"/>
            <a:r>
              <a:rPr lang="cs-CZ" sz="2000" b="1" dirty="0"/>
              <a:t>Odborné časopisy</a:t>
            </a:r>
            <a:r>
              <a:rPr lang="cs-CZ" sz="2000" dirty="0"/>
              <a:t> – </a:t>
            </a:r>
            <a:r>
              <a:rPr lang="cs-CZ" sz="2000" dirty="0" smtClean="0">
                <a:hlinkClick r:id="rId5"/>
              </a:rPr>
              <a:t>Pedagogika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6"/>
              </a:rPr>
              <a:t>Čs. psychologie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7"/>
              </a:rPr>
              <a:t>e-psychologie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8"/>
              </a:rPr>
              <a:t>Školský </a:t>
            </a:r>
            <a:r>
              <a:rPr lang="cs-CZ" sz="2000" dirty="0" err="1" smtClean="0">
                <a:hlinkClick r:id="rId8"/>
              </a:rPr>
              <a:t>psychológ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9"/>
              </a:rPr>
              <a:t>Orbis </a:t>
            </a:r>
            <a:r>
              <a:rPr lang="cs-CZ" sz="2000" dirty="0" err="1" smtClean="0">
                <a:hlinkClick r:id="rId9"/>
              </a:rPr>
              <a:t>Scholae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10"/>
              </a:rPr>
              <a:t>Pedagogika.</a:t>
            </a:r>
            <a:r>
              <a:rPr lang="cs-CZ" sz="2000" dirty="0" err="1" smtClean="0">
                <a:hlinkClick r:id="rId10"/>
              </a:rPr>
              <a:t>sk</a:t>
            </a:r>
            <a:r>
              <a:rPr lang="cs-CZ" sz="2000" dirty="0" smtClean="0"/>
              <a:t>, </a:t>
            </a:r>
            <a:r>
              <a:rPr lang="cs-CZ" sz="2000" dirty="0" err="1" smtClean="0">
                <a:hlinkClick r:id="rId11"/>
              </a:rPr>
              <a:t>Journal</a:t>
            </a:r>
            <a:r>
              <a:rPr lang="cs-CZ" sz="2000" dirty="0" smtClean="0">
                <a:hlinkClick r:id="rId11"/>
              </a:rPr>
              <a:t> </a:t>
            </a:r>
            <a:r>
              <a:rPr lang="cs-CZ" sz="2000" dirty="0" err="1" smtClean="0">
                <a:hlinkClick r:id="rId11"/>
              </a:rPr>
              <a:t>of</a:t>
            </a:r>
            <a:r>
              <a:rPr lang="cs-CZ" sz="2000" dirty="0" smtClean="0">
                <a:hlinkClick r:id="rId11"/>
              </a:rPr>
              <a:t> Pedagogy / Pedagogický </a:t>
            </a:r>
            <a:r>
              <a:rPr lang="cs-CZ" sz="2000" dirty="0" err="1" smtClean="0">
                <a:hlinkClick r:id="rId11"/>
              </a:rPr>
              <a:t>casopis</a:t>
            </a:r>
            <a:r>
              <a:rPr lang="cs-CZ" sz="2000" dirty="0" smtClean="0"/>
              <a:t>...</a:t>
            </a:r>
          </a:p>
          <a:p>
            <a:pPr lvl="2"/>
            <a:r>
              <a:rPr lang="cs-CZ" sz="1600" dirty="0" err="1" smtClean="0"/>
              <a:t>Scholar</a:t>
            </a:r>
            <a:r>
              <a:rPr lang="cs-CZ" sz="1600" dirty="0" smtClean="0"/>
              <a:t> </a:t>
            </a:r>
            <a:r>
              <a:rPr lang="cs-CZ" sz="1600" dirty="0" err="1" smtClean="0"/>
              <a:t>google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12"/>
              </a:rPr>
              <a:t>http://scholar.google.cz/</a:t>
            </a:r>
            <a:endParaRPr lang="cs-CZ" sz="1600" dirty="0"/>
          </a:p>
          <a:p>
            <a:pPr lvl="1"/>
            <a:r>
              <a:rPr lang="cs-CZ" sz="2000" b="1" dirty="0"/>
              <a:t>Sborníky z konferencí</a:t>
            </a:r>
            <a:r>
              <a:rPr lang="cs-CZ" sz="2000" dirty="0"/>
              <a:t> </a:t>
            </a:r>
          </a:p>
          <a:p>
            <a:pPr lvl="2"/>
            <a:r>
              <a:rPr lang="cs-CZ" sz="1800" dirty="0"/>
              <a:t>např. ČAPV,…</a:t>
            </a:r>
          </a:p>
          <a:p>
            <a:pPr lvl="1"/>
            <a:r>
              <a:rPr lang="cs-CZ" sz="2000" dirty="0"/>
              <a:t>Vzdělávací portály – </a:t>
            </a:r>
            <a:r>
              <a:rPr lang="cs-CZ" sz="2000" dirty="0">
                <a:hlinkClick r:id="rId13"/>
              </a:rPr>
              <a:t>http://www.</a:t>
            </a:r>
            <a:r>
              <a:rPr lang="cs-CZ" sz="2000" dirty="0" err="1">
                <a:hlinkClick r:id="rId13"/>
              </a:rPr>
              <a:t>ceskaskola.cz</a:t>
            </a:r>
            <a:r>
              <a:rPr lang="cs-CZ" sz="2000" dirty="0">
                <a:hlinkClick r:id="rId13"/>
              </a:rPr>
              <a:t>/</a:t>
            </a:r>
            <a:r>
              <a:rPr lang="cs-CZ" sz="2000" dirty="0"/>
              <a:t> (…)</a:t>
            </a:r>
          </a:p>
          <a:p>
            <a:pPr lvl="1"/>
            <a:r>
              <a:rPr lang="cs-CZ" sz="2000" dirty="0"/>
              <a:t>Stránky občanských sdružení a neziskových organizací</a:t>
            </a:r>
          </a:p>
          <a:p>
            <a:pPr lvl="2">
              <a:buFont typeface="Wingdings" pitchFamily="2" charset="2"/>
              <a:buNone/>
            </a:pPr>
            <a:endParaRPr lang="cs-CZ" sz="18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Otázky kolem odpovědí na otázky</a:t>
            </a:r>
          </a:p>
        </p:txBody>
      </p:sp>
    </p:spTree>
    <p:extLst>
      <p:ext uri="{BB962C8B-B14F-4D97-AF65-F5344CB8AC3E}">
        <p14:creationId xmlns:p14="http://schemas.microsoft.com/office/powerpoint/2010/main" val="321937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Group 3"/>
          <p:cNvGraphicFramePr>
            <a:graphicFrameLocks noGrp="1"/>
          </p:cNvGraphicFramePr>
          <p:nvPr/>
        </p:nvGraphicFramePr>
        <p:xfrm>
          <a:off x="1258888" y="1773238"/>
          <a:ext cx="7416800" cy="4048125"/>
        </p:xfrm>
        <a:graphic>
          <a:graphicData uri="http://schemas.openxmlformats.org/drawingml/2006/table">
            <a:tbl>
              <a:tblPr/>
              <a:tblGrid>
                <a:gridCol w="2489200"/>
                <a:gridCol w="49276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POROZUMĚNÍ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Identifikace požadované informace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Propojení s relevantními pojmy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Sociální kognice – účel tázání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VYBAVENÍ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Stanovení strategie vybavení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Vybavení specifických a obecných paměťových stop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rebuchet MS" pitchFamily="34" charset="0"/>
                        </a:rPr>
                        <a:t>Doplnění chybějících detailů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POSOUZENÍ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… kompletnosti a relevantnosti vybaveného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… vhodnosti, přípustnosti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Vytvoření odhadu na základě dílčích informací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ODPOVĚĎ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Srovnání svého odhadu s nabízenými kategoriemi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Provádění úprav…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1116013" y="6283325"/>
            <a:ext cx="6335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kumimoji="1" lang="en-US" sz="1000">
                <a:solidFill>
                  <a:schemeClr val="tx2"/>
                </a:solidFill>
                <a:latin typeface="Trebuchet MS" pitchFamily="34" charset="0"/>
              </a:rPr>
              <a:t>AJ:</a:t>
            </a:r>
            <a:r>
              <a:rPr kumimoji="1" lang="cs-CZ" sz="1000">
                <a:solidFill>
                  <a:schemeClr val="tx2"/>
                </a:solidFill>
                <a:latin typeface="Trebuchet MS" pitchFamily="34" charset="0"/>
              </a:rPr>
              <a:t> comprehension, retrieval, judgement, response  </a:t>
            </a:r>
            <a:endParaRPr kumimoji="1" lang="cs-CZ" sz="40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0260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odpovídáme na otázky</a:t>
            </a:r>
          </a:p>
        </p:txBody>
      </p:sp>
    </p:spTree>
    <p:extLst>
      <p:ext uri="{BB962C8B-B14F-4D97-AF65-F5344CB8AC3E}">
        <p14:creationId xmlns:p14="http://schemas.microsoft.com/office/powerpoint/2010/main" val="2225488296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Kvalifikační práce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 čemu je dobrá?</a:t>
            </a:r>
          </a:p>
          <a:p>
            <a:r>
              <a:rPr lang="cs-CZ" dirty="0"/>
              <a:t>Jak vybrat téma a jak s ním pracovat?</a:t>
            </a:r>
          </a:p>
          <a:p>
            <a:r>
              <a:rPr lang="cs-CZ" dirty="0" smtClean="0"/>
              <a:t>Jak se dopracovat k výzkumné otázce a jaké to má důsledky?</a:t>
            </a:r>
            <a:endParaRPr lang="cs-CZ" dirty="0"/>
          </a:p>
          <a:p>
            <a:r>
              <a:rPr lang="cs-CZ" dirty="0" smtClean="0"/>
              <a:t>Jak pracovat s literaturou?</a:t>
            </a:r>
          </a:p>
          <a:p>
            <a:r>
              <a:rPr lang="cs-CZ" dirty="0" smtClean="0"/>
              <a:t>Jak se ptát respondentů?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Model odpovídání na otázky</a:t>
            </a:r>
            <a:endParaRPr lang="cs-CZ" b="1" dirty="0" smtClean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714500"/>
            <a:ext cx="804862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Obdélník 53"/>
          <p:cNvSpPr>
            <a:spLocks noChangeArrowheads="1"/>
          </p:cNvSpPr>
          <p:nvPr/>
        </p:nvSpPr>
        <p:spPr bwMode="auto">
          <a:xfrm>
            <a:off x="515817" y="6237312"/>
            <a:ext cx="8358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1800" dirty="0" err="1">
                <a:solidFill>
                  <a:schemeClr val="tx1"/>
                </a:solidFill>
              </a:rPr>
              <a:t>Canell</a:t>
            </a:r>
            <a:r>
              <a:rPr lang="cs-CZ" sz="1800" dirty="0">
                <a:solidFill>
                  <a:schemeClr val="tx1"/>
                </a:solidFill>
              </a:rPr>
              <a:t>, Miller, </a:t>
            </a:r>
            <a:r>
              <a:rPr lang="cs-CZ" sz="1800" dirty="0" err="1">
                <a:solidFill>
                  <a:schemeClr val="tx1"/>
                </a:solidFill>
              </a:rPr>
              <a:t>Oksenberg</a:t>
            </a:r>
            <a:r>
              <a:rPr lang="cs-CZ" sz="1800" dirty="0">
                <a:solidFill>
                  <a:schemeClr val="tx1"/>
                </a:solidFill>
              </a:rPr>
              <a:t>, upraveno dle </a:t>
            </a:r>
            <a:r>
              <a:rPr lang="cs-CZ" sz="1800" dirty="0" err="1">
                <a:solidFill>
                  <a:schemeClr val="tx1"/>
                </a:solidFill>
              </a:rPr>
              <a:t>Tourangeau</a:t>
            </a:r>
            <a:r>
              <a:rPr lang="cs-CZ" sz="1800" dirty="0">
                <a:solidFill>
                  <a:schemeClr val="tx1"/>
                </a:solidFill>
              </a:rPr>
              <a:t>, </a:t>
            </a:r>
            <a:r>
              <a:rPr lang="cs-CZ" sz="1800" dirty="0" err="1">
                <a:solidFill>
                  <a:schemeClr val="tx1"/>
                </a:solidFill>
              </a:rPr>
              <a:t>Rips</a:t>
            </a:r>
            <a:r>
              <a:rPr lang="cs-CZ" sz="1800" dirty="0">
                <a:solidFill>
                  <a:schemeClr val="tx1"/>
                </a:solidFill>
              </a:rPr>
              <a:t>, </a:t>
            </a:r>
            <a:r>
              <a:rPr lang="cs-CZ" sz="1800" dirty="0" err="1">
                <a:solidFill>
                  <a:schemeClr val="tx1"/>
                </a:solidFill>
              </a:rPr>
              <a:t>Rasinski</a:t>
            </a:r>
            <a:r>
              <a:rPr lang="cs-CZ" sz="1800" dirty="0">
                <a:solidFill>
                  <a:schemeClr val="tx1"/>
                </a:solidFill>
              </a:rPr>
              <a:t> (2000) </a:t>
            </a:r>
          </a:p>
        </p:txBody>
      </p:sp>
    </p:spTree>
    <p:extLst>
      <p:ext uri="{BB962C8B-B14F-4D97-AF65-F5344CB8AC3E}">
        <p14:creationId xmlns:p14="http://schemas.microsoft.com/office/powerpoint/2010/main" val="548505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73163" y="1412875"/>
            <a:ext cx="7772400" cy="4683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400" smtClean="0">
                <a:latin typeface="Trebuchet MS" pitchFamily="34" charset="0"/>
                <a:cs typeface="Times New Roman" pitchFamily="18" charset="0"/>
              </a:rPr>
              <a:t>Normální konverzace v b</a:t>
            </a:r>
            <a:r>
              <a:rPr lang="cs-CZ" sz="1400" smtClean="0">
                <a:latin typeface="Trebuchet MS" pitchFamily="34" charset="0"/>
              </a:rPr>
              <a:t>ěž</a:t>
            </a:r>
            <a:r>
              <a:rPr lang="cs-CZ" sz="1400" smtClean="0">
                <a:latin typeface="Trebuchet MS" pitchFamily="34" charset="0"/>
                <a:cs typeface="Times New Roman" pitchFamily="18" charset="0"/>
              </a:rPr>
              <a:t>ném </a:t>
            </a:r>
            <a:r>
              <a:rPr lang="cs-CZ" sz="1400" smtClean="0">
                <a:latin typeface="Trebuchet MS" pitchFamily="34" charset="0"/>
              </a:rPr>
              <a:t>ž</a:t>
            </a:r>
            <a:r>
              <a:rPr lang="cs-CZ" sz="1400" smtClean="0">
                <a:latin typeface="Trebuchet MS" pitchFamily="34" charset="0"/>
                <a:cs typeface="Times New Roman" pitchFamily="18" charset="0"/>
              </a:rPr>
              <a:t>ivot</a:t>
            </a:r>
            <a:r>
              <a:rPr lang="cs-CZ" sz="1400" smtClean="0">
                <a:latin typeface="Trebuchet MS" pitchFamily="34" charset="0"/>
              </a:rPr>
              <a:t>ě</a:t>
            </a:r>
            <a:r>
              <a:rPr lang="cs-CZ" sz="1400" smtClean="0">
                <a:latin typeface="Trebuchet MS" pitchFamily="34" charset="0"/>
                <a:cs typeface="Times New Roman" pitchFamily="18" charset="0"/>
              </a:rPr>
              <a:t> interpretujeme tak, jako bychom o</a:t>
            </a:r>
            <a:r>
              <a:rPr lang="cs-CZ" sz="1400" smtClean="0">
                <a:latin typeface="Trebuchet MS" pitchFamily="34" charset="0"/>
              </a:rPr>
              <a:t>č</a:t>
            </a:r>
            <a:r>
              <a:rPr lang="cs-CZ" sz="1400" smtClean="0">
                <a:latin typeface="Trebuchet MS" pitchFamily="34" charset="0"/>
                <a:cs typeface="Times New Roman" pitchFamily="18" charset="0"/>
              </a:rPr>
              <a:t>ekávali od svých konverza</a:t>
            </a:r>
            <a:r>
              <a:rPr lang="cs-CZ" sz="1400" smtClean="0">
                <a:latin typeface="Trebuchet MS" pitchFamily="34" charset="0"/>
              </a:rPr>
              <a:t>č</a:t>
            </a:r>
            <a:r>
              <a:rPr lang="cs-CZ" sz="1400" smtClean="0">
                <a:latin typeface="Trebuchet MS" pitchFamily="34" charset="0"/>
                <a:cs typeface="Times New Roman" pitchFamily="18" charset="0"/>
              </a:rPr>
              <a:t>ních partner</a:t>
            </a:r>
            <a:r>
              <a:rPr lang="cs-CZ" sz="1400" smtClean="0">
                <a:latin typeface="Trebuchet MS" pitchFamily="34" charset="0"/>
              </a:rPr>
              <a:t>ů</a:t>
            </a:r>
            <a:r>
              <a:rPr lang="cs-CZ" sz="1400" smtClean="0">
                <a:latin typeface="Trebuchet MS" pitchFamily="34" charset="0"/>
                <a:cs typeface="Times New Roman" pitchFamily="18" charset="0"/>
              </a:rPr>
              <a:t> napln</a:t>
            </a:r>
            <a:r>
              <a:rPr lang="cs-CZ" sz="1400" smtClean="0">
                <a:latin typeface="Trebuchet MS" pitchFamily="34" charset="0"/>
              </a:rPr>
              <a:t>ě</a:t>
            </a:r>
            <a:r>
              <a:rPr lang="cs-CZ" sz="1400" smtClean="0">
                <a:latin typeface="Trebuchet MS" pitchFamily="34" charset="0"/>
                <a:cs typeface="Times New Roman" pitchFamily="18" charset="0"/>
              </a:rPr>
              <a:t>ní následujících ideál</a:t>
            </a:r>
            <a:r>
              <a:rPr lang="cs-CZ" sz="1400" smtClean="0">
                <a:latin typeface="Trebuchet MS" pitchFamily="34" charset="0"/>
              </a:rPr>
              <a:t>ů:</a:t>
            </a:r>
          </a:p>
          <a:p>
            <a:pPr>
              <a:buFont typeface="Wingdings" pitchFamily="2" charset="2"/>
              <a:buNone/>
            </a:pPr>
            <a:endParaRPr lang="cs-CZ" sz="1400" smtClean="0">
              <a:latin typeface="Trebuchet MS" pitchFamily="34" charset="0"/>
              <a:cs typeface="Times New Roman" pitchFamily="18" charset="0"/>
            </a:endParaRPr>
          </a:p>
          <a:p>
            <a:r>
              <a:rPr lang="cs-CZ" sz="1800" b="1" smtClean="0">
                <a:latin typeface="Trebuchet MS" pitchFamily="34" charset="0"/>
                <a:cs typeface="Times New Roman" pitchFamily="18" charset="0"/>
              </a:rPr>
              <a:t>IDEÁL KVALITY</a:t>
            </a:r>
          </a:p>
          <a:p>
            <a:pPr lvl="1"/>
            <a:r>
              <a:rPr lang="cs-CZ" sz="1200" smtClean="0">
                <a:latin typeface="Trebuchet MS" pitchFamily="34" charset="0"/>
                <a:cs typeface="Times New Roman" pitchFamily="18" charset="0"/>
              </a:rPr>
              <a:t>Ne</a:t>
            </a:r>
            <a:r>
              <a:rPr lang="cs-CZ" sz="1200" smtClean="0">
                <a:latin typeface="Trebuchet MS" pitchFamily="34" charset="0"/>
              </a:rPr>
              <a:t>říkáme lži, ani věci, pro které nemáme důkazy</a:t>
            </a:r>
            <a:r>
              <a:rPr lang="cs-CZ" sz="1200" smtClean="0">
                <a:latin typeface="Trebuchet MS" pitchFamily="34" charset="0"/>
                <a:cs typeface="Times New Roman" pitchFamily="18" charset="0"/>
              </a:rPr>
              <a:t> </a:t>
            </a:r>
          </a:p>
          <a:p>
            <a:r>
              <a:rPr lang="cs-CZ" sz="1800" b="1" smtClean="0">
                <a:latin typeface="Trebuchet MS" pitchFamily="34" charset="0"/>
                <a:cs typeface="Times New Roman" pitchFamily="18" charset="0"/>
              </a:rPr>
              <a:t>IDEÁL RELEVANCE</a:t>
            </a:r>
          </a:p>
          <a:p>
            <a:pPr lvl="1"/>
            <a:r>
              <a:rPr lang="cs-CZ" sz="1200" smtClean="0">
                <a:latin typeface="Trebuchet MS" pitchFamily="34" charset="0"/>
              </a:rPr>
              <a:t>Říkáme pouze věci, které jsou pro účel konverzace relevantní, smysluplné, účelné</a:t>
            </a:r>
            <a:endParaRPr lang="cs-CZ" sz="1200" smtClean="0">
              <a:latin typeface="Trebuchet MS" pitchFamily="34" charset="0"/>
              <a:cs typeface="Times New Roman" pitchFamily="18" charset="0"/>
            </a:endParaRPr>
          </a:p>
          <a:p>
            <a:r>
              <a:rPr lang="cs-CZ" sz="1800" b="1" smtClean="0">
                <a:latin typeface="Trebuchet MS" pitchFamily="34" charset="0"/>
                <a:cs typeface="Times New Roman" pitchFamily="18" charset="0"/>
              </a:rPr>
              <a:t>IDEÁL KVANTITY</a:t>
            </a:r>
          </a:p>
          <a:p>
            <a:pPr lvl="1"/>
            <a:r>
              <a:rPr lang="cs-CZ" sz="1200" smtClean="0">
                <a:latin typeface="Trebuchet MS" pitchFamily="34" charset="0"/>
              </a:rPr>
              <a:t>Naše příspěvky do konverzace jsou přesně tolik informativní, jak je třeba, ani o trochu víc</a:t>
            </a:r>
            <a:endParaRPr lang="cs-CZ" sz="1200" smtClean="0">
              <a:latin typeface="Trebuchet MS" pitchFamily="34" charset="0"/>
              <a:cs typeface="Times New Roman" pitchFamily="18" charset="0"/>
            </a:endParaRPr>
          </a:p>
          <a:p>
            <a:r>
              <a:rPr lang="cs-CZ" sz="1800" b="1" smtClean="0">
                <a:latin typeface="Trebuchet MS" pitchFamily="34" charset="0"/>
                <a:cs typeface="Times New Roman" pitchFamily="18" charset="0"/>
              </a:rPr>
              <a:t>IDEÁL MRAV</a:t>
            </a:r>
            <a:r>
              <a:rPr lang="cs-CZ" sz="1800" b="1" smtClean="0">
                <a:latin typeface="Trebuchet MS" pitchFamily="34" charset="0"/>
              </a:rPr>
              <a:t>Ů</a:t>
            </a:r>
          </a:p>
          <a:p>
            <a:pPr lvl="1"/>
            <a:r>
              <a:rPr lang="cs-CZ" sz="1200" smtClean="0">
                <a:latin typeface="Trebuchet MS" pitchFamily="34" charset="0"/>
              </a:rPr>
              <a:t>Naše příspěvky jsou jasné a stručné</a:t>
            </a:r>
          </a:p>
          <a:p>
            <a:pPr lvl="1">
              <a:buFont typeface="Wingdings" pitchFamily="2" charset="2"/>
              <a:buNone/>
            </a:pPr>
            <a:endParaRPr lang="cs-CZ" sz="1200" smtClean="0">
              <a:latin typeface="Trebuchet MS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sz="1400" smtClean="0">
                <a:latin typeface="Trebuchet MS" pitchFamily="34" charset="0"/>
              </a:rPr>
              <a:t>Předpokládá se, že mluvíme pravdu, sdělujeme relevantní informace, sdělujeme adekvátní množství informací, a to jasně.</a:t>
            </a:r>
          </a:p>
          <a:p>
            <a:pPr lvl="1" algn="r">
              <a:lnSpc>
                <a:spcPct val="80000"/>
              </a:lnSpc>
              <a:buFont typeface="Wingdings" pitchFamily="2" charset="2"/>
              <a:buNone/>
            </a:pPr>
            <a:endParaRPr lang="cs-CZ" sz="700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1" algn="r">
              <a:lnSpc>
                <a:spcPct val="80000"/>
              </a:lnSpc>
              <a:buFont typeface="Wingdings" pitchFamily="2" charset="2"/>
              <a:buNone/>
            </a:pPr>
            <a:r>
              <a:rPr lang="cs-CZ" sz="1200" smtClean="0">
                <a:solidFill>
                  <a:schemeClr val="accent2"/>
                </a:solidFill>
                <a:hlinkClick r:id="rId3"/>
              </a:rPr>
              <a:t>http://en.wikipedia.org/wiki/Gricean_maxims</a:t>
            </a:r>
            <a:r>
              <a:rPr lang="cs-CZ" sz="120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Griceho konverzační ideály</a:t>
            </a:r>
          </a:p>
        </p:txBody>
      </p:sp>
    </p:spTree>
    <p:extLst>
      <p:ext uri="{BB962C8B-B14F-4D97-AF65-F5344CB8AC3E}">
        <p14:creationId xmlns:p14="http://schemas.microsoft.com/office/powerpoint/2010/main" val="3443828381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484313"/>
            <a:ext cx="7772400" cy="48974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RELEVANCE, ZNÁMOST TÉMATU 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–  pro vás i respondenta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JEDNODUCHOST, KRÁTKOST 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– krátkodobá pam</a:t>
            </a:r>
            <a:r>
              <a:rPr lang="cs-CZ" sz="1600" dirty="0" smtClean="0">
                <a:latin typeface="Trebuchet MS" pitchFamily="34" charset="0"/>
              </a:rPr>
              <a:t>ěť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 (7-2)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jedna otázka 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jen na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JEDNU V</a:t>
            </a:r>
            <a:r>
              <a:rPr lang="cs-CZ" sz="2000" dirty="0" smtClean="0">
                <a:latin typeface="Trebuchet MS" pitchFamily="34" charset="0"/>
              </a:rPr>
              <a:t>Ě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C 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(x </a:t>
            </a:r>
            <a:r>
              <a:rPr lang="cs-CZ" sz="1600" dirty="0" err="1" smtClean="0">
                <a:latin typeface="Trebuchet MS" pitchFamily="34" charset="0"/>
                <a:cs typeface="Times New Roman" pitchFamily="18" charset="0"/>
              </a:rPr>
              <a:t>dvouhlav</a:t>
            </a:r>
            <a:r>
              <a:rPr lang="cs-CZ" sz="1600" dirty="0" err="1" smtClean="0">
                <a:latin typeface="Trebuchet MS" pitchFamily="34" charset="0"/>
              </a:rPr>
              <a:t>ň</a:t>
            </a:r>
            <a:r>
              <a:rPr lang="cs-CZ" sz="1600" dirty="0" err="1" smtClean="0">
                <a:latin typeface="Trebuchet MS" pitchFamily="34" charset="0"/>
                <a:cs typeface="Times New Roman" pitchFamily="18" charset="0"/>
              </a:rPr>
              <a:t>ovost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)</a:t>
            </a:r>
            <a:r>
              <a:rPr lang="cs-CZ" sz="1600" dirty="0" smtClean="0">
                <a:latin typeface="Trebuchet MS" pitchFamily="34" charset="0"/>
              </a:rPr>
              <a:t>, pozor na podmiňování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SROZUMITELNOST, 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vyhýbejte se slangu, je nutné ji ov</a:t>
            </a:r>
            <a:r>
              <a:rPr lang="cs-CZ" sz="1600" dirty="0" smtClean="0">
                <a:latin typeface="Trebuchet MS" pitchFamily="34" charset="0"/>
              </a:rPr>
              <a:t>ěř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ovat, srozumitelnost </a:t>
            </a:r>
            <a:r>
              <a:rPr lang="cs-CZ" sz="1600" u="sng" dirty="0" smtClean="0">
                <a:latin typeface="Trebuchet MS" pitchFamily="34" charset="0"/>
                <a:cs typeface="Times New Roman" pitchFamily="18" charset="0"/>
              </a:rPr>
              <a:t>všem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 respondent</a:t>
            </a:r>
            <a:r>
              <a:rPr lang="cs-CZ" sz="1600" dirty="0" smtClean="0">
                <a:latin typeface="Trebuchet MS" pitchFamily="34" charset="0"/>
              </a:rPr>
              <a:t>ů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m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</a:rPr>
              <a:t>POZOR NA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ZÁPORY 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v otázce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VYHÝBEJTE SE SUGESTIVNÍM 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otázkám, zva</a:t>
            </a:r>
            <a:r>
              <a:rPr lang="cs-CZ" sz="1600" dirty="0" smtClean="0">
                <a:latin typeface="Trebuchet MS" pitchFamily="34" charset="0"/>
              </a:rPr>
              <a:t>ž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ujte dojem na respondenta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VYHÝBEJTE SE EMOTIVNÍM 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otázkám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VYVA</a:t>
            </a:r>
            <a:r>
              <a:rPr lang="cs-CZ" sz="2000" dirty="0" smtClean="0">
                <a:latin typeface="Trebuchet MS" pitchFamily="34" charset="0"/>
              </a:rPr>
              <a:t>ŽUJTE </a:t>
            </a:r>
            <a:r>
              <a:rPr lang="cs-CZ" sz="1600" dirty="0" smtClean="0">
                <a:latin typeface="Trebuchet MS" pitchFamily="34" charset="0"/>
              </a:rPr>
              <a:t>– zahrňte do otázky oba póly</a:t>
            </a:r>
          </a:p>
          <a:p>
            <a:pPr>
              <a:lnSpc>
                <a:spcPct val="90000"/>
              </a:lnSpc>
            </a:pP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nabídn</a:t>
            </a:r>
            <a:r>
              <a:rPr lang="cs-CZ" sz="1600" dirty="0" smtClean="0">
                <a:latin typeface="Trebuchet MS" pitchFamily="34" charset="0"/>
              </a:rPr>
              <a:t>ě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te 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„NEVÍM“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, kdykoli lze nev</a:t>
            </a:r>
            <a:r>
              <a:rPr lang="cs-CZ" sz="1600" dirty="0" smtClean="0">
                <a:latin typeface="Trebuchet MS" pitchFamily="34" charset="0"/>
              </a:rPr>
              <a:t>ě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d</a:t>
            </a:r>
            <a:r>
              <a:rPr lang="cs-CZ" sz="1600" dirty="0" smtClean="0">
                <a:latin typeface="Trebuchet MS" pitchFamily="34" charset="0"/>
              </a:rPr>
              <a:t>ě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t</a:t>
            </a:r>
            <a:endParaRPr lang="cs-CZ" sz="2000" dirty="0" smtClean="0">
              <a:latin typeface="Trebuchet MS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POZOR NA KONTEXT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 daný p</a:t>
            </a:r>
            <a:r>
              <a:rPr lang="cs-CZ" sz="1600" dirty="0" smtClean="0">
                <a:latin typeface="Trebuchet MS" pitchFamily="34" charset="0"/>
              </a:rPr>
              <a:t>ř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edchozími </a:t>
            </a:r>
            <a:r>
              <a:rPr lang="cs-CZ" sz="1600" dirty="0" err="1" smtClean="0">
                <a:latin typeface="Trebuchet MS" pitchFamily="34" charset="0"/>
                <a:cs typeface="Times New Roman" pitchFamily="18" charset="0"/>
              </a:rPr>
              <a:t>ot</a:t>
            </a:r>
            <a:r>
              <a:rPr lang="cs-CZ" sz="1600" dirty="0" smtClean="0">
                <a:latin typeface="Trebuchet MS" pitchFamily="34" charset="0"/>
                <a:cs typeface="Times New Roman" pitchFamily="18" charset="0"/>
              </a:rPr>
              <a:t>.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… a další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Pravidla volby/formulace otázek</a:t>
            </a:r>
          </a:p>
        </p:txBody>
      </p:sp>
    </p:spTree>
    <p:extLst>
      <p:ext uri="{BB962C8B-B14F-4D97-AF65-F5344CB8AC3E}">
        <p14:creationId xmlns:p14="http://schemas.microsoft.com/office/powerpoint/2010/main" val="348802828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73163" y="1752600"/>
            <a:ext cx="7772400" cy="4343400"/>
          </a:xfrm>
        </p:spPr>
        <p:txBody>
          <a:bodyPr/>
          <a:lstStyle/>
          <a:p>
            <a:r>
              <a:rPr lang="cs-CZ" smtClean="0">
                <a:latin typeface="Trebuchet MS" pitchFamily="34" charset="0"/>
              </a:rPr>
              <a:t>PŘITAKÁVÁNÍ </a:t>
            </a:r>
          </a:p>
          <a:p>
            <a:r>
              <a:rPr lang="cs-CZ" smtClean="0">
                <a:latin typeface="Trebuchet MS" pitchFamily="34" charset="0"/>
              </a:rPr>
              <a:t>SOCIÁLNÍ ŽÁDOUCNOST</a:t>
            </a:r>
          </a:p>
          <a:p>
            <a:r>
              <a:rPr lang="cs-CZ" smtClean="0">
                <a:latin typeface="Trebuchet MS" pitchFamily="34" charset="0"/>
              </a:rPr>
              <a:t>SOCIÁLNÍ HOSTILITA</a:t>
            </a:r>
          </a:p>
          <a:p>
            <a:r>
              <a:rPr lang="cs-CZ" smtClean="0">
                <a:latin typeface="Trebuchet MS" pitchFamily="34" charset="0"/>
              </a:rPr>
              <a:t>PAMĚŤOVÉ CHYBY</a:t>
            </a:r>
          </a:p>
          <a:p>
            <a:r>
              <a:rPr lang="cs-CZ" smtClean="0">
                <a:latin typeface="Trebuchet MS" pitchFamily="34" charset="0"/>
              </a:rPr>
              <a:t>LHOSTEJNOST</a:t>
            </a:r>
          </a:p>
          <a:p>
            <a:r>
              <a:rPr lang="cs-CZ" smtClean="0">
                <a:latin typeface="Trebuchet MS" pitchFamily="34" charset="0"/>
                <a:cs typeface="Times New Roman" pitchFamily="18" charset="0"/>
              </a:rPr>
              <a:t>VYHÝBÁNÍ SE EXTRÉM</a:t>
            </a:r>
            <a:r>
              <a:rPr lang="cs-CZ" smtClean="0">
                <a:latin typeface="Trebuchet MS" pitchFamily="34" charset="0"/>
              </a:rPr>
              <a:t>Ů</a:t>
            </a:r>
            <a:r>
              <a:rPr lang="cs-CZ" smtClean="0">
                <a:latin typeface="Trebuchet MS" pitchFamily="34" charset="0"/>
                <a:cs typeface="Times New Roman" pitchFamily="18" charset="0"/>
              </a:rPr>
              <a:t>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Zkreslení v odpovědích</a:t>
            </a:r>
          </a:p>
        </p:txBody>
      </p:sp>
    </p:spTree>
    <p:extLst>
      <p:ext uri="{BB962C8B-B14F-4D97-AF65-F5344CB8AC3E}">
        <p14:creationId xmlns:p14="http://schemas.microsoft.com/office/powerpoint/2010/main" val="3170007091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116013" y="6283325"/>
            <a:ext cx="6335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kumimoji="1" lang="en-US" sz="1000">
                <a:solidFill>
                  <a:schemeClr val="tx2"/>
                </a:solidFill>
                <a:latin typeface="Trebuchet MS" pitchFamily="34" charset="0"/>
              </a:rPr>
              <a:t>AJ:</a:t>
            </a:r>
            <a:r>
              <a:rPr kumimoji="1" lang="cs-CZ" sz="1000">
                <a:solidFill>
                  <a:schemeClr val="tx2"/>
                </a:solidFill>
                <a:latin typeface="Trebuchet MS" pitchFamily="34" charset="0"/>
              </a:rPr>
              <a:t> estimation, heuristics, contextual cues  </a:t>
            </a:r>
            <a:endParaRPr kumimoji="1" lang="cs-CZ" sz="400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31913" y="1773238"/>
            <a:ext cx="7632700" cy="4392612"/>
          </a:xfrm>
          <a:noFill/>
        </p:spPr>
        <p:txBody>
          <a:bodyPr>
            <a:normAutofit lnSpcReduction="10000"/>
          </a:bodyPr>
          <a:lstStyle/>
          <a:p>
            <a:r>
              <a:rPr lang="cs-CZ" sz="2000" dirty="0" smtClean="0">
                <a:latin typeface="Trebuchet MS" pitchFamily="34" charset="0"/>
              </a:rPr>
              <a:t>Respondenti odpovědi obvykle „odhadují“</a:t>
            </a:r>
          </a:p>
          <a:p>
            <a:pPr lvl="1"/>
            <a:r>
              <a:rPr lang="cs-CZ" sz="1800" dirty="0" smtClean="0">
                <a:latin typeface="Trebuchet MS" pitchFamily="34" charset="0"/>
              </a:rPr>
              <a:t>ve schopnostech a motivaci se respondenti liší</a:t>
            </a:r>
          </a:p>
          <a:p>
            <a:pPr lvl="1"/>
            <a:r>
              <a:rPr lang="cs-CZ" sz="1800" dirty="0" smtClean="0">
                <a:latin typeface="Trebuchet MS" pitchFamily="34" charset="0"/>
              </a:rPr>
              <a:t>platí zde obecné heuristiky a zkreslení odhadů </a:t>
            </a:r>
          </a:p>
          <a:p>
            <a:r>
              <a:rPr lang="cs-CZ" sz="2000" dirty="0" smtClean="0">
                <a:latin typeface="Trebuchet MS" pitchFamily="34" charset="0"/>
              </a:rPr>
              <a:t>V odhadu využívají kontextuální nápovědi</a:t>
            </a:r>
          </a:p>
          <a:p>
            <a:pPr lvl="1"/>
            <a:r>
              <a:rPr lang="cs-CZ" sz="1800" dirty="0">
                <a:latin typeface="Trebuchet MS" pitchFamily="34" charset="0"/>
              </a:rPr>
              <a:t>formulace otázky</a:t>
            </a:r>
          </a:p>
          <a:p>
            <a:pPr lvl="2"/>
            <a:r>
              <a:rPr lang="cs-CZ" sz="1600" dirty="0">
                <a:latin typeface="Trebuchet MS" pitchFamily="34" charset="0"/>
              </a:rPr>
              <a:t>otázka, nabídnuté odpovědi</a:t>
            </a:r>
          </a:p>
          <a:p>
            <a:pPr lvl="1"/>
            <a:r>
              <a:rPr lang="cs-CZ" sz="1800" dirty="0">
                <a:latin typeface="Trebuchet MS" pitchFamily="34" charset="0"/>
              </a:rPr>
              <a:t>kontext ostatních otázek a </a:t>
            </a:r>
            <a:r>
              <a:rPr lang="cs-CZ" sz="1800" u="sng" dirty="0" smtClean="0">
                <a:latin typeface="Trebuchet MS" pitchFamily="34" charset="0"/>
              </a:rPr>
              <a:t>odpovědí</a:t>
            </a:r>
            <a:r>
              <a:rPr lang="cs-CZ" sz="1800" dirty="0" smtClean="0">
                <a:latin typeface="Trebuchet MS" pitchFamily="34" charset="0"/>
              </a:rPr>
              <a:t> (struktura rozhovoru)</a:t>
            </a:r>
            <a:endParaRPr lang="cs-CZ" sz="1800" dirty="0">
              <a:latin typeface="Trebuchet MS" pitchFamily="34" charset="0"/>
            </a:endParaRPr>
          </a:p>
          <a:p>
            <a:pPr lvl="1"/>
            <a:r>
              <a:rPr lang="cs-CZ" sz="1800" dirty="0" smtClean="0">
                <a:latin typeface="Trebuchet MS" pitchFamily="34" charset="0"/>
              </a:rPr>
              <a:t>kontext „vyplňování dotazníku“ </a:t>
            </a:r>
          </a:p>
          <a:p>
            <a:pPr lvl="2"/>
            <a:r>
              <a:rPr lang="cs-CZ" sz="1600" dirty="0" smtClean="0">
                <a:latin typeface="Trebuchet MS" pitchFamily="34" charset="0"/>
              </a:rPr>
              <a:t>dotazování jako sociální setkání (</a:t>
            </a:r>
            <a:r>
              <a:rPr lang="cs-CZ" sz="1600" dirty="0" err="1" smtClean="0">
                <a:latin typeface="Trebuchet MS" pitchFamily="34" charset="0"/>
              </a:rPr>
              <a:t>Grice</a:t>
            </a:r>
            <a:r>
              <a:rPr lang="cs-CZ" sz="1600" dirty="0" smtClean="0">
                <a:latin typeface="Trebuchet MS" pitchFamily="34" charset="0"/>
              </a:rPr>
              <a:t>)</a:t>
            </a:r>
          </a:p>
          <a:p>
            <a:r>
              <a:rPr lang="cs-CZ" sz="2000" dirty="0" smtClean="0">
                <a:latin typeface="Trebuchet MS" pitchFamily="34" charset="0"/>
              </a:rPr>
              <a:t>Odpovídání na otázky ovlivňuje další chování a kognici</a:t>
            </a:r>
          </a:p>
          <a:p>
            <a:pPr lvl="1"/>
            <a:r>
              <a:rPr lang="cs-CZ" sz="1700" dirty="0" smtClean="0">
                <a:latin typeface="Trebuchet MS" pitchFamily="34" charset="0"/>
              </a:rPr>
              <a:t>Nezamýšlené důsledky dotazování („zživotnění“ tématu – sociální konstruování reality – „když se na to ptají, asi je to důležité“, přebírání naznačené struktury) 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hádáme odpovědi</a:t>
            </a:r>
          </a:p>
        </p:txBody>
      </p:sp>
    </p:spTree>
    <p:extLst>
      <p:ext uri="{BB962C8B-B14F-4D97-AF65-F5344CB8AC3E}">
        <p14:creationId xmlns:p14="http://schemas.microsoft.com/office/powerpoint/2010/main" val="700101286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/>
        </p:nvGraphicFramePr>
        <p:xfrm>
          <a:off x="1258888" y="1916113"/>
          <a:ext cx="7416800" cy="3986214"/>
        </p:xfrm>
        <a:graphic>
          <a:graphicData uri="http://schemas.openxmlformats.org/drawingml/2006/table">
            <a:tbl>
              <a:tblPr/>
              <a:tblGrid>
                <a:gridCol w="3708400"/>
                <a:gridCol w="37084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ROZHOVOR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DOTAZNÍK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Nižší možnost standardizace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Vyšší možnost standardizace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Vyšší potenciál pro validitu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Nižší potenciál pro validitu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Nižší potenciál pro reliabilitu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Vyšší potenciál pro reliabilitu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Vliv tazatele vysoký (+ i -)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Vliv tazatele minimální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Návratnost vysoká a snáze kontrolovatelná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Návratnost menší a hůře kontrolovatelná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Drahý (čas i peníze)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Levný (až laciný)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Anonymita problematická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Anonymita možná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Vyšší možnost motivovat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Omezené motivování / demotivace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8" name="Rectangle 3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Kladení otázek – dotazník vs. rozhovor</a:t>
            </a:r>
          </a:p>
        </p:txBody>
      </p:sp>
    </p:spTree>
    <p:extLst>
      <p:ext uri="{BB962C8B-B14F-4D97-AF65-F5344CB8AC3E}">
        <p14:creationId xmlns:p14="http://schemas.microsoft.com/office/powerpoint/2010/main" val="1824822047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Group 2"/>
          <p:cNvGraphicFramePr>
            <a:graphicFrameLocks noGrp="1"/>
          </p:cNvGraphicFramePr>
          <p:nvPr/>
        </p:nvGraphicFramePr>
        <p:xfrm>
          <a:off x="1258888" y="2492375"/>
          <a:ext cx="7345362" cy="3525840"/>
        </p:xfrm>
        <a:graphic>
          <a:graphicData uri="http://schemas.openxmlformats.org/drawingml/2006/table">
            <a:tbl>
              <a:tblPr/>
              <a:tblGrid>
                <a:gridCol w="3673475"/>
                <a:gridCol w="3671887"/>
              </a:tblGrid>
              <a:tr h="773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ROZHOVOR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FOCUS GROUP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SKUPINOVÝ ROZHOVOR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Vyšší možnost standardizace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Nižší možnost standardizace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Širší rozsah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Užší rozsah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Snazší na management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Náročnější na management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Drahý (čas i peníze)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Levnější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Větší problém s citlivými tématy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Sledování interakcí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1547813" y="1412875"/>
            <a:ext cx="6810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7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27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27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kumimoji="1" lang="cs-CZ" sz="2400">
                <a:solidFill>
                  <a:schemeClr val="tx2"/>
                </a:solidFill>
                <a:latin typeface="Trebuchet MS" pitchFamily="34" charset="0"/>
              </a:rPr>
              <a:t>FG (=ohnisková skupina)</a:t>
            </a:r>
          </a:p>
          <a:p>
            <a:pPr algn="l"/>
            <a:r>
              <a:rPr kumimoji="1" lang="cs-CZ" sz="2400">
                <a:solidFill>
                  <a:schemeClr val="tx2"/>
                </a:solidFill>
                <a:latin typeface="Trebuchet MS" pitchFamily="34" charset="0"/>
              </a:rPr>
              <a:t>	    – rozhovor s malou skupinou (5-10)</a:t>
            </a:r>
          </a:p>
        </p:txBody>
      </p:sp>
      <p:sp>
        <p:nvSpPr>
          <p:cNvPr id="17437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Kladení otázek – focus groups</a:t>
            </a:r>
          </a:p>
        </p:txBody>
      </p:sp>
    </p:spTree>
    <p:extLst>
      <p:ext uri="{BB962C8B-B14F-4D97-AF65-F5344CB8AC3E}">
        <p14:creationId xmlns:p14="http://schemas.microsoft.com/office/powerpoint/2010/main" val="1235890179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ROZHOVORU - PRŮBĚH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ÚVOD – 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p</a:t>
            </a:r>
            <a:r>
              <a:rPr lang="cs-CZ" sz="2400" smtClean="0">
                <a:latin typeface="Trebuchet MS" pitchFamily="34" charset="0"/>
              </a:rPr>
              <a:t>ř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edstavení tazatele, ú</a:t>
            </a:r>
            <a:r>
              <a:rPr lang="cs-CZ" sz="2400" smtClean="0">
                <a:latin typeface="Trebuchet MS" pitchFamily="34" charset="0"/>
              </a:rPr>
              <a:t>č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elu rozhovoru, ujišt</a:t>
            </a:r>
            <a:r>
              <a:rPr lang="cs-CZ" sz="2400" smtClean="0">
                <a:latin typeface="Trebuchet MS" pitchFamily="34" charset="0"/>
              </a:rPr>
              <a:t>ě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ní o d</a:t>
            </a:r>
            <a:r>
              <a:rPr lang="cs-CZ" sz="2400" smtClean="0">
                <a:latin typeface="Trebuchet MS" pitchFamily="34" charset="0"/>
              </a:rPr>
              <a:t>ů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v</a:t>
            </a:r>
            <a:r>
              <a:rPr lang="cs-CZ" sz="2400" smtClean="0">
                <a:latin typeface="Trebuchet MS" pitchFamily="34" charset="0"/>
              </a:rPr>
              <a:t>ěr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nosti, dohod</a:t>
            </a:r>
            <a:r>
              <a:rPr lang="cs-CZ" sz="2400" smtClean="0">
                <a:latin typeface="Trebuchet MS" pitchFamily="34" charset="0"/>
              </a:rPr>
              <a:t>a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 o záznamu, raport</a:t>
            </a:r>
          </a:p>
          <a:p>
            <a:pPr>
              <a:spcBef>
                <a:spcPct val="50000"/>
              </a:spcBef>
            </a:pP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ZAH</a:t>
            </a:r>
            <a:r>
              <a:rPr lang="cs-CZ" sz="2400" b="1" smtClean="0">
                <a:latin typeface="Trebuchet MS" pitchFamily="34" charset="0"/>
              </a:rPr>
              <a:t>Ř</a:t>
            </a: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ÍVACÍ KOLO 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– jednoduché neohro</a:t>
            </a:r>
            <a:r>
              <a:rPr lang="cs-CZ" sz="2400" smtClean="0">
                <a:latin typeface="Trebuchet MS" pitchFamily="34" charset="0"/>
              </a:rPr>
              <a:t>ž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ující otázky</a:t>
            </a:r>
          </a:p>
          <a:p>
            <a:pPr>
              <a:spcBef>
                <a:spcPct val="50000"/>
              </a:spcBef>
            </a:pP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HLAVNÍ NÁPL</a:t>
            </a:r>
            <a:r>
              <a:rPr lang="cs-CZ" sz="2400" b="1" smtClean="0">
                <a:latin typeface="Trebuchet MS" pitchFamily="34" charset="0"/>
              </a:rPr>
              <a:t>Ň</a:t>
            </a: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 ROZHOVORU</a:t>
            </a:r>
          </a:p>
          <a:p>
            <a:pPr>
              <a:spcBef>
                <a:spcPct val="50000"/>
              </a:spcBef>
            </a:pP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ZKLIDN</a:t>
            </a:r>
            <a:r>
              <a:rPr lang="cs-CZ" sz="2400" b="1" smtClean="0">
                <a:latin typeface="Trebuchet MS" pitchFamily="34" charset="0"/>
              </a:rPr>
              <a:t>Ě</a:t>
            </a: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NÍ 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– uvoln</a:t>
            </a:r>
            <a:r>
              <a:rPr lang="cs-CZ" sz="2400" smtClean="0">
                <a:latin typeface="Trebuchet MS" pitchFamily="34" charset="0"/>
              </a:rPr>
              <a:t>ě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ní nap</a:t>
            </a:r>
            <a:r>
              <a:rPr lang="cs-CZ" sz="2400" smtClean="0">
                <a:latin typeface="Trebuchet MS" pitchFamily="34" charset="0"/>
              </a:rPr>
              <a:t>ě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tí, které se mohlo b</a:t>
            </a:r>
            <a:r>
              <a:rPr lang="cs-CZ" sz="2400" smtClean="0">
                <a:latin typeface="Trebuchet MS" pitchFamily="34" charset="0"/>
              </a:rPr>
              <a:t>ě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hem rozhovoru nashromá</a:t>
            </a:r>
            <a:r>
              <a:rPr lang="cs-CZ" sz="2400" smtClean="0">
                <a:latin typeface="Trebuchet MS" pitchFamily="34" charset="0"/>
              </a:rPr>
              <a:t>ž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dit</a:t>
            </a:r>
          </a:p>
          <a:p>
            <a:pPr>
              <a:spcBef>
                <a:spcPct val="50000"/>
              </a:spcBef>
            </a:pP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UZAV</a:t>
            </a:r>
            <a:r>
              <a:rPr lang="cs-CZ" sz="2400" b="1" smtClean="0">
                <a:latin typeface="Trebuchet MS" pitchFamily="34" charset="0"/>
              </a:rPr>
              <a:t>Ř</a:t>
            </a:r>
            <a:r>
              <a:rPr lang="cs-CZ" sz="2400" b="1" smtClean="0">
                <a:latin typeface="Trebuchet MS" pitchFamily="34" charset="0"/>
                <a:cs typeface="Times New Roman" pitchFamily="18" charset="0"/>
              </a:rPr>
              <a:t>ENÍ 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– pod</a:t>
            </a:r>
            <a:r>
              <a:rPr lang="cs-CZ" sz="2400" smtClean="0">
                <a:latin typeface="Trebuchet MS" pitchFamily="34" charset="0"/>
              </a:rPr>
              <a:t>ě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kování, debriefing, rozlou</a:t>
            </a:r>
            <a:r>
              <a:rPr lang="cs-CZ" sz="2400" smtClean="0">
                <a:latin typeface="Trebuchet MS" pitchFamily="34" charset="0"/>
              </a:rPr>
              <a:t>č</a:t>
            </a:r>
            <a:r>
              <a:rPr lang="cs-CZ" sz="2400" smtClean="0">
                <a:latin typeface="Trebuchet MS" pitchFamily="34" charset="0"/>
                <a:cs typeface="Times New Roman" pitchFamily="18" charset="0"/>
              </a:rPr>
              <a:t>ení se. Pozor na jev „ruka na klice“ </a:t>
            </a:r>
          </a:p>
        </p:txBody>
      </p:sp>
    </p:spTree>
    <p:extLst>
      <p:ext uri="{BB962C8B-B14F-4D97-AF65-F5344CB8AC3E}">
        <p14:creationId xmlns:p14="http://schemas.microsoft.com/office/powerpoint/2010/main" val="7859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173163" y="3573463"/>
            <a:ext cx="7772400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None/>
            </a:pPr>
            <a:endParaRPr lang="cs-CZ" sz="2000" b="0">
              <a:solidFill>
                <a:schemeClr val="tx1"/>
              </a:solidFill>
              <a:latin typeface="Segoe UI" pitchFamily="34" charset="0"/>
              <a:cs typeface="Times New Roman" pitchFamily="18" charset="0"/>
            </a:endParaRP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1258888" y="1700213"/>
            <a:ext cx="7742237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1pPr>
            <a:lvl2pPr marL="895350" indent="-360363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pPr algn="l">
              <a:spcBef>
                <a:spcPct val="50000"/>
              </a:spcBef>
              <a:buClr>
                <a:schemeClr val="accent1"/>
              </a:buClr>
              <a:buSzPct val="145000"/>
              <a:buFont typeface="Wingdings" pitchFamily="2" charset="2"/>
              <a:buChar char="§"/>
            </a:pPr>
            <a:r>
              <a:rPr lang="cs-CZ" sz="2000" b="0" dirty="0">
                <a:latin typeface="Trebuchet MS" pitchFamily="34" charset="0"/>
              </a:rPr>
              <a:t>Mějte NATRÉNOVÁNO</a:t>
            </a:r>
          </a:p>
          <a:p>
            <a:pPr algn="l">
              <a:spcBef>
                <a:spcPct val="50000"/>
              </a:spcBef>
              <a:buClr>
                <a:schemeClr val="accent1"/>
              </a:buClr>
              <a:buSzPct val="145000"/>
              <a:buFont typeface="Wingdings" pitchFamily="2" charset="2"/>
              <a:buChar char="§"/>
            </a:pPr>
            <a:r>
              <a:rPr lang="cs-CZ" sz="2000" b="0" dirty="0">
                <a:latin typeface="Trebuchet MS" pitchFamily="34" charset="0"/>
              </a:rPr>
              <a:t>NASLOUCHEJTE, i při strukturovaném rozhovoru</a:t>
            </a:r>
          </a:p>
          <a:p>
            <a:pPr algn="l">
              <a:spcBef>
                <a:spcPct val="50000"/>
              </a:spcBef>
              <a:buClr>
                <a:schemeClr val="accent1"/>
              </a:buClr>
              <a:buSzPct val="145000"/>
              <a:buFont typeface="Wingdings" pitchFamily="2" charset="2"/>
              <a:buChar char="§"/>
            </a:pPr>
            <a:r>
              <a:rPr lang="cs-CZ" sz="2000" b="0" dirty="0">
                <a:latin typeface="Trebuchet MS" pitchFamily="34" charset="0"/>
              </a:rPr>
              <a:t>NEUTRALITA </a:t>
            </a:r>
          </a:p>
          <a:p>
            <a:pPr lvl="1" algn="l">
              <a:spcBef>
                <a:spcPct val="50000"/>
              </a:spcBef>
              <a:buClr>
                <a:schemeClr val="accent1"/>
              </a:buClr>
              <a:buSzPct val="145000"/>
              <a:buFont typeface="Wingdings" pitchFamily="2" charset="2"/>
              <a:buChar char="§"/>
            </a:pPr>
            <a:r>
              <a:rPr lang="cs-CZ" sz="1800" b="0" dirty="0">
                <a:latin typeface="Trebuchet MS" pitchFamily="34" charset="0"/>
              </a:rPr>
              <a:t>Otázky klaďte klidně, přímočaře a způsobem, který v respondentovi nevyvolá pocit ohrožení (nebo jiné nežádoucí pocity)</a:t>
            </a:r>
          </a:p>
          <a:p>
            <a:pPr lvl="1" algn="l">
              <a:spcBef>
                <a:spcPct val="50000"/>
              </a:spcBef>
              <a:buClr>
                <a:schemeClr val="accent1"/>
              </a:buClr>
              <a:buSzPct val="145000"/>
              <a:buFont typeface="Wingdings" pitchFamily="2" charset="2"/>
              <a:buChar char="§"/>
            </a:pPr>
            <a:r>
              <a:rPr lang="cs-CZ" sz="1800" b="0" dirty="0">
                <a:latin typeface="Trebuchet MS" pitchFamily="34" charset="0"/>
              </a:rPr>
              <a:t>Minimalizujte </a:t>
            </a:r>
            <a:r>
              <a:rPr lang="cs-CZ" sz="1800" b="0" dirty="0" err="1">
                <a:latin typeface="Trebuchet MS" pitchFamily="34" charset="0"/>
              </a:rPr>
              <a:t>návodnost</a:t>
            </a:r>
            <a:r>
              <a:rPr lang="cs-CZ" sz="1800" b="0" dirty="0">
                <a:latin typeface="Trebuchet MS" pitchFamily="34" charset="0"/>
              </a:rPr>
              <a:t>, </a:t>
            </a:r>
            <a:r>
              <a:rPr lang="cs-CZ" sz="1800" dirty="0">
                <a:latin typeface="Trebuchet MS" pitchFamily="34" charset="0"/>
              </a:rPr>
              <a:t>SUGESTIVNOST</a:t>
            </a:r>
            <a:r>
              <a:rPr lang="cs-CZ" sz="1800" b="0" dirty="0">
                <a:latin typeface="Trebuchet MS" pitchFamily="34" charset="0"/>
              </a:rPr>
              <a:t>. Nedejte znát, jaké odpovědi si přejete slyšet.</a:t>
            </a:r>
          </a:p>
          <a:p>
            <a:pPr algn="l">
              <a:spcBef>
                <a:spcPct val="50000"/>
              </a:spcBef>
              <a:buClr>
                <a:schemeClr val="accent1"/>
              </a:buClr>
              <a:buSzPct val="145000"/>
              <a:buFont typeface="Wingdings" pitchFamily="2" charset="2"/>
              <a:buChar char="§"/>
            </a:pPr>
            <a:r>
              <a:rPr lang="cs-CZ" sz="2000" b="0" dirty="0">
                <a:latin typeface="Trebuchet MS" pitchFamily="34" charset="0"/>
              </a:rPr>
              <a:t>Otázky řaďte spíše od obecnějších ke specifičtějším (trychtýř)</a:t>
            </a:r>
          </a:p>
          <a:p>
            <a:pPr algn="l">
              <a:spcBef>
                <a:spcPct val="50000"/>
              </a:spcBef>
              <a:buClr>
                <a:schemeClr val="accent1"/>
              </a:buClr>
              <a:buSzPct val="145000"/>
              <a:buFont typeface="Wingdings" pitchFamily="2" charset="2"/>
              <a:buChar char="§"/>
            </a:pPr>
            <a:r>
              <a:rPr lang="cs-CZ" sz="2000" b="0" dirty="0">
                <a:latin typeface="Trebuchet MS" pitchFamily="34" charset="0"/>
              </a:rPr>
              <a:t>UŽÍVEJTE si to (nebo se alespoň tvařte, že vás to baví, že vás respondentův názor zajímá)</a:t>
            </a:r>
          </a:p>
          <a:p>
            <a:pPr algn="r">
              <a:spcBef>
                <a:spcPct val="50000"/>
              </a:spcBef>
              <a:buClr>
                <a:schemeClr val="accent1"/>
              </a:buClr>
              <a:buSzPct val="145000"/>
              <a:buFont typeface="Wingdings" pitchFamily="2" charset="2"/>
              <a:buNone/>
            </a:pPr>
            <a:r>
              <a:rPr lang="cs-CZ" sz="2000" b="0" dirty="0">
                <a:latin typeface="Trebuchet MS" pitchFamily="34" charset="0"/>
              </a:rPr>
              <a:t>… nedodržení vede ke zkreslením – </a:t>
            </a:r>
            <a:r>
              <a:rPr lang="cs-CZ" sz="2000" dirty="0">
                <a:latin typeface="Trebuchet MS" pitchFamily="34" charset="0"/>
              </a:rPr>
              <a:t>INTERVIEWER BIAS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ROZHOVORU - PRAVIDLA</a:t>
            </a:r>
          </a:p>
        </p:txBody>
      </p:sp>
    </p:spTree>
    <p:extLst>
      <p:ext uri="{BB962C8B-B14F-4D97-AF65-F5344CB8AC3E}">
        <p14:creationId xmlns:p14="http://schemas.microsoft.com/office/powerpoint/2010/main" val="196590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8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KLADENÍ OTÁZEK - ROZHOVOR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Jde vlastn</a:t>
            </a:r>
            <a:r>
              <a:rPr lang="cs-CZ" sz="2000" dirty="0" smtClean="0">
                <a:latin typeface="Trebuchet MS" pitchFamily="34" charset="0"/>
              </a:rPr>
              <a:t>ě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o </a:t>
            </a:r>
            <a:r>
              <a:rPr lang="cs-CZ" sz="2400" b="1" dirty="0" smtClean="0">
                <a:latin typeface="Trebuchet MS" pitchFamily="34" charset="0"/>
                <a:cs typeface="Times New Roman" pitchFamily="18" charset="0"/>
              </a:rPr>
              <a:t>ZPROST</a:t>
            </a:r>
            <a:r>
              <a:rPr lang="cs-CZ" sz="2400" b="1" dirty="0" smtClean="0">
                <a:latin typeface="Trebuchet MS" pitchFamily="34" charset="0"/>
              </a:rPr>
              <a:t>Ř</a:t>
            </a:r>
            <a:r>
              <a:rPr lang="cs-CZ" sz="2400" b="1" dirty="0" smtClean="0">
                <a:latin typeface="Trebuchet MS" pitchFamily="34" charset="0"/>
                <a:cs typeface="Times New Roman" pitchFamily="18" charset="0"/>
              </a:rPr>
              <a:t>EDKOVANÉ POZOROVÁNÍ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</a:t>
            </a:r>
          </a:p>
          <a:p>
            <a:pPr algn="r">
              <a:buFont typeface="Monotype Sorts" pitchFamily="2" charset="2"/>
              <a:buNone/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	ptáme se druhých na výsledky jejich „pozorování“</a:t>
            </a:r>
          </a:p>
          <a:p>
            <a:pPr>
              <a:buFont typeface="Monotype Sorts" pitchFamily="2" charset="2"/>
              <a:buNone/>
            </a:pPr>
            <a:endParaRPr lang="cs-CZ" sz="2000" dirty="0" smtClean="0">
              <a:latin typeface="Trebuchet MS" pitchFamily="34" charset="0"/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Rozhovor je konverzace se specifickým</a:t>
            </a:r>
            <a:r>
              <a:rPr lang="cs-CZ" sz="2400" dirty="0" smtClean="0">
                <a:latin typeface="Trebuchet MS" pitchFamily="34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rebuchet MS" pitchFamily="34" charset="0"/>
                <a:cs typeface="Times New Roman" pitchFamily="18" charset="0"/>
              </a:rPr>
              <a:t>CÍLE</a:t>
            </a:r>
            <a:r>
              <a:rPr lang="cs-CZ" sz="2400" b="1" dirty="0" smtClean="0">
                <a:latin typeface="Trebuchet MS" pitchFamily="34" charset="0"/>
              </a:rPr>
              <a:t>M</a:t>
            </a:r>
            <a:r>
              <a:rPr lang="cs-CZ" sz="2400" b="1" dirty="0" smtClean="0">
                <a:latin typeface="Trebuchet MS" pitchFamily="34" charset="0"/>
                <a:cs typeface="Times New Roman" pitchFamily="18" charset="0"/>
              </a:rPr>
              <a:t>, Ú</a:t>
            </a:r>
            <a:r>
              <a:rPr lang="cs-CZ" sz="2400" b="1" dirty="0" smtClean="0">
                <a:latin typeface="Trebuchet MS" pitchFamily="34" charset="0"/>
              </a:rPr>
              <a:t>Č</a:t>
            </a:r>
            <a:r>
              <a:rPr lang="cs-CZ" sz="2400" b="1" dirty="0" smtClean="0">
                <a:latin typeface="Trebuchet MS" pitchFamily="34" charset="0"/>
                <a:cs typeface="Times New Roman" pitchFamily="18" charset="0"/>
              </a:rPr>
              <a:t>ELEM</a:t>
            </a:r>
            <a:r>
              <a:rPr lang="cs-CZ" sz="2400" dirty="0" smtClean="0">
                <a:latin typeface="Trebuchet MS" pitchFamily="34" charset="0"/>
                <a:cs typeface="Times New Roman" pitchFamily="18" charset="0"/>
              </a:rPr>
              <a:t>.</a:t>
            </a:r>
          </a:p>
          <a:p>
            <a:pPr>
              <a:buFont typeface="Monotype Sorts" pitchFamily="2" charset="2"/>
              <a:buNone/>
            </a:pP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Rozhovor je </a:t>
            </a:r>
            <a:r>
              <a:rPr lang="cs-CZ" sz="2400" b="1" dirty="0" smtClean="0">
                <a:latin typeface="Trebuchet MS" pitchFamily="34" charset="0"/>
                <a:cs typeface="Times New Roman" pitchFamily="18" charset="0"/>
              </a:rPr>
              <a:t>DOVEDNOST</a:t>
            </a:r>
            <a:r>
              <a:rPr lang="cs-CZ" sz="2400" dirty="0" smtClean="0">
                <a:latin typeface="Trebuchet MS" pitchFamily="34" charset="0"/>
                <a:cs typeface="Times New Roman" pitchFamily="18" charset="0"/>
              </a:rPr>
              <a:t>.</a:t>
            </a:r>
          </a:p>
          <a:p>
            <a:pPr>
              <a:buFont typeface="Monotype Sorts" pitchFamily="2" charset="2"/>
              <a:buNone/>
            </a:pPr>
            <a:endParaRPr lang="cs-CZ" sz="2400" dirty="0" smtClean="0">
              <a:latin typeface="Trebuchet MS" pitchFamily="34" charset="0"/>
              <a:cs typeface="Times New Roman" pitchFamily="18" charset="0"/>
            </a:endParaRPr>
          </a:p>
          <a:p>
            <a:pPr>
              <a:buFont typeface="Monotype Sorts" pitchFamily="2" charset="2"/>
              <a:buNone/>
            </a:pPr>
            <a:r>
              <a:rPr lang="cs-CZ" sz="2400" b="1" dirty="0" smtClean="0">
                <a:latin typeface="Trebuchet MS" pitchFamily="34" charset="0"/>
              </a:rPr>
              <a:t>Z</a:t>
            </a:r>
            <a:r>
              <a:rPr lang="cs-CZ" sz="2400" b="1" dirty="0" smtClean="0">
                <a:latin typeface="Trebuchet MS" pitchFamily="34" charset="0"/>
                <a:cs typeface="Times New Roman" pitchFamily="18" charset="0"/>
              </a:rPr>
              <a:t>ÁKLADNÍ PRVKY</a:t>
            </a:r>
            <a:r>
              <a:rPr lang="cs-CZ" sz="2400" b="1" dirty="0" smtClean="0">
                <a:latin typeface="Trebuchet MS" pitchFamily="34" charset="0"/>
              </a:rPr>
              <a:t> ROZHOVORU</a:t>
            </a:r>
            <a:endParaRPr lang="cs-CZ" sz="2400" b="1" dirty="0" smtClean="0">
              <a:latin typeface="Trebuchet MS" pitchFamily="34" charset="0"/>
              <a:cs typeface="Times New Roman" pitchFamily="18" charset="0"/>
            </a:endParaRPr>
          </a:p>
          <a:p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rebuchet MS" pitchFamily="34" charset="0"/>
                <a:cs typeface="Times New Roman" pitchFamily="18" charset="0"/>
              </a:rPr>
              <a:t>KLADENÍ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otázek (formulovat, řadit, klást)</a:t>
            </a:r>
          </a:p>
          <a:p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rebuchet MS" pitchFamily="34" charset="0"/>
                <a:cs typeface="Times New Roman" pitchFamily="18" charset="0"/>
              </a:rPr>
              <a:t>NASLOUCHÁNÍ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odpov</a:t>
            </a:r>
            <a:r>
              <a:rPr lang="cs-CZ" sz="2000" dirty="0" smtClean="0">
                <a:latin typeface="Trebuchet MS" pitchFamily="34" charset="0"/>
              </a:rPr>
              <a:t>ě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dím (+</a:t>
            </a:r>
            <a:r>
              <a:rPr lang="cs-CZ" sz="2000" dirty="0" smtClean="0">
                <a:latin typeface="Trebuchet MS" pitchFamily="34" charset="0"/>
              </a:rPr>
              <a:t> záznam) 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</a:t>
            </a:r>
          </a:p>
          <a:p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rebuchet MS" pitchFamily="34" charset="0"/>
                <a:cs typeface="Times New Roman" pitchFamily="18" charset="0"/>
              </a:rPr>
              <a:t>VEDENÍ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 rozhovoru, aby sm</a:t>
            </a:r>
            <a:r>
              <a:rPr lang="cs-CZ" sz="2000" dirty="0" smtClean="0">
                <a:latin typeface="Trebuchet MS" pitchFamily="34" charset="0"/>
              </a:rPr>
              <a:t>ěř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oval k vytý</a:t>
            </a:r>
            <a:r>
              <a:rPr lang="cs-CZ" sz="2000" dirty="0" smtClean="0">
                <a:latin typeface="Trebuchet MS" pitchFamily="34" charset="0"/>
              </a:rPr>
              <a:t>č</a:t>
            </a:r>
            <a:r>
              <a:rPr lang="cs-CZ" sz="2000" dirty="0" smtClean="0">
                <a:latin typeface="Trebuchet MS" pitchFamily="34" charset="0"/>
                <a:cs typeface="Times New Roman" pitchFamily="18" charset="0"/>
              </a:rPr>
              <a:t>enému cíli</a:t>
            </a:r>
            <a:endParaRPr lang="cs-CZ" sz="2000" dirty="0" smtClean="0">
              <a:latin typeface="Trebuchet MS" pitchFamily="34" charset="0"/>
            </a:endParaRP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0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7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 čemu je </a:t>
            </a:r>
            <a:r>
              <a:rPr lang="cs-CZ" dirty="0" smtClean="0"/>
              <a:t>kvalifikační práce dobrá</a:t>
            </a:r>
            <a:r>
              <a:rPr lang="cs-CZ" dirty="0"/>
              <a:t>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Rozměr „oficiální“ ve vztahu k odborné komunitě i rozměr individuální.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Vypracováním </a:t>
            </a:r>
            <a:r>
              <a:rPr lang="cs-CZ" dirty="0" smtClean="0"/>
              <a:t>kvalifikační </a:t>
            </a:r>
            <a:r>
              <a:rPr lang="cs-CZ" dirty="0"/>
              <a:t>práce má student prokázat schopnost samostatně využívat teoretické, metodologické i praktické poznatky získané během studia a aplikovat je při řešení konkrétního problému</a:t>
            </a:r>
            <a:r>
              <a:rPr lang="cs-CZ" dirty="0" smtClean="0"/>
              <a:t>.</a:t>
            </a:r>
          </a:p>
          <a:p>
            <a:pPr lvl="1"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dirty="0" smtClean="0"/>
              <a:t>Měla by přispět k rozšíření empirické báze oboru.</a:t>
            </a:r>
            <a:endParaRPr lang="cs-CZ" dirty="0"/>
          </a:p>
          <a:p>
            <a:pPr lvl="1"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Téma práce by mělo autora bavit a mít pro něj i praktický význam. Jedná se o vztah, který by měl vydržet navzdory nepříznivým vlivům nejméně </a:t>
            </a:r>
            <a:r>
              <a:rPr lang="cs-CZ" dirty="0" smtClean="0"/>
              <a:t>po dobu </a:t>
            </a:r>
            <a:r>
              <a:rPr lang="cs-CZ" dirty="0" smtClean="0"/>
              <a:t>DP </a:t>
            </a:r>
            <a:r>
              <a:rPr lang="cs-CZ" dirty="0" smtClean="0"/>
              <a:t>;)</a:t>
            </a: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752600"/>
            <a:ext cx="7772400" cy="4343400"/>
          </a:xfrm>
        </p:spPr>
        <p:txBody>
          <a:bodyPr/>
          <a:lstStyle/>
          <a:p>
            <a:r>
              <a:rPr lang="cs-CZ" sz="2000" b="1" dirty="0" smtClean="0">
                <a:latin typeface="Trebuchet MS" pitchFamily="34" charset="0"/>
              </a:rPr>
              <a:t>OTEVŘENÉ </a:t>
            </a:r>
            <a:r>
              <a:rPr lang="cs-CZ" sz="1800" dirty="0" smtClean="0">
                <a:latin typeface="Trebuchet MS" pitchFamily="34" charset="0"/>
              </a:rPr>
              <a:t>– charakter odpovědi není určen</a:t>
            </a:r>
          </a:p>
          <a:p>
            <a:r>
              <a:rPr lang="cs-CZ" sz="2000" b="1" dirty="0" smtClean="0">
                <a:latin typeface="Trebuchet MS" pitchFamily="34" charset="0"/>
              </a:rPr>
              <a:t>UZAVŘENÉ </a:t>
            </a:r>
            <a:r>
              <a:rPr lang="cs-CZ" sz="1800" dirty="0" smtClean="0">
                <a:latin typeface="Trebuchet MS" pitchFamily="34" charset="0"/>
              </a:rPr>
              <a:t>– omezené </a:t>
            </a:r>
            <a:r>
              <a:rPr lang="cs-CZ" sz="1800" dirty="0" err="1" smtClean="0">
                <a:latin typeface="Trebuchet MS" pitchFamily="34" charset="0"/>
              </a:rPr>
              <a:t>odpověďové</a:t>
            </a:r>
            <a:r>
              <a:rPr lang="cs-CZ" sz="1800" dirty="0" smtClean="0">
                <a:latin typeface="Trebuchet MS" pitchFamily="34" charset="0"/>
              </a:rPr>
              <a:t> varianty</a:t>
            </a:r>
          </a:p>
          <a:p>
            <a:pPr lvl="1"/>
            <a:r>
              <a:rPr lang="cs-CZ" sz="1800" dirty="0" smtClean="0">
                <a:latin typeface="Trebuchet MS" pitchFamily="34" charset="0"/>
              </a:rPr>
              <a:t>Ano/ne, dichotomické, alternativní</a:t>
            </a:r>
          </a:p>
          <a:p>
            <a:pPr lvl="1"/>
            <a:r>
              <a:rPr lang="cs-CZ" sz="1800" dirty="0" err="1" smtClean="0">
                <a:latin typeface="Trebuchet MS" pitchFamily="34" charset="0"/>
              </a:rPr>
              <a:t>Multiple-choice</a:t>
            </a:r>
            <a:r>
              <a:rPr lang="cs-CZ" sz="1800" dirty="0" smtClean="0">
                <a:latin typeface="Trebuchet MS" pitchFamily="34" charset="0"/>
              </a:rPr>
              <a:t> </a:t>
            </a:r>
            <a:r>
              <a:rPr lang="cs-CZ" sz="1400" dirty="0" smtClean="0">
                <a:latin typeface="Trebuchet MS" pitchFamily="34" charset="0"/>
              </a:rPr>
              <a:t>(</a:t>
            </a:r>
            <a:r>
              <a:rPr lang="cs-CZ" sz="1400" i="1" dirty="0" smtClean="0">
                <a:latin typeface="Trebuchet MS" pitchFamily="34" charset="0"/>
              </a:rPr>
              <a:t>ustáleně alternativní, mnohonásobné volby </a:t>
            </a:r>
            <a:r>
              <a:rPr lang="cs-CZ" sz="1400" dirty="0" smtClean="0">
                <a:latin typeface="Trebuchet MS" pitchFamily="34" charset="0"/>
              </a:rPr>
              <a:t>;-)</a:t>
            </a:r>
            <a:r>
              <a:rPr lang="cs-CZ" sz="1400" b="1" dirty="0" smtClean="0">
                <a:latin typeface="Trebuchet MS" pitchFamily="34" charset="0"/>
              </a:rPr>
              <a:t>  </a:t>
            </a:r>
          </a:p>
          <a:p>
            <a:pPr lvl="1"/>
            <a:r>
              <a:rPr lang="cs-CZ" sz="1800" dirty="0" smtClean="0">
                <a:latin typeface="Trebuchet MS" pitchFamily="34" charset="0"/>
              </a:rPr>
              <a:t>ŠKÁLOVÉ (posuzovací, ratingové) </a:t>
            </a:r>
            <a:r>
              <a:rPr lang="cs-CZ" sz="1800" i="1" dirty="0" smtClean="0">
                <a:latin typeface="Trebuchet MS" pitchFamily="34" charset="0"/>
              </a:rPr>
              <a:t>– přímá kvantifikace</a:t>
            </a:r>
          </a:p>
          <a:p>
            <a:pPr lvl="1">
              <a:buFont typeface="Wingdings" pitchFamily="2" charset="2"/>
              <a:buNone/>
            </a:pPr>
            <a:endParaRPr lang="cs-CZ" sz="1800" dirty="0" smtClean="0">
              <a:latin typeface="Trebuchet MS" pitchFamily="34" charset="0"/>
            </a:endParaRPr>
          </a:p>
          <a:p>
            <a:pPr lvl="1">
              <a:buFont typeface="Wingdings" pitchFamily="2" charset="2"/>
              <a:buNone/>
            </a:pPr>
            <a:endParaRPr lang="cs-CZ" sz="1800" dirty="0" smtClean="0">
              <a:latin typeface="Trebuchet MS" pitchFamily="34" charset="0"/>
            </a:endParaRPr>
          </a:p>
          <a:p>
            <a:r>
              <a:rPr lang="cs-CZ" sz="2000" b="1" dirty="0" smtClean="0">
                <a:latin typeface="Trebuchet MS" pitchFamily="34" charset="0"/>
              </a:rPr>
              <a:t>SPECIÁLNÍ (PSYCHOLOGICKÉ) – </a:t>
            </a:r>
            <a:r>
              <a:rPr lang="cs-CZ" sz="1800" dirty="0" smtClean="0">
                <a:latin typeface="Trebuchet MS" pitchFamily="34" charset="0"/>
              </a:rPr>
              <a:t>vědomé porušení „pravidel“ </a:t>
            </a:r>
            <a:r>
              <a:rPr lang="en-US" sz="2000" dirty="0" smtClean="0">
                <a:latin typeface="Trebuchet MS" pitchFamily="34" charset="0"/>
              </a:rPr>
              <a:t>&gt;&gt;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dirty="0" err="1" smtClean="0">
                <a:latin typeface="Trebuchet MS" pitchFamily="34" charset="0"/>
              </a:rPr>
              <a:t>skr</a:t>
            </a:r>
            <a:r>
              <a:rPr lang="cs-CZ" sz="1800" dirty="0" err="1" smtClean="0">
                <a:latin typeface="Trebuchet MS" pitchFamily="34" charset="0"/>
              </a:rPr>
              <a:t>ytí</a:t>
            </a:r>
            <a:r>
              <a:rPr lang="cs-CZ" sz="1800" dirty="0" smtClean="0">
                <a:latin typeface="Trebuchet MS" pitchFamily="34" charset="0"/>
              </a:rPr>
              <a:t> pravého účelu </a:t>
            </a:r>
            <a:r>
              <a:rPr lang="en-US" sz="1800" dirty="0" smtClean="0">
                <a:latin typeface="Trebuchet MS" pitchFamily="34" charset="0"/>
              </a:rPr>
              <a:t>&gt;&gt; </a:t>
            </a:r>
            <a:r>
              <a:rPr lang="cs-CZ" sz="1800" u="sng" dirty="0" smtClean="0">
                <a:latin typeface="Trebuchet MS" pitchFamily="34" charset="0"/>
              </a:rPr>
              <a:t>verbální chování</a:t>
            </a:r>
          </a:p>
          <a:p>
            <a:pPr lvl="1"/>
            <a:r>
              <a:rPr lang="cs-CZ" sz="1800" dirty="0" smtClean="0">
                <a:latin typeface="Trebuchet MS" pitchFamily="34" charset="0"/>
              </a:rPr>
              <a:t>Např. projektivní, asociační (konotační)</a:t>
            </a:r>
          </a:p>
          <a:p>
            <a:pPr lvl="1"/>
            <a:r>
              <a:rPr lang="cs-CZ" sz="1800" dirty="0" smtClean="0">
                <a:latin typeface="Trebuchet MS" pitchFamily="34" charset="0"/>
              </a:rPr>
              <a:t>Manipulativní, experimentální (např. nucená volba, sugesce)</a:t>
            </a:r>
          </a:p>
          <a:p>
            <a:endParaRPr lang="en-US" sz="2000" dirty="0" smtClean="0">
              <a:latin typeface="Trebuchet MS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116013" y="3860800"/>
            <a:ext cx="7416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Formy (formáty) otázek</a:t>
            </a:r>
          </a:p>
        </p:txBody>
      </p:sp>
    </p:spTree>
    <p:extLst>
      <p:ext uri="{BB962C8B-B14F-4D97-AF65-F5344CB8AC3E}">
        <p14:creationId xmlns:p14="http://schemas.microsoft.com/office/powerpoint/2010/main" val="3296449374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73163" y="1628775"/>
            <a:ext cx="7772400" cy="46085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b="1" dirty="0" smtClean="0">
                <a:latin typeface="Trebuchet MS" pitchFamily="34" charset="0"/>
              </a:rPr>
              <a:t>Ptejte se jazykem, kterému respondent rozumí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1700" dirty="0" smtClean="0">
                <a:latin typeface="Trebuchet MS" pitchFamily="34" charset="0"/>
              </a:rPr>
              <a:t>Nikoli „</a:t>
            </a:r>
            <a:r>
              <a:rPr lang="cs-CZ" sz="1700" dirty="0" err="1" smtClean="0">
                <a:latin typeface="Trebuchet MS" pitchFamily="34" charset="0"/>
              </a:rPr>
              <a:t>pedagogičtinou</a:t>
            </a:r>
            <a:r>
              <a:rPr lang="cs-CZ" sz="1700" dirty="0" smtClean="0">
                <a:latin typeface="Trebuchet MS" pitchFamily="34" charset="0"/>
              </a:rPr>
              <a:t>“ či „</a:t>
            </a:r>
            <a:r>
              <a:rPr lang="cs-CZ" sz="1700" dirty="0" err="1" smtClean="0">
                <a:latin typeface="Trebuchet MS" pitchFamily="34" charset="0"/>
              </a:rPr>
              <a:t>psychologičtinou</a:t>
            </a:r>
            <a:r>
              <a:rPr lang="cs-CZ" sz="1700" dirty="0" smtClean="0">
                <a:latin typeface="Trebuchet MS" pitchFamily="34" charset="0"/>
              </a:rPr>
              <a:t>“, shrnutí a zobecnění s využitím odborných termínů je vždy prací badatele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Neptejte se přímo na hypotézy či výzkumné otázky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1700" dirty="0" smtClean="0">
                <a:latin typeface="Trebuchet MS" pitchFamily="34" charset="0"/>
              </a:rPr>
              <a:t>„Má vaše škola vizi?“, „Máte problémy se studijní motivací?“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Nezneužívejte otázku „Proč?“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1700" dirty="0" smtClean="0">
                <a:latin typeface="Trebuchet MS" pitchFamily="34" charset="0"/>
              </a:rPr>
              <a:t>„Proč se vám líbí Pepa Novák?“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Formulace otázek do dotazníku</a:t>
            </a:r>
          </a:p>
        </p:txBody>
      </p:sp>
    </p:spTree>
    <p:extLst>
      <p:ext uri="{BB962C8B-B14F-4D97-AF65-F5344CB8AC3E}">
        <p14:creationId xmlns:p14="http://schemas.microsoft.com/office/powerpoint/2010/main" val="2726528472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73163" y="1628775"/>
            <a:ext cx="7772400" cy="46085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Spíše specifické než obecné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Spíše uzavřené než otevřené (ale…)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Spíše nabídnout „nevím/nemám názor“, než ne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1800" dirty="0" smtClean="0">
                <a:latin typeface="Trebuchet MS" pitchFamily="34" charset="0"/>
              </a:rPr>
              <a:t>popř. zvážit možnost střední/neutrální alternativy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Spíše nucená volba než (ne)souhlas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Pořadí otázek (obecnější před specifickými)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Specifika konkrétních formulací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dirty="0" smtClean="0">
                <a:latin typeface="Trebuchet MS" pitchFamily="34" charset="0"/>
              </a:rPr>
              <a:t>Pozor na obecné kvantifikátory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666633"/>
              </a:buClr>
            </a:pPr>
            <a:r>
              <a:rPr lang="cs-CZ" sz="2000" i="1" dirty="0" smtClean="0">
                <a:latin typeface="Trebuchet MS" pitchFamily="34" charset="0"/>
              </a:rPr>
              <a:t>Neptejte se v dotazníku, na co byste se nezeptali ústně</a:t>
            </a:r>
            <a:endParaRPr lang="en-US" sz="2000" i="1" dirty="0" smtClean="0">
              <a:latin typeface="Trebuchet MS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otázek do dotazníku (2)</a:t>
            </a:r>
          </a:p>
        </p:txBody>
      </p:sp>
    </p:spTree>
    <p:extLst>
      <p:ext uri="{BB962C8B-B14F-4D97-AF65-F5344CB8AC3E}">
        <p14:creationId xmlns:p14="http://schemas.microsoft.com/office/powerpoint/2010/main" val="92668755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73163" y="1700213"/>
            <a:ext cx="7772400" cy="4395787"/>
          </a:xfrm>
        </p:spPr>
        <p:txBody>
          <a:bodyPr/>
          <a:lstStyle/>
          <a:p>
            <a:r>
              <a:rPr lang="cs-CZ" sz="2000" dirty="0" smtClean="0">
                <a:latin typeface="Trebuchet MS" pitchFamily="34" charset="0"/>
              </a:rPr>
              <a:t>Jedna otázka je velmi zranitelná</a:t>
            </a:r>
          </a:p>
          <a:p>
            <a:r>
              <a:rPr lang="cs-CZ" sz="2000" dirty="0" smtClean="0">
                <a:latin typeface="Trebuchet MS" pitchFamily="34" charset="0"/>
              </a:rPr>
              <a:t>Když se zeptáme vícekrát trochu jinak, máme více šancí na úspěch</a:t>
            </a:r>
          </a:p>
          <a:p>
            <a:r>
              <a:rPr lang="cs-CZ" sz="2000" dirty="0" smtClean="0">
                <a:latin typeface="Trebuchet MS" pitchFamily="34" charset="0"/>
              </a:rPr>
              <a:t>Průnik více otázek hledáme zprůměrováním (popř. sečtením)</a:t>
            </a:r>
          </a:p>
          <a:p>
            <a:pPr>
              <a:buFont typeface="Wingdings" pitchFamily="2" charset="2"/>
              <a:buNone/>
            </a:pPr>
            <a:endParaRPr lang="cs-CZ" sz="2000" dirty="0" smtClean="0">
              <a:latin typeface="Trebuchet MS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sz="2400" b="1" dirty="0" smtClean="0">
                <a:latin typeface="Trebuchet MS" pitchFamily="34" charset="0"/>
              </a:rPr>
              <a:t>Kdy lze sčítat položky </a:t>
            </a:r>
          </a:p>
          <a:p>
            <a:r>
              <a:rPr lang="cs-CZ" sz="2000" b="1" dirty="0" smtClean="0">
                <a:latin typeface="Trebuchet MS" pitchFamily="34" charset="0"/>
              </a:rPr>
              <a:t>Kladná korelace</a:t>
            </a:r>
            <a:r>
              <a:rPr lang="cs-CZ" sz="2400" dirty="0" smtClean="0">
                <a:latin typeface="Trebuchet MS" pitchFamily="34" charset="0"/>
              </a:rPr>
              <a:t> </a:t>
            </a:r>
            <a:r>
              <a:rPr lang="cs-CZ" sz="1600" dirty="0" smtClean="0">
                <a:latin typeface="Trebuchet MS" pitchFamily="34" charset="0"/>
              </a:rPr>
              <a:t>– odpovědi jsou produktem téže vnitřní tendence</a:t>
            </a:r>
          </a:p>
          <a:p>
            <a:r>
              <a:rPr lang="cs-CZ" sz="2000" b="1" dirty="0" smtClean="0">
                <a:latin typeface="Trebuchet MS" pitchFamily="34" charset="0"/>
              </a:rPr>
              <a:t>Kumulace</a:t>
            </a:r>
            <a:r>
              <a:rPr lang="cs-CZ" sz="2400" dirty="0" smtClean="0">
                <a:latin typeface="Trebuchet MS" pitchFamily="34" charset="0"/>
              </a:rPr>
              <a:t> </a:t>
            </a:r>
            <a:r>
              <a:rPr lang="cs-CZ" sz="1600" dirty="0" smtClean="0">
                <a:latin typeface="Trebuchet MS" pitchFamily="34" charset="0"/>
              </a:rPr>
              <a:t>– chování, událostí</a:t>
            </a:r>
            <a:endParaRPr lang="cs-CZ" sz="2400" dirty="0" smtClean="0">
              <a:latin typeface="Trebuchet MS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Zvyšování reliability zmnožením  položek</a:t>
            </a:r>
          </a:p>
        </p:txBody>
      </p:sp>
    </p:spTree>
    <p:extLst>
      <p:ext uri="{BB962C8B-B14F-4D97-AF65-F5344CB8AC3E}">
        <p14:creationId xmlns:p14="http://schemas.microsoft.com/office/powerpoint/2010/main" val="2455860033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b="1" smtClean="0">
                <a:latin typeface="Trebuchet MS" pitchFamily="34" charset="0"/>
              </a:rPr>
              <a:t>MOŽNÉ PŘEDNOSTI</a:t>
            </a:r>
          </a:p>
          <a:p>
            <a:r>
              <a:rPr lang="cs-CZ" sz="2000" smtClean="0">
                <a:latin typeface="Trebuchet MS" pitchFamily="34" charset="0"/>
              </a:rPr>
              <a:t>Mnohem snazší přístup k širší paletě jevů</a:t>
            </a:r>
          </a:p>
          <a:p>
            <a:r>
              <a:rPr lang="cs-CZ" sz="2000" smtClean="0">
                <a:latin typeface="Trebuchet MS" pitchFamily="34" charset="0"/>
              </a:rPr>
              <a:t>Časová nezávislost</a:t>
            </a:r>
          </a:p>
          <a:p>
            <a:r>
              <a:rPr lang="cs-CZ" sz="2000" smtClean="0">
                <a:latin typeface="Trebuchet MS" pitchFamily="34" charset="0"/>
              </a:rPr>
              <a:t>Menší náročnost – finanční, časová</a:t>
            </a:r>
          </a:p>
          <a:p>
            <a:pPr>
              <a:buFont typeface="Wingdings" pitchFamily="2" charset="2"/>
              <a:buNone/>
            </a:pPr>
            <a:r>
              <a:rPr lang="cs-CZ" sz="2400" b="1" smtClean="0">
                <a:latin typeface="Trebuchet MS" pitchFamily="34" charset="0"/>
              </a:rPr>
              <a:t>MOŽNÁ SLABÁ MÍSTA</a:t>
            </a:r>
          </a:p>
          <a:p>
            <a:r>
              <a:rPr lang="cs-CZ" sz="2000" smtClean="0">
                <a:latin typeface="Trebuchet MS" pitchFamily="34" charset="0"/>
              </a:rPr>
              <a:t>Zranitelnost daná zprostředkovaností</a:t>
            </a:r>
          </a:p>
          <a:p>
            <a:r>
              <a:rPr lang="cs-CZ" sz="2000" smtClean="0">
                <a:latin typeface="Trebuchet MS" pitchFamily="34" charset="0"/>
              </a:rPr>
              <a:t>Kvality nástroje</a:t>
            </a:r>
            <a:endParaRPr lang="en-US" sz="2000" smtClean="0">
              <a:latin typeface="Trebuchet MS" pitchFamily="34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Přednosti a slabé stránky dotazování</a:t>
            </a:r>
          </a:p>
        </p:txBody>
      </p:sp>
    </p:spTree>
    <p:extLst>
      <p:ext uri="{BB962C8B-B14F-4D97-AF65-F5344CB8AC3E}">
        <p14:creationId xmlns:p14="http://schemas.microsoft.com/office/powerpoint/2010/main" val="317974685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Literatura (výběr)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GAVORA, P. </a:t>
            </a:r>
            <a:r>
              <a:rPr lang="cs-CZ" sz="1800" i="1" dirty="0"/>
              <a:t>Úvod do pedagogického výzkumu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, 2000.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GAVORA, P. </a:t>
            </a:r>
            <a:r>
              <a:rPr lang="cs-CZ" sz="1800" i="1" dirty="0"/>
              <a:t>Výzkumné metody v pedagogice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, 1996</a:t>
            </a:r>
            <a:r>
              <a:rPr lang="cs-CZ" sz="1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E-</a:t>
            </a:r>
            <a:r>
              <a:rPr lang="cs-CZ" sz="1800" dirty="0" err="1" smtClean="0"/>
              <a:t>učebnica</a:t>
            </a:r>
            <a:r>
              <a:rPr lang="cs-CZ" sz="1800" dirty="0" smtClean="0"/>
              <a:t> </a:t>
            </a:r>
            <a:r>
              <a:rPr lang="cs-CZ" sz="1800" dirty="0" err="1" smtClean="0"/>
              <a:t>metodológie</a:t>
            </a:r>
            <a:r>
              <a:rPr lang="cs-CZ" sz="1800" dirty="0" smtClean="0"/>
              <a:t> </a:t>
            </a:r>
            <a:r>
              <a:rPr lang="cs-CZ" sz="1800" dirty="0" err="1" smtClean="0"/>
              <a:t>kvantitatívneho</a:t>
            </a:r>
            <a:r>
              <a:rPr lang="cs-CZ" sz="1800" dirty="0" smtClean="0"/>
              <a:t> </a:t>
            </a:r>
            <a:r>
              <a:rPr lang="cs-CZ" sz="1800" dirty="0" err="1" smtClean="0"/>
              <a:t>výskumu</a:t>
            </a:r>
            <a:r>
              <a:rPr lang="cs-CZ" sz="1800" dirty="0" smtClean="0"/>
              <a:t> - </a:t>
            </a:r>
            <a:r>
              <a:rPr lang="cs-CZ" sz="1800" dirty="0" smtClean="0">
                <a:hlinkClick r:id="rId3"/>
              </a:rPr>
              <a:t>http://www.e-</a:t>
            </a:r>
            <a:r>
              <a:rPr lang="cs-CZ" sz="1800" dirty="0" err="1" smtClean="0">
                <a:hlinkClick r:id="rId3"/>
              </a:rPr>
              <a:t>metodologia.fedu.uniba.sk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ŠVAŘÍČEK, R., ŠEĎOVÁ, K. (</a:t>
            </a:r>
            <a:r>
              <a:rPr lang="cs-CZ" sz="1800" dirty="0" err="1" smtClean="0"/>
              <a:t>Eds</a:t>
            </a:r>
            <a:r>
              <a:rPr lang="cs-CZ" sz="1800" dirty="0" smtClean="0"/>
              <a:t>.) </a:t>
            </a:r>
            <a:r>
              <a:rPr lang="cs-CZ" sz="1800" i="1" dirty="0" smtClean="0"/>
              <a:t>Kvalitativní výzkum v pedagogických vědách: pravidla hry</a:t>
            </a:r>
            <a:r>
              <a:rPr lang="cs-CZ" sz="1800" dirty="0" smtClean="0"/>
              <a:t>. Praha : Portál, 2007. </a:t>
            </a:r>
            <a:endParaRPr lang="cs-CZ" sz="1800" dirty="0"/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MAREŠ, J., GAVORA, P. </a:t>
            </a:r>
            <a:r>
              <a:rPr lang="cs-CZ" sz="1800" i="1" dirty="0" err="1"/>
              <a:t>Anglicko</a:t>
            </a:r>
            <a:r>
              <a:rPr lang="cs-CZ" sz="1800" i="1" dirty="0"/>
              <a:t> - český pedagogický slovník.</a:t>
            </a:r>
            <a:r>
              <a:rPr lang="cs-CZ" sz="1800" dirty="0"/>
              <a:t> Praha: Portál, 1999. </a:t>
            </a:r>
          </a:p>
          <a:p>
            <a:pPr>
              <a:lnSpc>
                <a:spcPct val="80000"/>
              </a:lnSpc>
            </a:pPr>
            <a:r>
              <a:rPr lang="cs-CZ" sz="1800" dirty="0" err="1"/>
              <a:t>PRůCHA</a:t>
            </a:r>
            <a:r>
              <a:rPr lang="cs-CZ" sz="1800" dirty="0"/>
              <a:t>, J., WALTEROVÁ, E., MAREŠ, J. </a:t>
            </a:r>
            <a:r>
              <a:rPr lang="cs-CZ" sz="1800" i="1" dirty="0"/>
              <a:t>Pedagogický slovník</a:t>
            </a:r>
            <a:r>
              <a:rPr lang="cs-CZ" sz="1800" dirty="0"/>
              <a:t>. Praha: Portál, 1995. 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SPOUSTA, Vladimír. </a:t>
            </a:r>
            <a:r>
              <a:rPr lang="cs-CZ" sz="1800" i="1" dirty="0"/>
              <a:t>Vádemékum autora odborné a vědecké práce (se zaměřením na práce pedagogické)</a:t>
            </a:r>
            <a:r>
              <a:rPr lang="cs-CZ" sz="1800" dirty="0"/>
              <a:t>. Brno: Masarykova univerzita, 2001. 158 s.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ČMEJRKOVÁ, S.; DANEŠ, F.; SVĚTLÁ, D. </a:t>
            </a:r>
            <a:r>
              <a:rPr lang="cs-CZ" sz="1800" i="1" dirty="0"/>
              <a:t>Jak napsat odborný text</a:t>
            </a:r>
            <a:r>
              <a:rPr lang="cs-CZ" sz="1800" dirty="0"/>
              <a:t>. Praha: LEDA, 1999. 255 s. 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ECO, </a:t>
            </a:r>
            <a:r>
              <a:rPr lang="cs-CZ" sz="1800" dirty="0" err="1"/>
              <a:t>Umberto</a:t>
            </a:r>
            <a:r>
              <a:rPr lang="cs-CZ" sz="1800" dirty="0"/>
              <a:t>. </a:t>
            </a:r>
            <a:r>
              <a:rPr lang="cs-CZ" sz="1800" i="1" dirty="0"/>
              <a:t>Jak napsat diplomovou práci</a:t>
            </a:r>
            <a:r>
              <a:rPr lang="cs-CZ" sz="1800" dirty="0"/>
              <a:t>. Olomouc: </a:t>
            </a:r>
            <a:r>
              <a:rPr lang="cs-CZ" sz="1800" dirty="0" err="1"/>
              <a:t>Votobia</a:t>
            </a:r>
            <a:r>
              <a:rPr lang="cs-CZ" sz="1800" dirty="0"/>
              <a:t>, 1997. 271 s. </a:t>
            </a:r>
          </a:p>
          <a:p>
            <a:pPr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Internetové zdroje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Jak psát a upravovat diplomovou práci</a:t>
            </a:r>
            <a:r>
              <a:rPr lang="cs-CZ"/>
              <a:t> (e-learning PdF MU, kol. autorů)</a:t>
            </a:r>
          </a:p>
          <a:p>
            <a:pPr lvl="1"/>
            <a:r>
              <a:rPr lang="cs-CZ" sz="1600">
                <a:hlinkClick r:id="rId3"/>
              </a:rPr>
              <a:t>http://moodlinka.ped.muni.cz/mod/resource/view.php?id=12931</a:t>
            </a:r>
            <a:r>
              <a:rPr lang="cs-CZ">
                <a:hlinkClick r:id="rId3"/>
              </a:rPr>
              <a:t> </a:t>
            </a:r>
            <a:endParaRPr lang="cs-CZ"/>
          </a:p>
          <a:p>
            <a:r>
              <a:rPr lang="cs-CZ"/>
              <a:t>Hendl, J., Blahuš, P. </a:t>
            </a:r>
            <a:r>
              <a:rPr lang="cs-CZ" b="1"/>
              <a:t>Jak na to? Metodologie závěrečné práce.</a:t>
            </a:r>
            <a:r>
              <a:rPr lang="cs-CZ"/>
              <a:t> FTVS UK Praha </a:t>
            </a:r>
          </a:p>
          <a:p>
            <a:pPr lvl="1"/>
            <a:r>
              <a:rPr lang="cs-CZ" sz="1600">
                <a:hlinkClick r:id="rId4"/>
              </a:rPr>
              <a:t>http://www.ftvs.cuni.cz/hendl/index1.htm</a:t>
            </a:r>
            <a:r>
              <a:rPr lang="cs-CZ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Jak vybrat téma a jak s ním pracovat?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je špatný nápad – obvyklé pasti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Ještě nevím, navrhnu něco </a:t>
            </a:r>
            <a:r>
              <a:rPr lang="cs-CZ" b="1" dirty="0" smtClean="0"/>
              <a:t>hodně obecného </a:t>
            </a:r>
            <a:r>
              <a:rPr lang="cs-CZ" dirty="0" smtClean="0"/>
              <a:t>a pak se uvidí.</a:t>
            </a:r>
          </a:p>
          <a:p>
            <a:pPr lvl="1"/>
            <a:r>
              <a:rPr lang="cs-CZ" dirty="0" smtClean="0"/>
              <a:t>Alt. 1. Ještě nevím, zajdu na katedru a zeptám se, co by mi zadali.</a:t>
            </a:r>
          </a:p>
          <a:p>
            <a:pPr lvl="1"/>
            <a:r>
              <a:rPr lang="cs-CZ" dirty="0" smtClean="0"/>
              <a:t>Alt. 2. Na katedře běží výzkum, mají hodně dat, takže snad „něco“ z toho.</a:t>
            </a:r>
          </a:p>
          <a:p>
            <a:pPr lvl="1"/>
            <a:r>
              <a:rPr lang="cs-CZ" dirty="0" smtClean="0"/>
              <a:t>Alt. 3. Nikdo o tom na katedře moc neví, tak by to mohlo být zajímavé.</a:t>
            </a:r>
          </a:p>
          <a:p>
            <a:r>
              <a:rPr lang="cs-CZ" b="1" dirty="0" smtClean="0"/>
              <a:t>Mám dotazník </a:t>
            </a:r>
            <a:r>
              <a:rPr lang="cs-CZ" dirty="0" smtClean="0"/>
              <a:t>a nějaká procenta snad už zvládnu.</a:t>
            </a:r>
          </a:p>
          <a:p>
            <a:r>
              <a:rPr lang="cs-CZ" dirty="0" smtClean="0"/>
              <a:t>Bude to určitě </a:t>
            </a:r>
            <a:r>
              <a:rPr lang="cs-CZ" b="1" dirty="0" smtClean="0"/>
              <a:t>něco kvalitativního </a:t>
            </a:r>
            <a:r>
              <a:rPr lang="cs-CZ" i="1" dirty="0" smtClean="0"/>
              <a:t>(ve smyslu statistice nerozumím a rozumět nechci)</a:t>
            </a:r>
            <a:r>
              <a:rPr lang="cs-CZ" dirty="0" smtClean="0"/>
              <a:t>.</a:t>
            </a:r>
          </a:p>
          <a:p>
            <a:r>
              <a:rPr lang="cs-CZ" dirty="0" smtClean="0"/>
              <a:t>Mám spoustu zájmů, vč. odborných. Zkusím tedy vybrat </a:t>
            </a:r>
            <a:r>
              <a:rPr lang="cs-CZ" b="1" dirty="0" smtClean="0"/>
              <a:t>něco dostatečně odlehlého</a:t>
            </a:r>
            <a:r>
              <a:rPr lang="cs-CZ" dirty="0" smtClean="0"/>
              <a:t>, aby mne to v jiných aktivitách nerušilo.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17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Výběr tématu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/>
              <a:t>Jedná se „umění možného“ – výběr:</a:t>
            </a:r>
          </a:p>
          <a:p>
            <a:pPr lvl="1"/>
            <a:r>
              <a:rPr lang="cs-CZ" sz="2000" dirty="0"/>
              <a:t>Mezi tématy </a:t>
            </a:r>
            <a:r>
              <a:rPr lang="cs-CZ" sz="2000" dirty="0" smtClean="0"/>
              <a:t>navrhovanými </a:t>
            </a:r>
            <a:r>
              <a:rPr lang="cs-CZ" sz="2000" dirty="0"/>
              <a:t>(„to se mi líbí“)</a:t>
            </a:r>
          </a:p>
          <a:p>
            <a:pPr lvl="1"/>
            <a:r>
              <a:rPr lang="cs-CZ" sz="2000" dirty="0"/>
              <a:t>Výběr tématu vlastního („tohle mne zajímá“)</a:t>
            </a:r>
          </a:p>
          <a:p>
            <a:pPr lvl="1"/>
            <a:endParaRPr lang="cs-CZ" sz="2000" dirty="0"/>
          </a:p>
          <a:p>
            <a:r>
              <a:rPr lang="cs-CZ" sz="2400" dirty="0"/>
              <a:t>Téma: </a:t>
            </a:r>
          </a:p>
          <a:p>
            <a:pPr lvl="1"/>
            <a:r>
              <a:rPr lang="cs-CZ" sz="2000" dirty="0"/>
              <a:t>Musí být dostatečně úzké, aby bylo možno je v rozumném čase a s rozumným úsilím zvládnout (pozor na „obecná“ témata!)</a:t>
            </a:r>
          </a:p>
          <a:p>
            <a:pPr lvl="1"/>
            <a:r>
              <a:rPr lang="cs-CZ" sz="2000" dirty="0"/>
              <a:t>Mělo by souviset s vlastní praxí („užitečnost“)</a:t>
            </a:r>
          </a:p>
          <a:p>
            <a:pPr lvl="1"/>
            <a:r>
              <a:rPr lang="cs-CZ" sz="2000" dirty="0"/>
              <a:t>Mělo by být pro autora atraktivní</a:t>
            </a:r>
          </a:p>
          <a:p>
            <a:pPr lvl="1"/>
            <a:endParaRPr lang="cs-CZ" sz="2000" dirty="0"/>
          </a:p>
          <a:p>
            <a:r>
              <a:rPr lang="cs-CZ" sz="2400" b="1" dirty="0"/>
              <a:t>Obojí ovlivňuje i výběr </a:t>
            </a:r>
            <a:r>
              <a:rPr lang="cs-CZ" sz="2400" b="1" dirty="0" smtClean="0"/>
              <a:t>školitele ;)</a:t>
            </a:r>
            <a:endParaRPr lang="cs-CZ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Název práce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Název předznamenává celou práci. Má být krátký, přesný a výstižný. Pokud možno má obsahovat klíčová slova, která charakterizují práci i příslušný postup. Pro upřesnění je možné použít podtitul.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 literatuře se setkáme s dvěma druhy </a:t>
            </a:r>
            <a:r>
              <a:rPr lang="cs-CZ" sz="2400" dirty="0" smtClean="0"/>
              <a:t>názvů odborných textů: </a:t>
            </a:r>
            <a:endParaRPr lang="cs-CZ" sz="24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První mají poetické zaměření. Název má upoutat čtenáře a metaforičností vyvolat emoce. Často podoba otázky</a:t>
            </a:r>
            <a:r>
              <a:rPr lang="cs-CZ" sz="2000" dirty="0" smtClean="0"/>
              <a:t>. („Novinářský“ přístup)</a:t>
            </a: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Druhý druh názvu  přímo informuje o problému a cílech. Obsahuje prvky dobře formulované výzkumné otázky.</a:t>
            </a:r>
          </a:p>
          <a:p>
            <a:pPr lvl="2">
              <a:lnSpc>
                <a:spcPct val="80000"/>
              </a:lnSpc>
            </a:pPr>
            <a:r>
              <a:rPr lang="cs-CZ" sz="1800" dirty="0"/>
              <a:t>[(závisle proměnná) jako funkce (nezávisle proměnné)] nebo (Efekt (nezávisle proměnné) na (závisle proměnnou)) pro [(danou populaci) nebo (jiné podmínky)].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Inspirací (nebo negativním příkladem) mohou být i již odevzdané práce - </a:t>
            </a:r>
            <a:r>
              <a:rPr lang="cs-CZ" sz="2400" dirty="0">
                <a:hlinkClick r:id="rId3"/>
              </a:rPr>
              <a:t>http://is.muni.cz/thesis/</a:t>
            </a:r>
            <a:r>
              <a:rPr lang="cs-CZ" sz="24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Vstupní uvažování nad problémem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2000"/>
              </a:lnSpc>
            </a:pPr>
            <a:r>
              <a:rPr lang="en-GB" sz="1800" b="1" dirty="0" err="1"/>
              <a:t>Definujte</a:t>
            </a:r>
            <a:r>
              <a:rPr lang="en-GB" sz="1800" b="1" dirty="0"/>
              <a:t> </a:t>
            </a:r>
            <a:r>
              <a:rPr lang="en-GB" sz="1800" b="1" dirty="0" err="1"/>
              <a:t>si</a:t>
            </a:r>
            <a:r>
              <a:rPr lang="en-GB" sz="1800" b="1" dirty="0"/>
              <a:t> </a:t>
            </a:r>
            <a:r>
              <a:rPr lang="en-GB" sz="1800" b="1" dirty="0" err="1"/>
              <a:t>témata</a:t>
            </a:r>
            <a:r>
              <a:rPr lang="en-GB" sz="1800" dirty="0"/>
              <a:t>, </a:t>
            </a:r>
            <a:r>
              <a:rPr lang="en-GB" sz="1800" dirty="0" err="1"/>
              <a:t>která</a:t>
            </a:r>
            <a:r>
              <a:rPr lang="en-GB" sz="1800" dirty="0"/>
              <a:t> </a:t>
            </a:r>
            <a:r>
              <a:rPr lang="en-GB" sz="1800" dirty="0" err="1"/>
              <a:t>vás</a:t>
            </a:r>
            <a:r>
              <a:rPr lang="en-GB" sz="1800" dirty="0"/>
              <a:t> </a:t>
            </a:r>
            <a:r>
              <a:rPr lang="en-GB" sz="1800" dirty="0" err="1"/>
              <a:t>zajímají</a:t>
            </a:r>
            <a:r>
              <a:rPr lang="en-GB" sz="1800" dirty="0"/>
              <a:t>. </a:t>
            </a:r>
            <a:r>
              <a:rPr lang="en-GB" sz="1800" dirty="0" err="1"/>
              <a:t>Snažte</a:t>
            </a:r>
            <a:r>
              <a:rPr lang="en-GB" sz="1800" dirty="0"/>
              <a:t> se je </a:t>
            </a:r>
            <a:r>
              <a:rPr lang="en-GB" sz="1800" dirty="0" err="1"/>
              <a:t>vyjádřit</a:t>
            </a:r>
            <a:r>
              <a:rPr lang="en-GB" sz="1800" dirty="0"/>
              <a:t> </a:t>
            </a:r>
            <a:r>
              <a:rPr lang="en-GB" sz="1800" u="sng" dirty="0" err="1"/>
              <a:t>odbornými</a:t>
            </a:r>
            <a:r>
              <a:rPr lang="en-GB" sz="1800" u="sng" dirty="0"/>
              <a:t> </a:t>
            </a:r>
            <a:r>
              <a:rPr lang="en-GB" sz="1800" u="sng" dirty="0" err="1"/>
              <a:t>termíny</a:t>
            </a:r>
            <a:r>
              <a:rPr lang="en-GB" sz="1800" dirty="0"/>
              <a:t>.</a:t>
            </a:r>
          </a:p>
          <a:p>
            <a:pPr>
              <a:lnSpc>
                <a:spcPct val="102000"/>
              </a:lnSpc>
            </a:pPr>
            <a:r>
              <a:rPr lang="en-GB" sz="1800" b="1" dirty="0" err="1"/>
              <a:t>Debatujte</a:t>
            </a:r>
            <a:r>
              <a:rPr lang="en-GB" sz="1800" b="1" dirty="0"/>
              <a:t> s </a:t>
            </a:r>
            <a:r>
              <a:rPr lang="en-GB" sz="1800" b="1" dirty="0" err="1"/>
              <a:t>kolegy</a:t>
            </a:r>
            <a:r>
              <a:rPr lang="en-GB" sz="1800" dirty="0"/>
              <a:t>, </a:t>
            </a:r>
            <a:r>
              <a:rPr lang="en-GB" sz="1800" dirty="0" err="1"/>
              <a:t>zda</a:t>
            </a:r>
            <a:r>
              <a:rPr lang="en-GB" sz="1800" dirty="0"/>
              <a:t> </a:t>
            </a:r>
            <a:r>
              <a:rPr lang="en-GB" sz="1800" dirty="0" err="1"/>
              <a:t>váš</a:t>
            </a:r>
            <a:r>
              <a:rPr lang="en-GB" sz="1800" dirty="0"/>
              <a:t> “</a:t>
            </a:r>
            <a:r>
              <a:rPr lang="en-GB" sz="1800" dirty="0" err="1"/>
              <a:t>zájmový</a:t>
            </a:r>
            <a:r>
              <a:rPr lang="en-GB" sz="1800" dirty="0"/>
              <a:t> </a:t>
            </a:r>
            <a:r>
              <a:rPr lang="en-GB" sz="1800" dirty="0" err="1"/>
              <a:t>seznam</a:t>
            </a:r>
            <a:r>
              <a:rPr lang="en-GB" sz="1800" dirty="0"/>
              <a:t>” je </a:t>
            </a:r>
            <a:r>
              <a:rPr lang="en-GB" sz="1800" dirty="0" err="1"/>
              <a:t>reprezentativní</a:t>
            </a:r>
            <a:r>
              <a:rPr lang="en-GB" sz="1800" dirty="0"/>
              <a:t> pro to, co </a:t>
            </a:r>
            <a:r>
              <a:rPr lang="en-GB" sz="1800" dirty="0" err="1"/>
              <a:t>chcete</a:t>
            </a:r>
            <a:r>
              <a:rPr lang="en-GB" sz="1800" dirty="0"/>
              <a:t> </a:t>
            </a:r>
            <a:r>
              <a:rPr lang="en-GB" sz="1800" dirty="0" err="1"/>
              <a:t>zkoumat</a:t>
            </a:r>
            <a:r>
              <a:rPr lang="en-GB" sz="1800" dirty="0"/>
              <a:t>, </a:t>
            </a:r>
            <a:r>
              <a:rPr lang="en-GB" sz="1800" dirty="0" err="1"/>
              <a:t>zda</a:t>
            </a:r>
            <a:r>
              <a:rPr lang="en-GB" sz="1800" dirty="0"/>
              <a:t> </a:t>
            </a:r>
            <a:r>
              <a:rPr lang="en-GB" sz="1800" dirty="0" err="1"/>
              <a:t>není</a:t>
            </a:r>
            <a:r>
              <a:rPr lang="en-GB" sz="1800" dirty="0"/>
              <a:t> </a:t>
            </a:r>
            <a:r>
              <a:rPr lang="en-GB" sz="1800" dirty="0" err="1"/>
              <a:t>příliš</a:t>
            </a:r>
            <a:r>
              <a:rPr lang="en-GB" sz="1800" dirty="0"/>
              <a:t> </a:t>
            </a:r>
            <a:r>
              <a:rPr lang="en-GB" sz="1800" dirty="0" err="1"/>
              <a:t>obecný</a:t>
            </a:r>
            <a:r>
              <a:rPr lang="en-GB" sz="1800" dirty="0"/>
              <a:t>, </a:t>
            </a:r>
            <a:r>
              <a:rPr lang="en-GB" sz="1800" dirty="0" err="1"/>
              <a:t>zda</a:t>
            </a:r>
            <a:r>
              <a:rPr lang="en-GB" sz="1800" dirty="0"/>
              <a:t> </a:t>
            </a:r>
            <a:r>
              <a:rPr lang="en-GB" sz="1800" dirty="0" err="1"/>
              <a:t>není</a:t>
            </a:r>
            <a:r>
              <a:rPr lang="en-GB" sz="1800" dirty="0"/>
              <a:t> </a:t>
            </a:r>
            <a:r>
              <a:rPr lang="en-GB" sz="1800" dirty="0" err="1"/>
              <a:t>příliš</a:t>
            </a:r>
            <a:r>
              <a:rPr lang="en-GB" sz="1800" dirty="0"/>
              <a:t> </a:t>
            </a:r>
            <a:r>
              <a:rPr lang="en-GB" sz="1800" dirty="0" err="1"/>
              <a:t>rozsáhlý</a:t>
            </a:r>
            <a:r>
              <a:rPr lang="en-GB" sz="1800" dirty="0"/>
              <a:t> </a:t>
            </a:r>
            <a:r>
              <a:rPr lang="en-GB" sz="1800" dirty="0" err="1"/>
              <a:t>či</a:t>
            </a:r>
            <a:r>
              <a:rPr lang="en-GB" sz="1800" dirty="0"/>
              <a:t> </a:t>
            </a:r>
            <a:r>
              <a:rPr lang="en-GB" sz="1800" dirty="0" err="1"/>
              <a:t>naopak</a:t>
            </a:r>
            <a:r>
              <a:rPr lang="en-GB" sz="1800" dirty="0"/>
              <a:t> </a:t>
            </a:r>
            <a:r>
              <a:rPr lang="en-GB" sz="1800" dirty="0" err="1"/>
              <a:t>stručný</a:t>
            </a:r>
            <a:r>
              <a:rPr lang="en-GB" sz="1800" dirty="0"/>
              <a:t>, </a:t>
            </a:r>
            <a:r>
              <a:rPr lang="en-GB" sz="1800" dirty="0" err="1"/>
              <a:t>zda</a:t>
            </a:r>
            <a:r>
              <a:rPr lang="en-GB" sz="1800" dirty="0"/>
              <a:t> </a:t>
            </a:r>
            <a:r>
              <a:rPr lang="en-GB" sz="1800" dirty="0" err="1"/>
              <a:t>jsou</a:t>
            </a:r>
            <a:r>
              <a:rPr lang="en-GB" sz="1800" dirty="0"/>
              <a:t> </a:t>
            </a:r>
            <a:r>
              <a:rPr lang="en-GB" sz="1800" dirty="0" err="1"/>
              <a:t>použité</a:t>
            </a:r>
            <a:r>
              <a:rPr lang="en-GB" sz="1800" dirty="0"/>
              <a:t> p</a:t>
            </a:r>
            <a:r>
              <a:rPr lang="cs-CZ" sz="1800" dirty="0" err="1"/>
              <a:t>ojmy</a:t>
            </a:r>
            <a:r>
              <a:rPr lang="en-GB" sz="1800" dirty="0"/>
              <a:t> </a:t>
            </a:r>
            <a:r>
              <a:rPr lang="en-GB" sz="1800" dirty="0" err="1"/>
              <a:t>chápány</a:t>
            </a:r>
            <a:r>
              <a:rPr lang="en-GB" sz="1800" dirty="0"/>
              <a:t> v</a:t>
            </a:r>
            <a:r>
              <a:rPr lang="cs-CZ" sz="1800" dirty="0" err="1"/>
              <a:t>ašimi</a:t>
            </a:r>
            <a:r>
              <a:rPr lang="cs-CZ" sz="1800" dirty="0"/>
              <a:t> kolegy</a:t>
            </a:r>
            <a:r>
              <a:rPr lang="en-GB" sz="1800" dirty="0"/>
              <a:t> </a:t>
            </a:r>
            <a:r>
              <a:rPr lang="en-GB" sz="1800" dirty="0" err="1"/>
              <a:t>stejně</a:t>
            </a:r>
            <a:r>
              <a:rPr lang="en-GB" sz="1800" dirty="0"/>
              <a:t> </a:t>
            </a:r>
            <a:r>
              <a:rPr lang="en-GB" sz="1800" dirty="0" err="1"/>
              <a:t>atd</a:t>
            </a:r>
            <a:r>
              <a:rPr lang="en-GB" sz="1800" dirty="0"/>
              <a:t>.</a:t>
            </a:r>
          </a:p>
          <a:p>
            <a:pPr>
              <a:lnSpc>
                <a:spcPct val="102000"/>
              </a:lnSpc>
            </a:pPr>
            <a:r>
              <a:rPr lang="en-GB" sz="1800" b="1" dirty="0" err="1"/>
              <a:t>Konfrontujte</a:t>
            </a:r>
            <a:r>
              <a:rPr lang="en-GB" sz="1800" dirty="0"/>
              <a:t> </a:t>
            </a:r>
            <a:r>
              <a:rPr lang="en-GB" sz="1800" dirty="0" err="1"/>
              <a:t>svůj</a:t>
            </a:r>
            <a:r>
              <a:rPr lang="en-GB" sz="1800" dirty="0"/>
              <a:t> </a:t>
            </a:r>
            <a:r>
              <a:rPr lang="en-GB" sz="1800" dirty="0" err="1"/>
              <a:t>výběr</a:t>
            </a:r>
            <a:r>
              <a:rPr lang="en-GB" sz="1800" dirty="0"/>
              <a:t> </a:t>
            </a:r>
            <a:r>
              <a:rPr lang="en-GB" sz="1800" dirty="0" err="1"/>
              <a:t>témat</a:t>
            </a:r>
            <a:r>
              <a:rPr lang="en-GB" sz="1800" dirty="0"/>
              <a:t>, </a:t>
            </a:r>
            <a:r>
              <a:rPr lang="en-GB" sz="1800" dirty="0" err="1"/>
              <a:t>proměnných</a:t>
            </a:r>
            <a:r>
              <a:rPr lang="en-GB" sz="1800" dirty="0"/>
              <a:t> s </a:t>
            </a:r>
            <a:r>
              <a:rPr lang="en-GB" sz="1800" dirty="0" err="1"/>
              <a:t>obdobnými</a:t>
            </a:r>
            <a:r>
              <a:rPr lang="en-GB" sz="1800" dirty="0"/>
              <a:t> </a:t>
            </a:r>
            <a:r>
              <a:rPr lang="cs-CZ" sz="1800" dirty="0"/>
              <a:t>studiemi</a:t>
            </a:r>
            <a:r>
              <a:rPr lang="en-GB" sz="1800" dirty="0"/>
              <a:t> u </a:t>
            </a:r>
            <a:r>
              <a:rPr lang="en-GB" sz="1800" dirty="0" err="1"/>
              <a:t>nás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v </a:t>
            </a:r>
            <a:r>
              <a:rPr lang="en-GB" sz="1800" dirty="0" err="1"/>
              <a:t>zahraničí</a:t>
            </a:r>
            <a:r>
              <a:rPr lang="en-GB" sz="1800" dirty="0"/>
              <a:t>.</a:t>
            </a:r>
            <a:endParaRPr lang="cs-CZ" sz="1800" dirty="0"/>
          </a:p>
          <a:p>
            <a:pPr>
              <a:lnSpc>
                <a:spcPct val="102000"/>
              </a:lnSpc>
            </a:pPr>
            <a:r>
              <a:rPr lang="en-GB" sz="1800" dirty="0" err="1"/>
              <a:t>Napište</a:t>
            </a:r>
            <a:r>
              <a:rPr lang="en-GB" sz="1800" dirty="0"/>
              <a:t> </a:t>
            </a:r>
            <a:r>
              <a:rPr lang="en-GB" sz="1800" dirty="0" err="1"/>
              <a:t>si</a:t>
            </a:r>
            <a:r>
              <a:rPr lang="en-GB" sz="1800" dirty="0"/>
              <a:t> </a:t>
            </a:r>
            <a:r>
              <a:rPr lang="en-GB" sz="1800" dirty="0" err="1" smtClean="0"/>
              <a:t>sám</a:t>
            </a:r>
            <a:r>
              <a:rPr lang="cs-CZ" sz="1800" dirty="0" smtClean="0"/>
              <a:t>(a)</a:t>
            </a:r>
            <a:r>
              <a:rPr lang="en-GB" sz="1800" dirty="0" smtClean="0"/>
              <a:t> </a:t>
            </a:r>
            <a:r>
              <a:rPr lang="en-GB" sz="1800" dirty="0"/>
              <a:t>pro </a:t>
            </a:r>
            <a:r>
              <a:rPr lang="en-GB" sz="1800" dirty="0" err="1"/>
              <a:t>sebe</a:t>
            </a:r>
            <a:r>
              <a:rPr lang="en-GB" sz="1800" dirty="0"/>
              <a:t>, </a:t>
            </a:r>
            <a:r>
              <a:rPr lang="en-GB" sz="1800" b="1" dirty="0" err="1"/>
              <a:t>jaké</a:t>
            </a:r>
            <a:r>
              <a:rPr lang="en-GB" sz="1800" b="1" dirty="0"/>
              <a:t> </a:t>
            </a:r>
            <a:r>
              <a:rPr lang="en-GB" sz="1800" b="1" dirty="0" err="1"/>
              <a:t>zkušenosti</a:t>
            </a:r>
            <a:r>
              <a:rPr lang="en-GB" sz="1800" b="1" dirty="0"/>
              <a:t> </a:t>
            </a:r>
            <a:r>
              <a:rPr lang="en-GB" sz="1800" b="1" dirty="0" err="1"/>
              <a:t>máte</a:t>
            </a:r>
            <a:r>
              <a:rPr lang="en-GB" sz="1800" b="1" dirty="0"/>
              <a:t> s </a:t>
            </a:r>
            <a:r>
              <a:rPr lang="en-GB" sz="1800" b="1" dirty="0" err="1"/>
              <a:t>tématy</a:t>
            </a:r>
            <a:r>
              <a:rPr lang="en-GB" sz="1800" dirty="0"/>
              <a:t>, </a:t>
            </a:r>
            <a:r>
              <a:rPr lang="en-GB" sz="1800" dirty="0" err="1"/>
              <a:t>která</a:t>
            </a:r>
            <a:r>
              <a:rPr lang="en-GB" sz="1800" dirty="0"/>
              <a:t> </a:t>
            </a:r>
            <a:r>
              <a:rPr lang="en-GB" sz="1800" dirty="0" err="1"/>
              <a:t>chcete</a:t>
            </a:r>
            <a:r>
              <a:rPr lang="en-GB" sz="1800" dirty="0"/>
              <a:t> </a:t>
            </a:r>
            <a:r>
              <a:rPr lang="cs-CZ" sz="1800" dirty="0"/>
              <a:t>zkoumat</a:t>
            </a:r>
            <a:r>
              <a:rPr lang="en-GB" sz="1800" dirty="0"/>
              <a:t>.</a:t>
            </a:r>
          </a:p>
          <a:p>
            <a:pPr>
              <a:lnSpc>
                <a:spcPct val="102000"/>
              </a:lnSpc>
            </a:pPr>
            <a:r>
              <a:rPr lang="en-GB" sz="1800" dirty="0" err="1"/>
              <a:t>Sepište</a:t>
            </a:r>
            <a:r>
              <a:rPr lang="en-GB" sz="1800" dirty="0"/>
              <a:t> </a:t>
            </a:r>
            <a:r>
              <a:rPr lang="en-GB" sz="1800" dirty="0" err="1"/>
              <a:t>si</a:t>
            </a:r>
            <a:r>
              <a:rPr lang="en-GB" sz="1800" dirty="0"/>
              <a:t>, </a:t>
            </a:r>
            <a:r>
              <a:rPr lang="en-GB" sz="1800" b="1" dirty="0"/>
              <a:t>co </a:t>
            </a:r>
            <a:r>
              <a:rPr lang="en-GB" sz="1800" b="1" dirty="0" err="1"/>
              <a:t>všechno</a:t>
            </a:r>
            <a:r>
              <a:rPr lang="en-GB" sz="1800" b="1" dirty="0"/>
              <a:t> </a:t>
            </a:r>
            <a:r>
              <a:rPr lang="en-GB" sz="1800" b="1" dirty="0" err="1"/>
              <a:t>může</a:t>
            </a:r>
            <a:r>
              <a:rPr lang="en-GB" sz="1800" b="1" dirty="0"/>
              <a:t> </a:t>
            </a:r>
            <a:r>
              <a:rPr lang="en-GB" sz="1800" b="1" dirty="0" err="1"/>
              <a:t>ovlivnit</a:t>
            </a:r>
            <a:r>
              <a:rPr lang="en-GB" sz="1800" b="1" dirty="0"/>
              <a:t> </a:t>
            </a:r>
            <a:r>
              <a:rPr lang="en-GB" sz="1800" dirty="0"/>
              <a:t>(</a:t>
            </a:r>
            <a:r>
              <a:rPr lang="en-GB" sz="1800" dirty="0" err="1"/>
              <a:t>zkreslit</a:t>
            </a:r>
            <a:r>
              <a:rPr lang="en-GB" sz="1800" dirty="0"/>
              <a:t>) </a:t>
            </a:r>
            <a:r>
              <a:rPr lang="en-GB" sz="1800" dirty="0" err="1"/>
              <a:t>získaná</a:t>
            </a:r>
            <a:r>
              <a:rPr lang="en-GB" sz="1800" dirty="0"/>
              <a:t> </a:t>
            </a:r>
            <a:r>
              <a:rPr lang="en-GB" sz="1800" b="1" dirty="0"/>
              <a:t>data</a:t>
            </a:r>
            <a:r>
              <a:rPr lang="en-GB" sz="1800" dirty="0"/>
              <a:t>, </a:t>
            </a:r>
            <a:r>
              <a:rPr lang="en-GB" sz="1800" dirty="0" err="1"/>
              <a:t>když</a:t>
            </a:r>
            <a:r>
              <a:rPr lang="en-GB" sz="1800" dirty="0"/>
              <a:t> se </a:t>
            </a:r>
            <a:r>
              <a:rPr lang="en-GB" sz="1800" dirty="0" err="1"/>
              <a:t>rozhodnete</a:t>
            </a:r>
            <a:r>
              <a:rPr lang="en-GB" sz="1800" dirty="0"/>
              <a:t> </a:t>
            </a:r>
            <a:r>
              <a:rPr lang="en-GB" sz="1800" dirty="0" err="1"/>
              <a:t>takové</a:t>
            </a:r>
            <a:r>
              <a:rPr lang="en-GB" sz="1800" dirty="0"/>
              <a:t> </a:t>
            </a:r>
            <a:r>
              <a:rPr lang="en-GB" sz="1800" dirty="0" err="1"/>
              <a:t>jevy</a:t>
            </a:r>
            <a:r>
              <a:rPr lang="en-GB" sz="1800" dirty="0"/>
              <a:t> v </a:t>
            </a:r>
            <a:r>
              <a:rPr lang="en-GB" sz="1800" dirty="0" err="1"/>
              <a:t>současné</a:t>
            </a:r>
            <a:r>
              <a:rPr lang="en-GB" sz="1800" dirty="0"/>
              <a:t> </a:t>
            </a:r>
            <a:r>
              <a:rPr lang="en-GB" sz="1800" dirty="0" err="1"/>
              <a:t>škole</a:t>
            </a:r>
            <a:r>
              <a:rPr lang="en-GB" sz="1800" dirty="0"/>
              <a:t> </a:t>
            </a:r>
            <a:r>
              <a:rPr lang="en-GB" sz="1800" dirty="0" err="1"/>
              <a:t>zkoumat</a:t>
            </a:r>
            <a:r>
              <a:rPr lang="en-GB" sz="1800" dirty="0"/>
              <a:t>. </a:t>
            </a:r>
            <a:r>
              <a:rPr lang="en-GB" sz="1800" dirty="0" err="1"/>
              <a:t>Doplňte</a:t>
            </a:r>
            <a:r>
              <a:rPr lang="en-GB" sz="1800" dirty="0"/>
              <a:t> k </a:t>
            </a:r>
            <a:r>
              <a:rPr lang="en-GB" sz="1800" dirty="0" err="1"/>
              <a:t>tomu</a:t>
            </a:r>
            <a:r>
              <a:rPr lang="en-GB" sz="1800" dirty="0"/>
              <a:t>, </a:t>
            </a:r>
            <a:r>
              <a:rPr lang="en-GB" sz="1800" dirty="0" err="1"/>
              <a:t>jaká</a:t>
            </a:r>
            <a:r>
              <a:rPr lang="en-GB" sz="1800" dirty="0"/>
              <a:t> </a:t>
            </a:r>
            <a:r>
              <a:rPr lang="en-GB" sz="1800" dirty="0" err="1"/>
              <a:t>opatření</a:t>
            </a:r>
            <a:r>
              <a:rPr lang="en-GB" sz="1800" dirty="0"/>
              <a:t> je </a:t>
            </a:r>
            <a:r>
              <a:rPr lang="en-GB" sz="1800" dirty="0" err="1"/>
              <a:t>třeba</a:t>
            </a:r>
            <a:r>
              <a:rPr lang="en-GB" sz="1800" dirty="0"/>
              <a:t> </a:t>
            </a:r>
            <a:r>
              <a:rPr lang="en-GB" sz="1800" dirty="0" err="1"/>
              <a:t>udělat</a:t>
            </a:r>
            <a:r>
              <a:rPr lang="en-GB" sz="1800" dirty="0"/>
              <a:t>, </a:t>
            </a:r>
            <a:r>
              <a:rPr lang="en-GB" sz="1800" dirty="0" err="1"/>
              <a:t>aby</a:t>
            </a:r>
            <a:r>
              <a:rPr lang="en-GB" sz="1800" dirty="0"/>
              <a:t> </a:t>
            </a:r>
            <a:r>
              <a:rPr lang="en-GB" sz="1800" dirty="0" err="1"/>
              <a:t>zkreslení</a:t>
            </a:r>
            <a:r>
              <a:rPr lang="en-GB" sz="1800" dirty="0"/>
              <a:t> </a:t>
            </a:r>
            <a:r>
              <a:rPr lang="en-GB" sz="1800" dirty="0" err="1"/>
              <a:t>bylo</a:t>
            </a:r>
            <a:r>
              <a:rPr lang="en-GB" sz="1800" dirty="0"/>
              <a:t> co </a:t>
            </a:r>
            <a:r>
              <a:rPr lang="en-GB" sz="1800" dirty="0" err="1"/>
              <a:t>nejmenší</a:t>
            </a:r>
            <a:r>
              <a:rPr lang="en-GB" sz="1800" dirty="0"/>
              <a:t>.</a:t>
            </a:r>
          </a:p>
          <a:p>
            <a:pPr lvl="1">
              <a:lnSpc>
                <a:spcPct val="102000"/>
              </a:lnSpc>
            </a:pPr>
            <a:endParaRPr lang="cs-CZ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279</TotalTime>
  <Words>3047</Words>
  <Application>Microsoft Office PowerPoint</Application>
  <PresentationFormat>Předvádění na obrazovce (4:3)</PresentationFormat>
  <Paragraphs>525</Paragraphs>
  <Slides>46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8" baseType="lpstr">
      <vt:lpstr>Arial</vt:lpstr>
      <vt:lpstr>Arial Narrow</vt:lpstr>
      <vt:lpstr>Garamond</vt:lpstr>
      <vt:lpstr>Monotype Sorts</vt:lpstr>
      <vt:lpstr>Segoe UI</vt:lpstr>
      <vt:lpstr>Times New Roman</vt:lpstr>
      <vt:lpstr>Trebuchet MS</vt:lpstr>
      <vt:lpstr>Tw Cen MT</vt:lpstr>
      <vt:lpstr>Verdana</vt:lpstr>
      <vt:lpstr>Wingdings</vt:lpstr>
      <vt:lpstr>Wingdings 2</vt:lpstr>
      <vt:lpstr>Medián</vt:lpstr>
      <vt:lpstr>Úvahy nad výzkumnými otázkami a otázkami kladenými respondentům  Jan Mareš Kpsych PdF MU, Brno </vt:lpstr>
      <vt:lpstr>Úkol č. 1 </vt:lpstr>
      <vt:lpstr>Kvalifikační práce</vt:lpstr>
      <vt:lpstr>K čemu je kvalifikační práce dobrá?</vt:lpstr>
      <vt:lpstr>Jak vybrat téma a jak s ním pracovat?</vt:lpstr>
      <vt:lpstr>Co je špatný nápad – obvyklé pasti</vt:lpstr>
      <vt:lpstr>Výběr tématu</vt:lpstr>
      <vt:lpstr>Název práce</vt:lpstr>
      <vt:lpstr>Vstupní uvažování nad problémem</vt:lpstr>
      <vt:lpstr>JAK VZNIKAJÍ POZNATKY?</vt:lpstr>
      <vt:lpstr>Metodologie</vt:lpstr>
      <vt:lpstr>Když se řekne… věda</vt:lpstr>
      <vt:lpstr>KONCEPČNÍ A PRAKTICKÁ STRÁNKA VÝZKUMU</vt:lpstr>
      <vt:lpstr>MAPA VÝZKUMU CO VŠECHNO PATŘÍ DO VÝZKUMU?</vt:lpstr>
      <vt:lpstr>ZDROJE VÝZKUMNÝCH NÁPADŮ</vt:lpstr>
      <vt:lpstr>JAK POZNÁM DOBROU VÝZKUMNOU OTÁZKU?</vt:lpstr>
      <vt:lpstr>JAK POZNÁM DOBROU VÝZKUMNOU OTÁZKU?</vt:lpstr>
      <vt:lpstr>ZÁKLADNÍ CHYBY PŘI FORMULOVÁNÍ VÝZKUMNÉ OTÁZKY</vt:lpstr>
      <vt:lpstr>JAKÉ JSOU ZÁKLADNÍ CÍLE VĚDECKÉHO SNAŽENÍ?</vt:lpstr>
      <vt:lpstr>JAKÉ JSOU ZÁKLADNÍ CÍLE VĚDECKÉHO SNAŽENÍ?</vt:lpstr>
      <vt:lpstr>CO JE TO HYPOTÉZA A JAK VZNIKÁ?</vt:lpstr>
      <vt:lpstr>Projekt práce - struktura</vt:lpstr>
      <vt:lpstr>Anotace práce</vt:lpstr>
      <vt:lpstr>Kvalifikační práce – věc veřejná </vt:lpstr>
      <vt:lpstr>Práce s literaturou</vt:lpstr>
      <vt:lpstr>Práce s literaturou</vt:lpstr>
      <vt:lpstr>Práce s literaturou (2)</vt:lpstr>
      <vt:lpstr>Otázky kolem odpovědí na otázky</vt:lpstr>
      <vt:lpstr>Jak odpovídáme na otázky</vt:lpstr>
      <vt:lpstr>Model odpovídání na otázky</vt:lpstr>
      <vt:lpstr>Griceho konverzační ideály</vt:lpstr>
      <vt:lpstr>Pravidla volby/formulace otázek</vt:lpstr>
      <vt:lpstr>Zkreslení v odpovědích</vt:lpstr>
      <vt:lpstr>Jak hádáme odpovědi</vt:lpstr>
      <vt:lpstr>Kladení otázek – dotazník vs. rozhovor</vt:lpstr>
      <vt:lpstr>Kladení otázek – focus groups</vt:lpstr>
      <vt:lpstr>VEDENÍ ROZHOVORU - PRŮBĚH</vt:lpstr>
      <vt:lpstr>VEDENÍ ROZHOVORU - PRAVIDLA</vt:lpstr>
      <vt:lpstr>KLADENÍ OTÁZEK - ROZHOVOR</vt:lpstr>
      <vt:lpstr>Formy (formáty) otázek</vt:lpstr>
      <vt:lpstr>Formulace otázek do dotazníku</vt:lpstr>
      <vt:lpstr>Formulace otázek do dotazníku (2)</vt:lpstr>
      <vt:lpstr>Zvyšování reliability zmnožením  položek</vt:lpstr>
      <vt:lpstr>Přednosti a slabé stránky dotazování</vt:lpstr>
      <vt:lpstr>Literatura (výběr)</vt:lpstr>
      <vt:lpstr>Internetové zdroje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práce</dc:title>
  <dc:creator>Jan Mares</dc:creator>
  <cp:lastModifiedBy>Mares</cp:lastModifiedBy>
  <cp:revision>36</cp:revision>
  <dcterms:created xsi:type="dcterms:W3CDTF">2007-10-05T07:25:22Z</dcterms:created>
  <dcterms:modified xsi:type="dcterms:W3CDTF">2016-11-16T10:26:28Z</dcterms:modified>
</cp:coreProperties>
</file>