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07726-003E-43B3-8627-33EBC1E77422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3752A-53E2-4978-AD99-E5613DDCFB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705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Přírodní vs. životní (nahradit všude?)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190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Najít vhodné příklady pro těžbu v ČR.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3752A-53E2-4978-AD99-E5613DDCFB7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4538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952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747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873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Premýšľam</a:t>
            </a:r>
            <a:r>
              <a:rPr lang="cs-CZ" dirty="0" smtClean="0"/>
              <a:t> nad </a:t>
            </a:r>
            <a:r>
              <a:rPr lang="cs-CZ" dirty="0" err="1" smtClean="0"/>
              <a:t>slovníkom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pojmov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ktoré</a:t>
            </a:r>
            <a:r>
              <a:rPr lang="cs-CZ" baseline="0" dirty="0" smtClean="0"/>
              <a:t> by mohli byť </a:t>
            </a:r>
            <a:r>
              <a:rPr lang="cs-CZ" baseline="0" dirty="0" err="1" smtClean="0"/>
              <a:t>vysvetlené</a:t>
            </a:r>
            <a:r>
              <a:rPr lang="cs-CZ" baseline="0" dirty="0" smtClean="0"/>
              <a:t> buď pod každým </a:t>
            </a:r>
            <a:r>
              <a:rPr lang="cs-CZ" baseline="0" dirty="0" err="1" smtClean="0"/>
              <a:t>snímkom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napr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ako</a:t>
            </a:r>
            <a:r>
              <a:rPr lang="cs-CZ" baseline="0" dirty="0" smtClean="0"/>
              <a:t> tu – </a:t>
            </a:r>
            <a:r>
              <a:rPr lang="cs-CZ" baseline="0" dirty="0" err="1" smtClean="0"/>
              <a:t>čo</a:t>
            </a:r>
            <a:r>
              <a:rPr lang="cs-CZ" baseline="0" dirty="0" smtClean="0"/>
              <a:t> je biotop), </a:t>
            </a:r>
            <a:r>
              <a:rPr lang="cs-CZ" baseline="0" dirty="0" err="1" smtClean="0"/>
              <a:t>alebo</a:t>
            </a:r>
            <a:r>
              <a:rPr lang="cs-CZ" baseline="0" dirty="0" smtClean="0"/>
              <a:t> až na konci </a:t>
            </a:r>
            <a:r>
              <a:rPr lang="cs-CZ" baseline="0" dirty="0" err="1" smtClean="0"/>
              <a:t>prezentácie</a:t>
            </a:r>
            <a:r>
              <a:rPr lang="cs-CZ" baseline="0" dirty="0" smtClean="0"/>
              <a:t> jako jeden slide s poznámkami.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3752A-53E2-4978-AD99-E5613DDCFB74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682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209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357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572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Najít vhodné příklady pro těžbu v ČR.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3752A-53E2-4978-AD99-E5613DDCFB7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251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Najít vhodné příklady pro těžbu v ČR.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357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003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Nějaké nápady na fotografie a příklady?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7E7D-D6DB-4C54-BAEB-BAC39CB6C5C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177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3752A-53E2-4978-AD99-E5613DDCFB7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83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4DF5E2-295A-4C48-8058-9DEF7D4595F0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597345-E036-40C1-A9D4-2F8D7C3940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966x" TargetMode="External"/><Relationship Id="rId7" Type="http://schemas.openxmlformats.org/officeDocument/2006/relationships/hyperlink" Target="http://1url.cz/Y68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url.cz/266A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t68r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url.cz/Z681" TargetMode="External"/><Relationship Id="rId4" Type="http://schemas.openxmlformats.org/officeDocument/2006/relationships/hyperlink" Target="http://1url.cz/668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://1url.cz/K68Q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url.cz/d68e" TargetMode="External"/><Relationship Id="rId5" Type="http://schemas.openxmlformats.org/officeDocument/2006/relationships/hyperlink" Target="http://1url.cz/T68J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1url.cz/U68N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1url.cz/b68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1url.cz/z68i" TargetMode="Externa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://1url.cz/o68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url.cz/r68G" TargetMode="External"/><Relationship Id="rId5" Type="http://schemas.openxmlformats.org/officeDocument/2006/relationships/hyperlink" Target="http://1url.cz/W68p" TargetMode="Externa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http://1url.cz/l68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url.cz/A68a" TargetMode="External"/><Relationship Id="rId5" Type="http://schemas.openxmlformats.org/officeDocument/2006/relationships/hyperlink" Target="http://1url.cz/L68R" TargetMode="Externa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eg"/><Relationship Id="rId7" Type="http://schemas.openxmlformats.org/officeDocument/2006/relationships/hyperlink" Target="http://1url.cz/j68U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hyperlink" Target="http://1url.cz/e68v" TargetMode="External"/><Relationship Id="rId5" Type="http://schemas.openxmlformats.org/officeDocument/2006/relationships/hyperlink" Target="http://1url.cz/Y68Z" TargetMode="External"/><Relationship Id="rId10" Type="http://schemas.openxmlformats.org/officeDocument/2006/relationships/image" Target="../media/image33.gif"/><Relationship Id="rId4" Type="http://schemas.openxmlformats.org/officeDocument/2006/relationships/hyperlink" Target="http://1url.cz/H68D" TargetMode="External"/><Relationship Id="rId9" Type="http://schemas.openxmlformats.org/officeDocument/2006/relationships/hyperlink" Target="http://1url.cz/268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868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url.cz/D689" TargetMode="Externa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url.cz/668Y" TargetMode="External"/><Relationship Id="rId4" Type="http://schemas.openxmlformats.org/officeDocument/2006/relationships/hyperlink" Target="http://1url.cz/068c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url.cz/168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url.cz/e66v" TargetMode="External"/><Relationship Id="rId4" Type="http://schemas.openxmlformats.org/officeDocument/2006/relationships/hyperlink" Target="http://1url.cz/N66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h66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766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466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488832" cy="2520280"/>
          </a:xfrm>
        </p:spPr>
        <p:txBody>
          <a:bodyPr>
            <a:normAutofit/>
          </a:bodyPr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sz="2000" b="0" dirty="0" smtClean="0">
                <a:solidFill>
                  <a:schemeClr val="tx1"/>
                </a:solidFill>
              </a:rPr>
              <a:t>Geograficky vzdělaný člověk si osvojí: </a:t>
            </a:r>
          </a:p>
          <a:p>
            <a:endParaRPr lang="cs-CZ" sz="2000" b="0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Jak lidská činnost ovlivňuje</a:t>
            </a:r>
            <a:r>
              <a:rPr lang="cs-CZ" sz="2000" b="1" dirty="0" smtClean="0">
                <a:solidFill>
                  <a:srgbClr val="FF0000"/>
                </a:solidFill>
              </a:rPr>
              <a:t> přírodní </a:t>
            </a:r>
            <a:r>
              <a:rPr lang="cs-CZ" sz="2000" b="1" dirty="0" smtClean="0">
                <a:solidFill>
                  <a:schemeClr val="tx1"/>
                </a:solidFill>
              </a:rPr>
              <a:t>prostředí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0" cap="none" dirty="0" smtClean="0">
                <a:solidFill>
                  <a:schemeClr val="tx1"/>
                </a:solidFill>
              </a:rPr>
              <a:t>(návrhy pro 2. stupeň ZŠ)</a:t>
            </a:r>
            <a:endParaRPr lang="cs-CZ" sz="2000" b="0" cap="none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"/>
            <a:ext cx="8928992" cy="3068959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GEOGRAFIE a ŽIVOTNÍ PROSTŘEDÍ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(Vybráno z geografických standardů - NGS)</a:t>
            </a:r>
            <a:br>
              <a:rPr lang="cs-CZ" sz="2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kyselé deště</a:t>
            </a:r>
            <a:endParaRPr lang="cs-CZ" b="1" dirty="0"/>
          </a:p>
        </p:txBody>
      </p:sp>
      <p:pic>
        <p:nvPicPr>
          <p:cNvPr id="40966" name="Picture 6" descr="http://ziva.avcr.cz/img/ziva/art2/lrg/kde-prezit-v-tezkych-casech-refugia-epifytickych-l-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98697"/>
            <a:ext cx="3635896" cy="545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63888" y="1700808"/>
            <a:ext cx="2016224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Úkol:</a:t>
            </a:r>
            <a:br>
              <a:rPr lang="cs-CZ" sz="2000" dirty="0" smtClean="0"/>
            </a:br>
            <a:r>
              <a:rPr lang="cs-CZ" sz="2000" dirty="0" smtClean="0"/>
              <a:t>popřemýšlej, jak vzájemně souvisejí všechny 3 fotografie.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6453336"/>
            <a:ext cx="145264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3"/>
              </a:rPr>
              <a:t>http://1url.cz/966x</a:t>
            </a:r>
            <a:endParaRPr lang="cs-CZ" sz="1000" dirty="0"/>
          </a:p>
        </p:txBody>
      </p:sp>
      <p:pic>
        <p:nvPicPr>
          <p:cNvPr id="30722" name="Picture 2" descr="http://safe4work.org/wp-content/uploads/2011/09/Volcano-from-space-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567436" y="2281437"/>
            <a:ext cx="5445223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http://autozacek.cz/img/press/emis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9792" y="4581128"/>
            <a:ext cx="347084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2843808" y="6453336"/>
            <a:ext cx="147187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6"/>
              </a:rPr>
              <a:t>http://1url.cz/266A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24328" y="6453336"/>
            <a:ext cx="147989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7"/>
              </a:rPr>
              <a:t>http://1url.cz/Y68L</a:t>
            </a:r>
            <a:endParaRPr lang="cs-CZ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tatic.guim.co.uk/sys-images/Guardian/Pix/pictures/2013/12/10/1386679419690/Smog-in-Lianyungang-008.jpg"/>
          <p:cNvPicPr>
            <a:picLocks noChangeAspect="1" noChangeArrowheads="1"/>
          </p:cNvPicPr>
          <p:nvPr/>
        </p:nvPicPr>
        <p:blipFill>
          <a:blip r:embed="rId2" cstate="screen"/>
          <a:srcRect t="-1465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smog ve městech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4918320" cy="46805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Čína je jedním z největších znečišťovatelů ovzduší na Zemi. Na fotografii je čínské město </a:t>
            </a:r>
            <a:r>
              <a:rPr lang="cs-CZ" sz="2400" i="1" dirty="0" smtClean="0"/>
              <a:t>Lianyungang</a:t>
            </a:r>
            <a:r>
              <a:rPr lang="cs-CZ" sz="2400" dirty="0" smtClean="0"/>
              <a:t> ponořené do smogu. 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u="sng" dirty="0" smtClean="0"/>
              <a:t>Úkol:</a:t>
            </a:r>
            <a:r>
              <a:rPr lang="cs-CZ" sz="2400" dirty="0" smtClean="0"/>
              <a:t> Odkud smog pochází a kdy během dne je ho nejvíc? Proč?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6611779"/>
            <a:ext cx="141577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3"/>
              </a:rPr>
              <a:t>http://1url.cz/t68r</a:t>
            </a:r>
            <a:endParaRPr lang="cs-CZ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2: </a:t>
            </a:r>
            <a:r>
              <a:rPr lang="cs-CZ" b="1" dirty="0" smtClean="0"/>
              <a:t>Využívání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smtClean="0"/>
              <a:t>Příklady toho, co by se žáci měli naučit:</a:t>
            </a:r>
          </a:p>
          <a:p>
            <a:pPr lvl="0"/>
            <a:r>
              <a:rPr lang="cs-CZ" b="1" dirty="0" smtClean="0"/>
              <a:t>Popsat a vysvětlit</a:t>
            </a:r>
            <a:r>
              <a:rPr lang="cs-CZ" dirty="0" smtClean="0"/>
              <a:t>, jak těžební technologie využívané v povrchových lomech mění přírodní prostředí ve Spojených státech (např. </a:t>
            </a:r>
            <a:r>
              <a:rPr lang="cs-CZ" dirty="0" smtClean="0">
                <a:solidFill>
                  <a:srgbClr val="FF0000"/>
                </a:solidFill>
              </a:rPr>
              <a:t>odstranění vrcholu hory v Západní Virginii, antracitové kaly v regionu severovýchodní Pensylvánie, hluboký kráter v povrchovém lomu </a:t>
            </a:r>
            <a:r>
              <a:rPr lang="cs-CZ" dirty="0" err="1" smtClean="0">
                <a:solidFill>
                  <a:srgbClr val="FF0000"/>
                </a:solidFill>
              </a:rPr>
              <a:t>Powder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River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Basin</a:t>
            </a:r>
            <a:r>
              <a:rPr lang="cs-CZ" dirty="0" smtClean="0"/>
              <a:t>).</a:t>
            </a:r>
          </a:p>
          <a:p>
            <a:pPr lvl="0"/>
            <a:r>
              <a:rPr lang="cs-CZ" b="1" dirty="0" smtClean="0"/>
              <a:t>Popsat</a:t>
            </a:r>
            <a:r>
              <a:rPr lang="cs-CZ" dirty="0" smtClean="0"/>
              <a:t>, jak změny technologií mohou ovlivnit způsoby a význam dopravy a také dopady na přírodní prostředí (např. výfukové emise, výstavba silnic, letiště – exhaláty a hluk letadel).</a:t>
            </a:r>
          </a:p>
          <a:p>
            <a:r>
              <a:rPr lang="cs-CZ" b="1" dirty="0" smtClean="0"/>
              <a:t>Popsat a vysvětlit</a:t>
            </a:r>
            <a:r>
              <a:rPr lang="cs-CZ" dirty="0" smtClean="0"/>
              <a:t>, jak „zelené technologie“ mohou zvýšit úroveň udržitelnosti a redukovat míru dopadu lidské činnosti na přírodní prostředí (např. redukce využívání energie, využívání nových, trvalejších stavebních materiálů).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pPr lvl="0"/>
            <a:r>
              <a:rPr lang="cs-CZ" sz="2400" b="1" dirty="0" smtClean="0"/>
              <a:t>Popsat a vysvětlit</a:t>
            </a:r>
            <a:r>
              <a:rPr lang="cs-CZ" sz="2400" dirty="0" smtClean="0"/>
              <a:t>, jak těžební technologie využívané v povrchových lomech mění přírodní prostředí </a:t>
            </a:r>
            <a:r>
              <a:rPr lang="cs-CZ" sz="2400" dirty="0" smtClean="0">
                <a:solidFill>
                  <a:srgbClr val="FF0000"/>
                </a:solidFill>
              </a:rPr>
              <a:t>ve Spojených státech</a:t>
            </a:r>
            <a:r>
              <a:rPr lang="cs-CZ" sz="2400" dirty="0" smtClean="0"/>
              <a:t> (např. </a:t>
            </a:r>
            <a:r>
              <a:rPr lang="cs-CZ" sz="2400" dirty="0" smtClean="0">
                <a:solidFill>
                  <a:srgbClr val="FF0000"/>
                </a:solidFill>
              </a:rPr>
              <a:t>odstranění vrcholu hory v Západní Virginii, antracitové kaly v regionu severovýchodní Pensylvánie, hluboký kráter v povrchovém lomu </a:t>
            </a:r>
            <a:r>
              <a:rPr lang="cs-CZ" sz="2400" dirty="0" err="1" smtClean="0">
                <a:solidFill>
                  <a:srgbClr val="FF0000"/>
                </a:solidFill>
              </a:rPr>
              <a:t>Powder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River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Basin</a:t>
            </a:r>
            <a:r>
              <a:rPr lang="cs-CZ" sz="2400" dirty="0" smtClean="0"/>
              <a:t>).</a:t>
            </a:r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pPr lvl="0"/>
            <a:r>
              <a:rPr lang="cs-CZ" sz="2400" b="1" dirty="0" smtClean="0"/>
              <a:t>Popsat</a:t>
            </a:r>
            <a:r>
              <a:rPr lang="cs-CZ" sz="2400" dirty="0" smtClean="0"/>
              <a:t>, jak změny technologií mohou ovlivnit způsoby a význam dopravy a také dopady na přírodní prostředí (např. výfukové emise, výstavba silnic, letiště – exhaláty a hluk letadel).</a:t>
            </a:r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exhaláty letadel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56176" y="1484784"/>
            <a:ext cx="2808312" cy="5040560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Na schématu je vidět, kolik letů najednou se uskutečňuje nad Západní a Střední Evropou a také nad celou Zemí v pondělí v 10 hodin dopoledne.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jaký vliv má stoupající objem vzdušné dopravy na atmosféru a poté i na zdraví lidí? (zamysli se také nad novým fenoménem – znečištění hlukem)</a:t>
            </a:r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321496"/>
            <a:ext cx="599644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96752"/>
            <a:ext cx="4176464" cy="201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79512" y="6453336"/>
            <a:ext cx="2794355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FF00"/>
                </a:solidFill>
              </a:rPr>
              <a:t>http://www.flightradar24.com/25.97,49.93/2</a:t>
            </a:r>
            <a:endParaRPr lang="cs-CZ" sz="1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Příklad – exhaláty z výfuků automobilů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7396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Ne všechno směruje pouze k horšímu. Nové technologie jsou mnohem šetrnější k životnímu prostředí.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pomocí fotografií porovnej situaci exhalátů z automobilové dopravy v minulosti, současnosti a budoucnosti a zhodnoť význam tohoto druhu dopravy.</a:t>
            </a:r>
            <a:endParaRPr lang="cs-CZ" sz="2000" dirty="0"/>
          </a:p>
        </p:txBody>
      </p:sp>
      <p:pic>
        <p:nvPicPr>
          <p:cNvPr id="2050" name="Picture 2" descr="https://www.ceskaposta.cz/documents/10180/0/Elektromobil-web.jpg/2dbe29cd-5c6e-479d-8547-469b0a86f0e3?t=134302644298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3573017"/>
            <a:ext cx="4572001" cy="3284984"/>
          </a:xfrm>
          <a:prstGeom prst="rect">
            <a:avLst/>
          </a:prstGeom>
          <a:noFill/>
        </p:spPr>
      </p:pic>
      <p:pic>
        <p:nvPicPr>
          <p:cNvPr id="2052" name="Picture 4" descr="http://img.mediacentrum.sk/gallery/600/21797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73016"/>
            <a:ext cx="4572000" cy="328498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611779"/>
            <a:ext cx="146706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4"/>
              </a:rPr>
              <a:t>http://1url.cz/668u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6611779"/>
            <a:ext cx="144783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http://1url.cz/Z681</a:t>
            </a:r>
            <a:endParaRPr lang="cs-CZ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http://im.novinky.cz/mynews/296/12966-top_foto1-4mfh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776"/>
            <a:ext cx="3985398" cy="24273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typy silnic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139952" y="1772816"/>
            <a:ext cx="4809736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dle fotografií porovnej dopravní situaci na různých typech silnic </a:t>
            </a:r>
            <a:r>
              <a:rPr lang="cs-CZ" sz="1600" i="1" dirty="0" smtClean="0"/>
              <a:t>(dálnice, rychlostní silnice, silnice I., II. a III. třídy, místní komunikace, veřejně přístupné účelové komunikace) </a:t>
            </a:r>
            <a:r>
              <a:rPr lang="cs-CZ" sz="2000" dirty="0" smtClean="0"/>
              <a:t>z hlediska vlivu na ovzduší – objem exhalátů.</a:t>
            </a:r>
            <a:endParaRPr lang="cs-CZ" sz="2000" dirty="0"/>
          </a:p>
        </p:txBody>
      </p:sp>
      <p:pic>
        <p:nvPicPr>
          <p:cNvPr id="37890" name="Picture 2" descr="http://i.idnes.cz/13/092/cl6/KHR4dee1b_dalnic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89041"/>
            <a:ext cx="5225524" cy="3068960"/>
          </a:xfrm>
          <a:prstGeom prst="rect">
            <a:avLst/>
          </a:prstGeom>
          <a:noFill/>
        </p:spPr>
      </p:pic>
      <p:pic>
        <p:nvPicPr>
          <p:cNvPr id="37892" name="Picture 4" descr="http://www.top-expo.cz/domain/top-expo/files/cds-2011/fota-projekty-2011/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52054" y="3789040"/>
            <a:ext cx="4091946" cy="306896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6611779"/>
            <a:ext cx="1462260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http://1url.cz/T68J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501008"/>
            <a:ext cx="145584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6"/>
              </a:rPr>
              <a:t>http://1url.cz/d68e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76056" y="6611779"/>
            <a:ext cx="1507144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7"/>
              </a:rPr>
              <a:t>http://1url.cz/K68Q</a:t>
            </a:r>
            <a:endParaRPr lang="cs-CZ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r>
              <a:rPr lang="cs-CZ" sz="2400" b="1" dirty="0" smtClean="0"/>
              <a:t>Popsat a vysvětlit</a:t>
            </a:r>
            <a:r>
              <a:rPr lang="cs-CZ" sz="2400" dirty="0" smtClean="0"/>
              <a:t>, jak „zelené technologie“ mohou zvýšit úroveň udržitelnosti a redukovat míru dopadu lidské činnosti na přírodní prostředí (např. redukce využívání energie, využívání nových, trvalejších stavebních materiálů).</a:t>
            </a:r>
            <a:endParaRPr lang="cs-CZ" sz="2400" dirty="0"/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euroavia.eu/media/12951/windturbin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04864"/>
            <a:ext cx="3563888" cy="465313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220072" y="476672"/>
            <a:ext cx="3694184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uvažuj nad výhodami i nevýhodami „zelených technologií“, které vidíš na fotografiích. Jaké další znáš?</a:t>
            </a:r>
            <a:endParaRPr lang="cs-CZ" sz="2000" dirty="0"/>
          </a:p>
        </p:txBody>
      </p:sp>
      <p:sp>
        <p:nvSpPr>
          <p:cNvPr id="38922" name="AutoShape 10" descr="https://blog.etsy.com/en/files/2011/04/earthships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24" name="AutoShape 12" descr="https://blog.etsy.com/en/files/2011/04/earthships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26" name="AutoShape 14" descr="https://blog.etsy.com/en/files/2011/04/earthships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28" name="AutoShape 16" descr="https://blog.etsy.com/en/files/2011/04/earthships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918" name="Picture 6" descr="http://www.hybrid.cz/i/auto/SEAT-solarni-elektrarna-strecha-tovarny-martorell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004048" cy="2352675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2132856"/>
            <a:ext cx="1409360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http://1url.cz/z68i</a:t>
            </a:r>
            <a:endParaRPr lang="cs-CZ" sz="1000" dirty="0"/>
          </a:p>
        </p:txBody>
      </p:sp>
      <p:pic>
        <p:nvPicPr>
          <p:cNvPr id="17410" name="Picture 2" descr="https://40.media.tumblr.com/tumblr_m7cyh040041rwpca4o1_5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70583" y="2348880"/>
            <a:ext cx="5973417" cy="450912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203848" y="6611779"/>
            <a:ext cx="1491114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7"/>
              </a:rPr>
              <a:t>http://1url.cz/b68w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6611779"/>
            <a:ext cx="151195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8"/>
              </a:rPr>
              <a:t>http://1url.cz/U68N</a:t>
            </a:r>
            <a:endParaRPr lang="cs-CZ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1: </a:t>
            </a:r>
            <a:r>
              <a:rPr lang="cs-CZ" b="1" dirty="0" smtClean="0"/>
              <a:t>Změny přírodního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Příklady toho, co by se žáci měli naučit:</a:t>
            </a:r>
          </a:p>
          <a:p>
            <a:pPr lvl="0"/>
            <a:r>
              <a:rPr lang="cs-CZ" b="1" dirty="0" smtClean="0"/>
              <a:t>Popsat a vysvětlit</a:t>
            </a:r>
            <a:r>
              <a:rPr lang="cs-CZ" dirty="0" smtClean="0"/>
              <a:t>, jak konstrukce přehrady a hráze na řece v jednom regionu ovlivňuje místa po jejím proudu (např. dostupnost vody pro lidskou spotřebu a zemědělství, ochrana před povodněmi, výroba elektřiny, vodní a pobřežní ekosystémy).</a:t>
            </a:r>
          </a:p>
          <a:p>
            <a:pPr lvl="0"/>
            <a:r>
              <a:rPr lang="cs-CZ" b="1" dirty="0" smtClean="0"/>
              <a:t>Popsat</a:t>
            </a:r>
            <a:r>
              <a:rPr lang="cs-CZ" dirty="0" smtClean="0"/>
              <a:t>, jak změny uskutečněné lidmi ve využití ploch mohou mít negativní dopad na jiná území (např. odlesňování a povodně, zanášení řek, půdní eroze).</a:t>
            </a:r>
          </a:p>
          <a:p>
            <a:pPr lvl="0"/>
            <a:r>
              <a:rPr lang="cs-CZ" b="1" dirty="0" smtClean="0"/>
              <a:t>Vysvětlit</a:t>
            </a:r>
            <a:r>
              <a:rPr lang="cs-CZ" dirty="0" smtClean="0"/>
              <a:t>, jak průmyslové aktivity (např. produkce továren, výroba elektrické energie spalováním rostlin) ovlivňují jiné aspekty (např. kyselé deště, teplotní inverze, smog).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3: </a:t>
            </a:r>
            <a:r>
              <a:rPr lang="cs-CZ" b="1" dirty="0" smtClean="0"/>
              <a:t>Využívání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Příklady toho, co by se žáci měli naučit:</a:t>
            </a:r>
          </a:p>
          <a:p>
            <a:pPr lvl="0"/>
            <a:r>
              <a:rPr lang="cs-CZ" b="1" dirty="0" smtClean="0"/>
              <a:t>Analyzovat</a:t>
            </a:r>
            <a:r>
              <a:rPr lang="cs-CZ" dirty="0" smtClean="0"/>
              <a:t> pozitivní a negativní efekty lidské činnosti na litosféru (např. degradace a eroze půdy, zasolování půdy, acidifikace).</a:t>
            </a:r>
          </a:p>
          <a:p>
            <a:pPr lvl="0"/>
            <a:r>
              <a:rPr lang="cs-CZ" b="1" dirty="0" smtClean="0"/>
              <a:t>Analyzovat</a:t>
            </a:r>
            <a:r>
              <a:rPr lang="cs-CZ" dirty="0" smtClean="0"/>
              <a:t>, jak zastavěná plocha mění a ovlivňuje přírodní prostředí (změna hydrického režimu, degradace půd, úbytek zeleně) a </a:t>
            </a:r>
            <a:r>
              <a:rPr lang="cs-CZ" b="1" dirty="0" smtClean="0"/>
              <a:t>identifikovat</a:t>
            </a:r>
            <a:r>
              <a:rPr lang="cs-CZ" dirty="0" smtClean="0"/>
              <a:t> tyto změny.</a:t>
            </a:r>
          </a:p>
          <a:p>
            <a:r>
              <a:rPr lang="cs-CZ" b="1" dirty="0" smtClean="0"/>
              <a:t>Analyzovat</a:t>
            </a:r>
            <a:r>
              <a:rPr lang="cs-CZ" dirty="0" smtClean="0"/>
              <a:t> pozitivní způsoby lidské činnosti na přírodní prostředí (např. ochrana zeleně, obnovování mokřadů, zalesňování).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pPr lvl="0"/>
            <a:r>
              <a:rPr lang="cs-CZ" sz="2400" b="1" dirty="0" smtClean="0"/>
              <a:t>Analyzovat</a:t>
            </a:r>
            <a:r>
              <a:rPr lang="cs-CZ" sz="2400" dirty="0" smtClean="0"/>
              <a:t> pozitivní a negativní efekty lidské činnosti na litosféru (např. degradace a eroze půdy, zasolování půdy, acidifikace).</a:t>
            </a:r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lowes.com/images/LCI/Planning/HowTos/Soil_Her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80406"/>
            <a:ext cx="9144000" cy="2377594"/>
          </a:xfrm>
          <a:prstGeom prst="rect">
            <a:avLst/>
          </a:prstGeom>
          <a:noFill/>
        </p:spPr>
      </p:pic>
      <p:pic>
        <p:nvPicPr>
          <p:cNvPr id="1028" name="Picture 4" descr="http://aa.ecn.cz/img_upload/e6ffb6c50bc1424ab10ecf09e063cd63/kourici_kominy01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55172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4608512" cy="1196752"/>
          </a:xfrm>
        </p:spPr>
        <p:txBody>
          <a:bodyPr>
            <a:normAutofit/>
          </a:bodyPr>
          <a:lstStyle/>
          <a:p>
            <a:r>
              <a:rPr lang="cs-CZ" b="1" dirty="0" smtClean="0"/>
              <a:t>Příklad – </a:t>
            </a:r>
            <a:br>
              <a:rPr lang="cs-CZ" b="1" dirty="0" smtClean="0"/>
            </a:br>
            <a:r>
              <a:rPr lang="cs-CZ" b="1" dirty="0" smtClean="0"/>
              <a:t>okyselování půd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3861048"/>
            <a:ext cx="3550168" cy="29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jak mohou škodliviny vypouštěné továrnami ovlivnit půdu, když půda je na zemi a škodliviny stoupají do ovzduší?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     Jak souvisí fotografie zničeného lesa s půdou a vypouštěním emisí?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1026" name="Picture 2" descr="Obr. 2 Důsledky acidifikace – les v Jizerských horách zasažený kyselými dešt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0"/>
            <a:ext cx="3491880" cy="2880320"/>
          </a:xfrm>
          <a:prstGeom prst="rect">
            <a:avLst/>
          </a:prstGeom>
          <a:noFill/>
        </p:spPr>
      </p:pic>
      <p:cxnSp>
        <p:nvCxnSpPr>
          <p:cNvPr id="8" name="Zakřivená spojovací čára 7"/>
          <p:cNvCxnSpPr/>
          <p:nvPr/>
        </p:nvCxnSpPr>
        <p:spPr>
          <a:xfrm rot="16200000" flipH="1">
            <a:off x="2771800" y="4365104"/>
            <a:ext cx="2880320" cy="8640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532440" y="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?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17620" y="6611779"/>
            <a:ext cx="1526380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http://1url.cz/W68p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675328" y="5229200"/>
            <a:ext cx="146867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6"/>
              </a:rPr>
              <a:t>http://1url.cz/r68G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20212" y="2636912"/>
            <a:ext cx="142378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7"/>
              </a:rPr>
              <a:t>http://1url.cz/o68l</a:t>
            </a:r>
            <a:endParaRPr lang="cs-CZ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268760"/>
            <a:ext cx="916984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půdní eroze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5733256"/>
            <a:ext cx="4918320" cy="1124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jaké činitele vplývají na rozrušování půdy? Zohledni jak lidskou činnost, tak i vnější podmínky.</a:t>
            </a:r>
            <a:endParaRPr lang="cs-CZ" sz="2000" dirty="0"/>
          </a:p>
        </p:txBody>
      </p:sp>
      <p:pic>
        <p:nvPicPr>
          <p:cNvPr id="47108" name="Picture 4" descr="http://www.casopisstavebnictvi.cz/clankytop-foto/54_plosna-eroze-h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869280"/>
            <a:ext cx="3131840" cy="198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http://www.ekobydleni.eu/i/kuku%C5%99ice1-517x6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547664" cy="278700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656092" y="1268760"/>
            <a:ext cx="148790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http://1url.cz/L68R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2492896"/>
            <a:ext cx="147187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6"/>
              </a:rPr>
              <a:t>http://1url.cz/A68a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6453336"/>
            <a:ext cx="1422184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7"/>
              </a:rPr>
              <a:t>http://1url.cz/l683</a:t>
            </a:r>
            <a:endParaRPr lang="cs-CZ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upload.wikimedia.org/wikipedia/commons/thumb/e/e4/Koppen_World_Map_BWh.png/1920px-Koppen_World_Map_BWh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87247" y="0"/>
            <a:ext cx="2956753" cy="1412776"/>
          </a:xfrm>
          <a:prstGeom prst="rect">
            <a:avLst/>
          </a:prstGeom>
          <a:noFill/>
        </p:spPr>
      </p:pic>
      <p:pic>
        <p:nvPicPr>
          <p:cNvPr id="10242" name="Picture 2" descr="http://www.earthonlinemedia.com/ebooks/tpe_3e/images/lithosphere/eolian/desertification_africa_fao_116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83807"/>
            <a:ext cx="9144000" cy="557419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926432" cy="758952"/>
          </a:xfrm>
        </p:spPr>
        <p:txBody>
          <a:bodyPr/>
          <a:lstStyle/>
          <a:p>
            <a:r>
              <a:rPr lang="cs-CZ" b="1" dirty="0" smtClean="0"/>
              <a:t>Příklad – salinizace půdy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5184576"/>
          </a:xfrm>
          <a:noFill/>
        </p:spPr>
        <p:txBody>
          <a:bodyPr>
            <a:normAutofit/>
          </a:bodyPr>
          <a:lstStyle/>
          <a:p>
            <a:r>
              <a:rPr lang="cs-CZ" sz="2000" dirty="0" smtClean="0"/>
              <a:t>Zasolování půdy snižuje její kvalitu a tedy i úrodnost.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pomocí fotografií a obrázků uvažuj </a:t>
            </a:r>
          </a:p>
          <a:p>
            <a:pPr>
              <a:buNone/>
            </a:pPr>
            <a:r>
              <a:rPr lang="cs-CZ" sz="2000" dirty="0" smtClean="0"/>
              <a:t>JAK, KDE a PROČ k tomuto jevu dochází.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22430" y="1052736"/>
            <a:ext cx="1521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cs-CZ" sz="1000" b="1" dirty="0" smtClean="0">
                <a:hlinkClick r:id="rId4"/>
              </a:rPr>
              <a:t>http://1url.cz/H68D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6611779"/>
            <a:ext cx="147989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http://1url.cz/Y68Z</a:t>
            </a:r>
            <a:endParaRPr lang="cs-CZ" sz="1000" dirty="0"/>
          </a:p>
        </p:txBody>
      </p:sp>
      <p:pic>
        <p:nvPicPr>
          <p:cNvPr id="10244" name="Picture 4" descr="http://is.muni.cz/do/1499/el/estud/pedf/js10/antropog/web/img/obr1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59624" y="4005064"/>
            <a:ext cx="338437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ovéPole 10"/>
          <p:cNvSpPr txBox="1"/>
          <p:nvPr/>
        </p:nvSpPr>
        <p:spPr>
          <a:xfrm>
            <a:off x="5940152" y="6381328"/>
            <a:ext cx="1449436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7"/>
              </a:rPr>
              <a:t>http://1url.cz/j68U</a:t>
            </a:r>
            <a:endParaRPr lang="cs-CZ" sz="1000" dirty="0"/>
          </a:p>
        </p:txBody>
      </p:sp>
      <p:pic>
        <p:nvPicPr>
          <p:cNvPr id="12" name="Picture 2" descr="http://monda.eu/images/modules/environment/soil/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84168" y="1844824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ovéPole 12"/>
          <p:cNvSpPr txBox="1"/>
          <p:nvPr/>
        </p:nvSpPr>
        <p:spPr>
          <a:xfrm>
            <a:off x="7524328" y="1988840"/>
            <a:ext cx="143500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9"/>
              </a:rPr>
              <a:t>http://1url.cz/268I</a:t>
            </a:r>
            <a:endParaRPr lang="cs-CZ" sz="1000" dirty="0"/>
          </a:p>
        </p:txBody>
      </p:sp>
      <p:pic>
        <p:nvPicPr>
          <p:cNvPr id="10246" name="Picture 6" descr="http://www.vari.cz/res/data/049/005948_05_028326.gif?seek=128469872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03848" y="5157192"/>
            <a:ext cx="2561457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ovéPole 14"/>
          <p:cNvSpPr txBox="1"/>
          <p:nvPr/>
        </p:nvSpPr>
        <p:spPr>
          <a:xfrm>
            <a:off x="4067944" y="5373216"/>
            <a:ext cx="1443024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11"/>
              </a:rPr>
              <a:t>http://1url.cz/e68v</a:t>
            </a:r>
            <a:endParaRPr lang="cs-CZ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pPr lvl="0"/>
            <a:r>
              <a:rPr lang="cs-CZ" sz="2400" b="1" dirty="0" smtClean="0"/>
              <a:t>Analyzovat</a:t>
            </a:r>
            <a:r>
              <a:rPr lang="cs-CZ" sz="2400" dirty="0" smtClean="0"/>
              <a:t>, jak zastavěná plocha mění a ovlivňuje přírodní prostředí (změna hydrického režimu, degradace půd, úbytek zeleně) a </a:t>
            </a:r>
            <a:r>
              <a:rPr lang="cs-CZ" sz="2400" b="1" dirty="0" smtClean="0"/>
              <a:t>identifikovat</a:t>
            </a:r>
            <a:r>
              <a:rPr lang="cs-CZ" sz="2400" dirty="0" smtClean="0"/>
              <a:t> tyto změny.</a:t>
            </a:r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betonové kolosy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Soulu (hlavním městě Jižní Koreje, vlevo) žije kolem 24 milionů lidí. Podobně je tomu v </a:t>
            </a:r>
            <a:r>
              <a:rPr lang="cs-CZ" sz="2000" dirty="0" err="1" smtClean="0"/>
              <a:t>Sao</a:t>
            </a:r>
            <a:r>
              <a:rPr lang="cs-CZ" sz="2000" dirty="0" smtClean="0"/>
              <a:t> </a:t>
            </a:r>
            <a:r>
              <a:rPr lang="cs-CZ" sz="2000" dirty="0" err="1" smtClean="0"/>
              <a:t>Paolu</a:t>
            </a:r>
            <a:r>
              <a:rPr lang="cs-CZ" sz="2000" dirty="0" smtClean="0"/>
              <a:t> (vpravo), největším městě Jižní Ameriky, kde jich žije přes 21 milionů.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 již z fotografií je vidět, kolik prostoru zabírá zástavba a kolik bylo ponecháno zeleni. Jaké důsledky to má na ovzduší (počasí), půdu, přítomnost živočichů (ptáky, hlodavce,...), lidské aktivity apod.</a:t>
            </a:r>
          </a:p>
          <a:p>
            <a:endParaRPr lang="cs-CZ" sz="2000" dirty="0"/>
          </a:p>
        </p:txBody>
      </p:sp>
      <p:pic>
        <p:nvPicPr>
          <p:cNvPr id="6146" name="Picture 2" descr="http://www.globaltravelerusa.com/wp-content/uploads/2013/02/SaoPauloMar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2528" y="3861048"/>
            <a:ext cx="5491472" cy="299695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95936" y="6611779"/>
            <a:ext cx="1460656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3"/>
              </a:rPr>
              <a:t>http://1url.cz/8685</a:t>
            </a:r>
            <a:endParaRPr lang="cs-CZ" sz="1000" dirty="0"/>
          </a:p>
        </p:txBody>
      </p:sp>
      <p:pic>
        <p:nvPicPr>
          <p:cNvPr id="6148" name="Picture 4" descr="http://cdn3.benzinga.com/files/imagecache/1024x768xUP/images/story/2012/screen_shot_2015-02-28_at_7.30.48_pm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861048"/>
            <a:ext cx="3995936" cy="299695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0" y="6611779"/>
            <a:ext cx="148790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http://1url.cz/D689</a:t>
            </a:r>
            <a:endParaRPr lang="cs-CZ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r>
              <a:rPr lang="cs-CZ" sz="2400" b="1" dirty="0" smtClean="0"/>
              <a:t>Analyzovat</a:t>
            </a:r>
            <a:r>
              <a:rPr lang="cs-CZ" sz="2400" dirty="0" smtClean="0"/>
              <a:t> pozitivní způsoby lidské činnosti na přírodní prostředí (např. ochrana zeleně, obnovování mokřadů, zalesňování).</a:t>
            </a:r>
            <a:endParaRPr lang="cs-CZ" sz="2400" dirty="0"/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hemiaorientalis.cz/wp-content/uploads/2013/05/Halin-IMG_81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zalesňování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3046112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u="sng" dirty="0" smtClean="0">
                <a:solidFill>
                  <a:schemeClr val="bg1"/>
                </a:solidFill>
              </a:rPr>
              <a:t>Úkol:</a:t>
            </a:r>
            <a:r>
              <a:rPr lang="cs-CZ" sz="2000" dirty="0" smtClean="0">
                <a:solidFill>
                  <a:schemeClr val="bg1"/>
                </a:solidFill>
              </a:rPr>
              <a:t> jakými způsoby se pečuje o les? Je vhodné vyčistit les od všech větví a padlých stromů? Proč?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pardubice.eu/runtime/cache/images/lightbox/dsc_0067-kopi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1217" y="1268760"/>
            <a:ext cx="378278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5580112" y="3356992"/>
            <a:ext cx="145584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4"/>
              </a:rPr>
              <a:t>http://1url.cz/068c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6611779"/>
            <a:ext cx="1475084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http://1url.cz/668Y</a:t>
            </a:r>
            <a:endParaRPr lang="cs-CZ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čištění jezírek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Projekt přeshraniční spolupráce pomohl vyčistit jezírko u obce Rudice.</a:t>
            </a:r>
          </a:p>
          <a:p>
            <a:pPr>
              <a:buNone/>
            </a:pPr>
            <a:r>
              <a:rPr lang="cs-CZ" sz="2000" u="sng" dirty="0" smtClean="0"/>
              <a:t>Úkol:</a:t>
            </a:r>
            <a:r>
              <a:rPr lang="cs-CZ" sz="2000" dirty="0" smtClean="0"/>
              <a:t> navrhni způsoby pozitivního zacházení s různými jinými biotopy.</a:t>
            </a:r>
            <a:endParaRPr lang="cs-CZ" sz="2000" dirty="0"/>
          </a:p>
        </p:txBody>
      </p:sp>
      <p:pic>
        <p:nvPicPr>
          <p:cNvPr id="57346" name="Picture 2" descr="http://g.denik.cz/67/3a/5326074-rudice-projekt-human_galerie-9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420888"/>
            <a:ext cx="9144608" cy="44371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6611779"/>
            <a:ext cx="144783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4"/>
              </a:rPr>
              <a:t>http://1url.cz/168n</a:t>
            </a:r>
            <a:endParaRPr lang="cs-CZ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pPr lvl="0"/>
            <a:r>
              <a:rPr lang="cs-CZ" sz="2400" b="1" dirty="0" smtClean="0"/>
              <a:t>Popsat a vysvětlit</a:t>
            </a:r>
            <a:r>
              <a:rPr lang="cs-CZ" sz="2400" dirty="0" smtClean="0"/>
              <a:t>, jak konstrukce přehrady a hráze na řece v jednom regionu ovlivňuje místa po jejím proudu (např. dostupnost vody pro lidskou spotřebu a zemědělství, ochrana před povodněmi, výroba elektřiny, vodní a pobřežní ekosystémy).</a:t>
            </a:r>
          </a:p>
          <a:p>
            <a:endParaRPr lang="cs-CZ" dirty="0"/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mo.cz/%20/download/vn-brno-008.jpg%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Příklad – přehrada na řece Svratce, Brno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3190128" cy="2016224"/>
          </a:xfrm>
        </p:spPr>
        <p:txBody>
          <a:bodyPr/>
          <a:lstStyle/>
          <a:p>
            <a:pPr>
              <a:buNone/>
            </a:pPr>
            <a:r>
              <a:rPr lang="cs-CZ" sz="2000" u="sng" dirty="0" smtClean="0">
                <a:solidFill>
                  <a:schemeClr val="bg1"/>
                </a:solidFill>
              </a:rPr>
              <a:t>Úkol:</a:t>
            </a:r>
            <a:r>
              <a:rPr lang="cs-CZ" sz="2000" dirty="0" smtClean="0">
                <a:solidFill>
                  <a:schemeClr val="bg1"/>
                </a:solidFill>
              </a:rPr>
              <a:t> jak výstavba přehrady ovlivňuje životní prostředí před i za hrází? Kdy a proč je na přehradě nejvíc odpadků?</a:t>
            </a:r>
          </a:p>
        </p:txBody>
      </p:sp>
      <p:pic>
        <p:nvPicPr>
          <p:cNvPr id="1028" name="Picture 4" descr="Momentálně z Přehrady mizí nečistoty a odpadky, které se tu za zimu nashromáždily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365104"/>
            <a:ext cx="2824642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Přímá spojovací šipka 6"/>
          <p:cNvCxnSpPr/>
          <p:nvPr/>
        </p:nvCxnSpPr>
        <p:spPr>
          <a:xfrm flipH="1">
            <a:off x="611560" y="3861048"/>
            <a:ext cx="216024" cy="18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659298" y="6611779"/>
            <a:ext cx="148470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4"/>
              </a:rPr>
              <a:t>http://1url.cz/N66S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6453336"/>
            <a:ext cx="1439818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5"/>
              </a:rPr>
              <a:t>http://1url.cz/e66v</a:t>
            </a:r>
            <a:endParaRPr lang="cs-CZ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pPr lvl="0"/>
            <a:r>
              <a:rPr lang="cs-CZ" sz="2400" b="1" dirty="0" smtClean="0"/>
              <a:t>Popsat</a:t>
            </a:r>
            <a:r>
              <a:rPr lang="cs-CZ" sz="2400" dirty="0" smtClean="0"/>
              <a:t>, jak změny uskutečněné lidmi ve využití ploch mohou mít negativní dopad na jiná území (např. odlesňování a povodně, zanášení řek, půdní eroze).</a:t>
            </a:r>
          </a:p>
          <a:p>
            <a:endParaRPr lang="cs-CZ" dirty="0"/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7.rajce.idnes.cz/d0702/8/8221/8221729_146adca725db65e19b1ac539d9b8139b/images/panoram023.jpg?ver=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- odlesňování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5949280"/>
            <a:ext cx="7164288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u="sng" dirty="0" smtClean="0"/>
              <a:t>Úkol:</a:t>
            </a:r>
            <a:r>
              <a:rPr lang="cs-CZ" dirty="0" smtClean="0"/>
              <a:t> k jakým závažným změnám dochází po odlesnění značné části území, jako vidíme třeba na fotografii? </a:t>
            </a:r>
            <a:r>
              <a:rPr lang="cs-CZ" i="1" dirty="0" smtClean="0"/>
              <a:t>(Kralický Sněžník, 5.2013)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75328" y="6611779"/>
            <a:ext cx="146867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3"/>
              </a:rPr>
              <a:t>http://1url.cz/h66n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půdní eroze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4414264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V ČR je až 40% zemědělsky obdělávaných půd dotčeno erozí.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Úkol:</a:t>
            </a:r>
            <a:r>
              <a:rPr lang="cs-CZ" dirty="0" smtClean="0"/>
              <a:t> co je hlavním faktorem půdní eroze? Jaké nevhodné zacházení s půdou může podpořit rozšiřování eroze? </a:t>
            </a:r>
            <a:br>
              <a:rPr lang="cs-CZ" dirty="0" smtClean="0"/>
            </a:br>
            <a:r>
              <a:rPr lang="cs-CZ" sz="1900" dirty="0" smtClean="0"/>
              <a:t>(Pomoz si fotografií, která vznikla u Přerova nad Labem, 2009.)</a:t>
            </a:r>
            <a:endParaRPr lang="cs-CZ" sz="1900" dirty="0"/>
          </a:p>
        </p:txBody>
      </p:sp>
      <p:pic>
        <p:nvPicPr>
          <p:cNvPr id="38914" name="Picture 2" descr="Eroze půd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438904"/>
            <a:ext cx="3966462" cy="491503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4048" y="6093296"/>
            <a:ext cx="144783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3"/>
              </a:rPr>
              <a:t>http://1url.cz/7666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zanášení řek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13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u="sng" dirty="0" smtClean="0"/>
              <a:t>Úkol:</a:t>
            </a:r>
            <a:r>
              <a:rPr lang="cs-CZ" sz="2400" dirty="0" smtClean="0"/>
              <a:t> jaké procesy způsobují zanášení řek? Čím jsou řeky zanášeny? Jaký to může mít dopad na biotop řeky?</a:t>
            </a:r>
            <a:br>
              <a:rPr lang="cs-CZ" sz="2400" dirty="0" smtClean="0"/>
            </a:br>
            <a:r>
              <a:rPr lang="cs-CZ" sz="1600" dirty="0" smtClean="0"/>
              <a:t>(Pomoz si fotografií tůní řeky Svratky, z kterých se snadno stávají bažiny. Proč myslíš, že je tomu tak?)</a:t>
            </a:r>
            <a:endParaRPr lang="cs-CZ" sz="2400" dirty="0"/>
          </a:p>
        </p:txBody>
      </p:sp>
      <p:pic>
        <p:nvPicPr>
          <p:cNvPr id="39938" name="Picture 2" descr="http://projekty.krizanky.eu/sites/default/files/imagecache/foto_view/nodes-img-main/Rozvodn%C4%9Bn%C3%A9%20rycht%C3%A1%C5%99k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6611779"/>
            <a:ext cx="1463862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hlinkClick r:id="rId3"/>
              </a:rPr>
              <a:t>http://1url.cz/4668</a:t>
            </a:r>
            <a:endParaRPr lang="cs-CZ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Rozpracování a zařazení do výuky zeměpisu</a:t>
            </a:r>
            <a:endParaRPr lang="cs-CZ" sz="3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482952" cy="4680520"/>
          </a:xfrm>
        </p:spPr>
        <p:txBody>
          <a:bodyPr/>
          <a:lstStyle/>
          <a:p>
            <a:pPr lvl="0"/>
            <a:r>
              <a:rPr lang="cs-CZ" sz="2400" b="1" dirty="0" smtClean="0"/>
              <a:t>Vysvětlit</a:t>
            </a:r>
            <a:r>
              <a:rPr lang="cs-CZ" sz="2400" dirty="0" smtClean="0"/>
              <a:t>, jak průmyslové aktivity (např. produkce továren, výroba elektrické energie spalováním rostlin) ovlivňují jiné aspekty (např. kyselé deště, teplotní inverze, smog).</a:t>
            </a:r>
          </a:p>
        </p:txBody>
      </p:sp>
      <p:pic>
        <p:nvPicPr>
          <p:cNvPr id="2053" name="Picture 5" descr="C:\Documents and Settings\Aleš Ruda\Local Settings\Temporary Internet Files\Content.IE5\I6CHDXW3\africa-globe[1]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2275553" cy="225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1164</TotalTime>
  <Words>1176</Words>
  <Application>Microsoft Office PowerPoint</Application>
  <PresentationFormat>Předvádění na obrazovce (4:3)</PresentationFormat>
  <Paragraphs>149</Paragraphs>
  <Slides>29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Administrativní</vt:lpstr>
      <vt:lpstr>GEOGRAFIE a ŽIVOTNÍ PROSTŘEDÍ (Vybráno z geografických standardů - NGS)  </vt:lpstr>
      <vt:lpstr>Téma 1: Změny přírodního prostředí</vt:lpstr>
      <vt:lpstr>Rozpracování a zařazení do výuky zeměpisu</vt:lpstr>
      <vt:lpstr>Příklad – přehrada na řece Svratce, Brno </vt:lpstr>
      <vt:lpstr>Rozpracování a zařazení do výuky zeměpisu</vt:lpstr>
      <vt:lpstr>Příklad - odlesňování</vt:lpstr>
      <vt:lpstr>Příklad – půdní eroze</vt:lpstr>
      <vt:lpstr>Příklad – zanášení řek</vt:lpstr>
      <vt:lpstr>Rozpracování a zařazení do výuky zeměpisu</vt:lpstr>
      <vt:lpstr>Příklad – kyselé deště</vt:lpstr>
      <vt:lpstr>Příklad – smog ve městech</vt:lpstr>
      <vt:lpstr>Téma 2: Využívání technologií</vt:lpstr>
      <vt:lpstr>Rozpracování a zařazení do výuky zeměpisu</vt:lpstr>
      <vt:lpstr>Rozpracování a zařazení do výuky zeměpisu</vt:lpstr>
      <vt:lpstr>Příklad – exhaláty letadel</vt:lpstr>
      <vt:lpstr>Příklad – exhaláty z výfuků automobilů</vt:lpstr>
      <vt:lpstr>Příklad – typy silnic</vt:lpstr>
      <vt:lpstr>Rozpracování a zařazení do výuky zeměpisu</vt:lpstr>
      <vt:lpstr>Snímek 19</vt:lpstr>
      <vt:lpstr>Téma 3: Využívání technologií</vt:lpstr>
      <vt:lpstr>Rozpracování a zařazení do výuky zeměpisu</vt:lpstr>
      <vt:lpstr>Příklad –  okyselování půd</vt:lpstr>
      <vt:lpstr>Příklad – půdní eroze</vt:lpstr>
      <vt:lpstr>Příklad – salinizace půdy</vt:lpstr>
      <vt:lpstr>Rozpracování a zařazení do výuky zeměpisu</vt:lpstr>
      <vt:lpstr>Příklad – betonové kolosy</vt:lpstr>
      <vt:lpstr>Rozpracování a zařazení do výuky zeměpisu</vt:lpstr>
      <vt:lpstr>Příklad – zalesňování</vt:lpstr>
      <vt:lpstr>Příklad – čištění jezírek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a ŽIVOTNÍ PROSTŘEDÍ (Vybráno z geografických standardů - NGS)</dc:title>
  <dc:creator>Your User Name</dc:creator>
  <cp:lastModifiedBy>EDA</cp:lastModifiedBy>
  <cp:revision>97</cp:revision>
  <dcterms:created xsi:type="dcterms:W3CDTF">2015-10-15T11:23:39Z</dcterms:created>
  <dcterms:modified xsi:type="dcterms:W3CDTF">2016-12-06T21:19:17Z</dcterms:modified>
</cp:coreProperties>
</file>