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338" r:id="rId3"/>
    <p:sldId id="400" r:id="rId4"/>
    <p:sldId id="401" r:id="rId5"/>
    <p:sldId id="402" r:id="rId6"/>
    <p:sldId id="403" r:id="rId7"/>
    <p:sldId id="404" r:id="rId8"/>
    <p:sldId id="406" r:id="rId9"/>
    <p:sldId id="407" r:id="rId10"/>
    <p:sldId id="35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 smtClean="0"/>
              <a:t>2.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Desires</a:t>
            </a:r>
            <a:r>
              <a:rPr lang="cs-CZ" baseline="0" dirty="0" smtClean="0"/>
              <a:t> &amp; </a:t>
            </a:r>
            <a:r>
              <a:rPr lang="cs-CZ" baseline="0" dirty="0" err="1" smtClean="0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 smtClean="0"/>
              <a:t>Sociální psychologie 8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Sociální facilitace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 smtClean="0"/>
              <a:t>Mgr. Jan Krása, Ph.D., Katedra psychologie, Pedagogická fakulta, MU.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056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 na minulou přednášku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 </a:t>
            </a:r>
            <a:r>
              <a:rPr lang="cs-CZ" dirty="0" smtClean="0"/>
              <a:t>byste definoval/a pojem </a:t>
            </a:r>
            <a:r>
              <a:rPr lang="cs-CZ" i="1" dirty="0" err="1" smtClean="0"/>
              <a:t>insider</a:t>
            </a:r>
            <a:r>
              <a:rPr lang="cs-CZ" dirty="0" smtClean="0"/>
              <a:t>?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Jaké dva typy konformity umíte rozlišit</a:t>
            </a:r>
            <a:r>
              <a:rPr lang="cs-CZ" dirty="0" smtClean="0"/>
              <a:t>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Jaký typ konformity budete jako učitelé nejraději rozvíjet?</a:t>
            </a:r>
          </a:p>
          <a:p>
            <a:pPr>
              <a:buNone/>
            </a:pPr>
            <a:r>
              <a:rPr lang="cs-CZ" dirty="0" smtClean="0"/>
              <a:t>Jakými prostředky (jakým stylem výchovy)?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SOCIÁLNÍ FACILITACE (SF</a:t>
            </a:r>
            <a:r>
              <a:rPr lang="cs-CZ" dirty="0" smtClean="0"/>
              <a:t>) &amp; </a:t>
            </a:r>
            <a:br>
              <a:rPr lang="cs-CZ" dirty="0" smtClean="0"/>
            </a:br>
            <a:r>
              <a:rPr lang="cs-CZ" dirty="0" smtClean="0"/>
              <a:t>SOCIÁLNÍ </a:t>
            </a:r>
            <a:r>
              <a:rPr lang="cs-CZ" dirty="0" smtClean="0"/>
              <a:t>INHIBICE (SI)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Norman </a:t>
            </a:r>
            <a:r>
              <a:rPr lang="cs-CZ" dirty="0" err="1" smtClean="0"/>
              <a:t>Triplett</a:t>
            </a:r>
            <a:r>
              <a:rPr lang="cs-CZ" dirty="0" smtClean="0"/>
              <a:t> (1898): učinil první sociálně-psychologický výzkum, při němž nechal děti navíjet vlasec samotné &amp; ve dvojicích (</a:t>
            </a:r>
            <a:r>
              <a:rPr lang="cs-CZ" i="1" dirty="0" smtClean="0"/>
              <a:t>soutěžily</a:t>
            </a:r>
            <a:r>
              <a:rPr lang="cs-CZ" dirty="0" smtClean="0"/>
              <a:t>).</a:t>
            </a:r>
          </a:p>
          <a:p>
            <a:pPr>
              <a:buNone/>
            </a:pPr>
            <a:r>
              <a:rPr lang="cs-CZ" dirty="0" smtClean="0"/>
              <a:t>Děti navíjely v přítomnosti druhých rychleji, (některé to ovšem zcela rozhodilo).</a:t>
            </a:r>
          </a:p>
          <a:p>
            <a:pPr>
              <a:buNone/>
            </a:pPr>
            <a:r>
              <a:rPr lang="cs-CZ" dirty="0" err="1" smtClean="0"/>
              <a:t>Floyd</a:t>
            </a:r>
            <a:r>
              <a:rPr lang="cs-CZ" dirty="0" smtClean="0"/>
              <a:t> </a:t>
            </a:r>
            <a:r>
              <a:rPr lang="cs-CZ" dirty="0" err="1" smtClean="0"/>
              <a:t>Allport</a:t>
            </a:r>
            <a:r>
              <a:rPr lang="cs-CZ" dirty="0" smtClean="0"/>
              <a:t> (1920) zjistil, že k </a:t>
            </a:r>
            <a:r>
              <a:rPr lang="cs-CZ" b="1" dirty="0" smtClean="0"/>
              <a:t>SF</a:t>
            </a:r>
            <a:r>
              <a:rPr lang="cs-CZ" dirty="0" smtClean="0"/>
              <a:t> dochází i při pouhé (nesoutěživé) přítomnosti druhých.</a:t>
            </a:r>
          </a:p>
          <a:p>
            <a:pPr>
              <a:buNone/>
            </a:pPr>
            <a:r>
              <a:rPr lang="cs-CZ" dirty="0" smtClean="0"/>
              <a:t>Bylo vyzkoumáno, že mravenci, švábi, slepice, ryby, krysy aj. v přítomnosti druhých (stejného druhu) rychleji běží, jí či kopulují.</a:t>
            </a:r>
          </a:p>
          <a:p>
            <a:pPr>
              <a:buNone/>
            </a:pPr>
            <a:r>
              <a:rPr lang="cs-CZ" dirty="0"/>
              <a:t>Někdy nás přítomnost druhých vybičuje k lepšímu výkonu, jindy nás zcela ochromí (srov. </a:t>
            </a:r>
            <a:r>
              <a:rPr lang="cs-CZ" dirty="0" smtClean="0"/>
              <a:t>trému).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</a:t>
            </a:r>
            <a:r>
              <a:rPr lang="cs-CZ" dirty="0" smtClean="0"/>
              <a:t>FACILITACE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16561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 smtClean="0"/>
              <a:t>Proč (a hlavně jak) by </a:t>
            </a:r>
            <a:r>
              <a:rPr lang="cs-CZ" sz="2800" dirty="0"/>
              <a:t>přítomnost druhých měla </a:t>
            </a:r>
            <a:r>
              <a:rPr lang="cs-CZ" sz="2800" dirty="0" smtClean="0"/>
              <a:t>zvyšovat (SF) </a:t>
            </a:r>
            <a:r>
              <a:rPr lang="cs-CZ" sz="2800" dirty="0"/>
              <a:t>či snižovat </a:t>
            </a:r>
            <a:r>
              <a:rPr lang="cs-CZ" sz="2800" dirty="0" smtClean="0"/>
              <a:t>(</a:t>
            </a:r>
            <a:r>
              <a:rPr lang="cs-CZ" sz="2800" dirty="0" err="1" smtClean="0"/>
              <a:t>soc</a:t>
            </a:r>
            <a:r>
              <a:rPr lang="cs-CZ" sz="2800" dirty="0" smtClean="0"/>
              <a:t>. inhibice) náš </a:t>
            </a:r>
            <a:r>
              <a:rPr lang="cs-CZ" sz="2800" dirty="0"/>
              <a:t>výkon</a:t>
            </a:r>
            <a:r>
              <a:rPr lang="cs-CZ" sz="2800" dirty="0" smtClean="0"/>
              <a:t>? Jak </a:t>
            </a:r>
            <a:r>
              <a:rPr lang="cs-CZ" sz="2800" dirty="0" smtClean="0"/>
              <a:t>fungování </a:t>
            </a:r>
            <a:r>
              <a:rPr lang="cs-CZ" sz="2800" dirty="0" smtClean="0"/>
              <a:t>sociální facilitace vysvětlit</a:t>
            </a:r>
            <a:r>
              <a:rPr lang="cs-CZ" sz="2800" dirty="0" smtClean="0"/>
              <a:t>?</a:t>
            </a:r>
            <a:endParaRPr lang="cs-CZ" sz="2800" dirty="0"/>
          </a:p>
          <a:p>
            <a:pPr>
              <a:buNone/>
            </a:pPr>
            <a:r>
              <a:rPr lang="cs-CZ" dirty="0" smtClean="0"/>
              <a:t>1. </a:t>
            </a:r>
            <a:r>
              <a:rPr lang="cs-CZ" i="1" dirty="0"/>
              <a:t>drive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dirty="0" smtClean="0"/>
              <a:t>= </a:t>
            </a:r>
            <a:r>
              <a:rPr lang="cs-CZ" b="1" dirty="0" smtClean="0"/>
              <a:t>teorie </a:t>
            </a:r>
            <a:r>
              <a:rPr lang="cs-CZ" b="1" dirty="0" err="1" smtClean="0"/>
              <a:t>drivu</a:t>
            </a:r>
            <a:r>
              <a:rPr lang="cs-CZ" b="1" dirty="0" smtClean="0"/>
              <a:t> </a:t>
            </a:r>
            <a:r>
              <a:rPr lang="cs-CZ" dirty="0"/>
              <a:t>(</a:t>
            </a:r>
            <a:r>
              <a:rPr lang="cs-CZ" b="1" dirty="0" smtClean="0"/>
              <a:t>hnací síla</a:t>
            </a:r>
            <a:r>
              <a:rPr lang="cs-CZ" dirty="0" smtClean="0"/>
              <a:t>, pohon)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3278733"/>
            <a:ext cx="165618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PŘÍTOMNOST  DRUHÝCH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4719627"/>
            <a:ext cx="136815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AKTIVACE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=AROUSAL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581128"/>
            <a:ext cx="1656184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DOMINANTNÍ REAKCE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6521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JE-LI NACVIČENÁ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24128" y="5445224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NENÍ-LI NACVIČENÁ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452320" y="3933056"/>
            <a:ext cx="144016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SOCIÁLNÍ</a:t>
            </a:r>
          </a:p>
          <a:p>
            <a:r>
              <a:rPr lang="cs-CZ" dirty="0" smtClean="0"/>
              <a:t>FACILITACE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524328" y="5445224"/>
            <a:ext cx="129614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SOCIÁLNÍ</a:t>
            </a:r>
          </a:p>
          <a:p>
            <a:r>
              <a:rPr lang="cs-CZ" dirty="0" smtClean="0"/>
              <a:t>INHIBICE</a:t>
            </a:r>
            <a:endParaRPr lang="cs-CZ" dirty="0"/>
          </a:p>
        </p:txBody>
      </p:sp>
      <p:cxnSp>
        <p:nvCxnSpPr>
          <p:cNvPr id="12" name="Přímá spojovací šipka 11"/>
          <p:cNvCxnSpPr>
            <a:endCxn id="5" idx="0"/>
          </p:cNvCxnSpPr>
          <p:nvPr/>
        </p:nvCxnSpPr>
        <p:spPr>
          <a:xfrm flipH="1">
            <a:off x="1295636" y="3919547"/>
            <a:ext cx="12997" cy="80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5" idx="3"/>
            <a:endCxn id="6" idx="1"/>
          </p:cNvCxnSpPr>
          <p:nvPr/>
        </p:nvCxnSpPr>
        <p:spPr>
          <a:xfrm>
            <a:off x="1979712" y="5042793"/>
            <a:ext cx="18002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endCxn id="7" idx="1"/>
          </p:cNvCxnSpPr>
          <p:nvPr/>
        </p:nvCxnSpPr>
        <p:spPr>
          <a:xfrm flipV="1">
            <a:off x="5220072" y="4256222"/>
            <a:ext cx="432048" cy="32490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8" idx="1"/>
          </p:cNvCxnSpPr>
          <p:nvPr/>
        </p:nvCxnSpPr>
        <p:spPr>
          <a:xfrm>
            <a:off x="5220072" y="5517232"/>
            <a:ext cx="504056" cy="2511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7" idx="3"/>
            <a:endCxn id="9" idx="1"/>
          </p:cNvCxnSpPr>
          <p:nvPr/>
        </p:nvCxnSpPr>
        <p:spPr>
          <a:xfrm>
            <a:off x="7092280" y="4256222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stCxn id="8" idx="3"/>
            <a:endCxn id="10" idx="1"/>
          </p:cNvCxnSpPr>
          <p:nvPr/>
        </p:nvCxnSpPr>
        <p:spPr>
          <a:xfrm>
            <a:off x="7164288" y="5768390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472100" y="6309320"/>
            <a:ext cx="334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drive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dirty="0" smtClean="0"/>
              <a:t>dle </a:t>
            </a:r>
            <a:r>
              <a:rPr lang="cs-CZ" dirty="0" err="1" smtClean="0"/>
              <a:t>Zajonc</a:t>
            </a:r>
            <a:r>
              <a:rPr lang="cs-CZ" dirty="0" smtClean="0"/>
              <a:t> (1965)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303748" y="461137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působí na: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421310" y="5133107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podpoří: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Teorie očekávání hodnocení </a:t>
            </a:r>
            <a:r>
              <a:rPr lang="cs-CZ" dirty="0" smtClean="0"/>
              <a:t>(</a:t>
            </a:r>
            <a:r>
              <a:rPr lang="cs-CZ" i="1" dirty="0" err="1" smtClean="0"/>
              <a:t>evaluation</a:t>
            </a:r>
            <a:r>
              <a:rPr lang="cs-CZ" i="1" dirty="0" smtClean="0"/>
              <a:t> </a:t>
            </a:r>
            <a:r>
              <a:rPr lang="cs-CZ" i="1" dirty="0" err="1" smtClean="0"/>
              <a:t>apprehension</a:t>
            </a:r>
            <a:r>
              <a:rPr lang="cs-CZ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= </a:t>
            </a:r>
            <a:r>
              <a:rPr lang="cs-CZ" b="1" dirty="0" smtClean="0"/>
              <a:t>aktivace</a:t>
            </a:r>
            <a:r>
              <a:rPr lang="cs-CZ" dirty="0" smtClean="0"/>
              <a:t> (</a:t>
            </a:r>
            <a:r>
              <a:rPr lang="cs-CZ" b="1" i="1" dirty="0" err="1" smtClean="0"/>
              <a:t>arousal</a:t>
            </a:r>
            <a:r>
              <a:rPr lang="cs-CZ" dirty="0" smtClean="0"/>
              <a:t>) je založena na tom, jak nás druzí hodnotí (</a:t>
            </a:r>
            <a:r>
              <a:rPr lang="cs-CZ" dirty="0" err="1" smtClean="0"/>
              <a:t>Cottrell</a:t>
            </a:r>
            <a:r>
              <a:rPr lang="cs-CZ" dirty="0" smtClean="0"/>
              <a:t>, 1972): lidé, kteří se o nás nezajímají, nevyvolávají soc. facilitaci.</a:t>
            </a:r>
          </a:p>
          <a:p>
            <a:pPr marL="118872" indent="0">
              <a:buNone/>
            </a:pPr>
            <a:r>
              <a:rPr lang="cs-CZ" dirty="0" smtClean="0"/>
              <a:t>Jen u lehkých úkolů zvyšuje očekávané hodnocení výkon (u složitých zhoršuje výkon i pouhá přítomnost bez očekávání).</a:t>
            </a:r>
          </a:p>
          <a:p>
            <a:pPr marL="118872" indent="0">
              <a:buNone/>
            </a:pPr>
            <a:r>
              <a:rPr lang="cs-CZ" dirty="0" smtClean="0"/>
              <a:t>Těžko však obavou z hodnocení vysvětlíme SF u švábů, mravenců apod.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435280" cy="462560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Teorie konfliktu pozornosti </a:t>
            </a:r>
            <a:r>
              <a:rPr lang="cs-CZ" dirty="0" smtClean="0"/>
              <a:t>(</a:t>
            </a:r>
            <a:r>
              <a:rPr lang="cs-CZ" i="1" dirty="0" err="1" smtClean="0"/>
              <a:t>distraction-conflict</a:t>
            </a:r>
            <a:r>
              <a:rPr lang="cs-CZ" i="1" dirty="0" smtClean="0"/>
              <a:t>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Sanders</a:t>
            </a:r>
            <a:r>
              <a:rPr lang="cs-CZ" dirty="0" smtClean="0"/>
              <a:t>, Baron, </a:t>
            </a:r>
            <a:r>
              <a:rPr lang="cs-CZ" dirty="0" err="1" smtClean="0"/>
              <a:t>Moore</a:t>
            </a:r>
            <a:r>
              <a:rPr lang="cs-CZ" dirty="0" smtClean="0"/>
              <a:t>, 1978): přítomnost druhých odvádí naši pozornost od úkolu. Konflikt může být překonán pouze úsilím, tzn. </a:t>
            </a:r>
            <a:r>
              <a:rPr lang="cs-CZ" i="1" dirty="0" err="1" smtClean="0"/>
              <a:t>arousal</a:t>
            </a:r>
            <a:r>
              <a:rPr lang="cs-CZ" dirty="0" smtClean="0"/>
              <a:t> (a </a:t>
            </a:r>
            <a:r>
              <a:rPr lang="cs-CZ" i="1" dirty="0" smtClean="0"/>
              <a:t>drive</a:t>
            </a:r>
            <a:r>
              <a:rPr lang="cs-CZ" dirty="0" smtClean="0"/>
              <a:t>) se díky konfliktu pozornosti zvyšuje. Větší aktivace pak vede k SF u tzv. nacvičené reakce a k SI u nenacvičené reakce.</a:t>
            </a:r>
          </a:p>
          <a:p>
            <a:pPr marL="118872" indent="0">
              <a:buNone/>
            </a:pPr>
            <a:r>
              <a:rPr lang="cs-CZ" dirty="0" smtClean="0"/>
              <a:t>Tato teorie vysvětluje i případy, kdy je SF způsobovaná třeba jen zvuky, pohyby a blikajícím světlem.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FACILITACE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4. </a:t>
            </a:r>
            <a:r>
              <a:rPr lang="cs-CZ" b="1" i="1" dirty="0" err="1" smtClean="0"/>
              <a:t>Self-discrepancy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theory</a:t>
            </a:r>
            <a:r>
              <a:rPr lang="cs-CZ" dirty="0" smtClean="0"/>
              <a:t> (</a:t>
            </a:r>
            <a:r>
              <a:rPr lang="cs-CZ" dirty="0" err="1" smtClean="0"/>
              <a:t>Higgins</a:t>
            </a:r>
            <a:r>
              <a:rPr lang="cs-CZ" dirty="0" smtClean="0"/>
              <a:t>, 1987) – když se jedinec zabývá sám sebou jakožto objektem, vidí rozdíly mezi aktuálním </a:t>
            </a:r>
            <a:r>
              <a:rPr lang="cs-CZ" dirty="0"/>
              <a:t>já </a:t>
            </a:r>
            <a:r>
              <a:rPr lang="cs-CZ" dirty="0" smtClean="0"/>
              <a:t>(</a:t>
            </a:r>
            <a:r>
              <a:rPr lang="cs-CZ" i="1" dirty="0" err="1" smtClean="0"/>
              <a:t>actual</a:t>
            </a:r>
            <a:r>
              <a:rPr lang="cs-CZ" i="1" dirty="0" smtClean="0"/>
              <a:t> </a:t>
            </a:r>
            <a:r>
              <a:rPr lang="cs-CZ" i="1" dirty="0" err="1" smtClean="0"/>
              <a:t>self</a:t>
            </a:r>
            <a:r>
              <a:rPr lang="cs-CZ" dirty="0" smtClean="0"/>
              <a:t>) a ideálním já (</a:t>
            </a:r>
            <a:r>
              <a:rPr lang="cs-CZ" i="1" dirty="0" err="1" smtClean="0"/>
              <a:t>ideal</a:t>
            </a:r>
            <a:r>
              <a:rPr lang="cs-CZ" i="1" dirty="0" smtClean="0"/>
              <a:t> </a:t>
            </a:r>
            <a:r>
              <a:rPr lang="cs-CZ" i="1" dirty="0" err="1" smtClean="0"/>
              <a:t>self</a:t>
            </a:r>
            <a:r>
              <a:rPr lang="cs-CZ" dirty="0" smtClean="0"/>
              <a:t>). Rozdíl (</a:t>
            </a:r>
            <a:r>
              <a:rPr lang="cs-CZ" b="1" dirty="0" smtClean="0"/>
              <a:t>diskrepance</a:t>
            </a:r>
            <a:r>
              <a:rPr lang="cs-CZ" dirty="0" smtClean="0"/>
              <a:t>) mezi výkonem a očekáváním vede k aktivaci, takže jednoduché úkoly budou podpořeny a </a:t>
            </a:r>
            <a:r>
              <a:rPr lang="cs-CZ" i="1" dirty="0" smtClean="0"/>
              <a:t>vice versa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ZAHÁLENÍ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M. </a:t>
            </a:r>
            <a:r>
              <a:rPr lang="cs-CZ" dirty="0" err="1" smtClean="0"/>
              <a:t>Ringelmann</a:t>
            </a:r>
            <a:r>
              <a:rPr lang="cs-CZ" dirty="0" smtClean="0"/>
              <a:t> (1913) při výzkumu </a:t>
            </a:r>
            <a:r>
              <a:rPr lang="cs-CZ" i="1" dirty="0" smtClean="0"/>
              <a:t>tahání lana </a:t>
            </a:r>
            <a:r>
              <a:rPr lang="cs-CZ" dirty="0" smtClean="0"/>
              <a:t>zjistil, že čím větší je skupina, tím méně každý táhne (=</a:t>
            </a:r>
            <a:r>
              <a:rPr lang="cs-CZ" dirty="0" err="1" smtClean="0"/>
              <a:t>Ringelmannův</a:t>
            </a:r>
            <a:r>
              <a:rPr lang="cs-CZ" dirty="0" smtClean="0"/>
              <a:t> efekt).</a:t>
            </a:r>
          </a:p>
          <a:p>
            <a:pPr marL="118872" indent="0">
              <a:buNone/>
            </a:pPr>
            <a:r>
              <a:rPr lang="cs-CZ" dirty="0" smtClean="0"/>
              <a:t>Důvody snížení výkonu mohou být dva:</a:t>
            </a:r>
          </a:p>
          <a:p>
            <a:pPr marL="118872" indent="0">
              <a:buNone/>
            </a:pPr>
            <a:r>
              <a:rPr lang="cs-CZ" dirty="0" smtClean="0"/>
              <a:t>1. ztráta koordinace</a:t>
            </a:r>
          </a:p>
          <a:p>
            <a:pPr marL="118872" indent="0">
              <a:buNone/>
            </a:pPr>
            <a:r>
              <a:rPr lang="cs-CZ" dirty="0" smtClean="0"/>
              <a:t>2. ztráta motivace.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Výsledky jsou jiné v </a:t>
            </a:r>
            <a:r>
              <a:rPr lang="cs-CZ" b="1" dirty="0" err="1" smtClean="0"/>
              <a:t>pseudo</a:t>
            </a:r>
            <a:r>
              <a:rPr lang="cs-CZ" b="1" dirty="0" smtClean="0"/>
              <a:t>-SK </a:t>
            </a:r>
            <a:r>
              <a:rPr lang="cs-CZ" dirty="0" smtClean="0"/>
              <a:t>(ztráta motivace) a v </a:t>
            </a:r>
            <a:r>
              <a:rPr lang="cs-CZ" b="1" dirty="0" smtClean="0"/>
              <a:t>reálných SK </a:t>
            </a:r>
            <a:r>
              <a:rPr lang="cs-CZ" dirty="0"/>
              <a:t>(ztráta koordinace</a:t>
            </a:r>
            <a:r>
              <a:rPr lang="cs-CZ" dirty="0" smtClean="0"/>
              <a:t>).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9627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ZAHÁLENÍ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Ztrátu motivace v </a:t>
            </a:r>
            <a:r>
              <a:rPr lang="cs-CZ" dirty="0" err="1" smtClean="0"/>
              <a:t>pseudo</a:t>
            </a:r>
            <a:r>
              <a:rPr lang="cs-CZ" dirty="0" smtClean="0"/>
              <a:t>-SK nazval </a:t>
            </a:r>
            <a:r>
              <a:rPr lang="cs-CZ" dirty="0" err="1" smtClean="0"/>
              <a:t>Latané</a:t>
            </a:r>
            <a:r>
              <a:rPr lang="cs-CZ" dirty="0" smtClean="0"/>
              <a:t> a kol. (1979) </a:t>
            </a:r>
            <a:r>
              <a:rPr lang="cs-CZ" b="1" dirty="0" smtClean="0"/>
              <a:t>sociálním zahálením </a:t>
            </a:r>
            <a:r>
              <a:rPr lang="cs-CZ" dirty="0" smtClean="0"/>
              <a:t>(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loafing</a:t>
            </a:r>
            <a:r>
              <a:rPr lang="cs-CZ" dirty="0" smtClean="0"/>
              <a:t>).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Sociální zahálení lze blokovat pomocí viditelnosti výsledků, motivace a tlaku na </a:t>
            </a:r>
            <a:r>
              <a:rPr lang="cs-CZ" dirty="0" err="1" smtClean="0"/>
              <a:t>týmovost</a:t>
            </a:r>
            <a:r>
              <a:rPr lang="cs-CZ" smtClean="0"/>
              <a:t>.</a:t>
            </a:r>
            <a:endParaRPr lang="cs-CZ" dirty="0" smtClean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27115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16478</TotalTime>
  <Words>555</Words>
  <Application>Microsoft Office PowerPoint</Application>
  <PresentationFormat>Předvádění na obrazovce (4:3)</PresentationFormat>
  <Paragraphs>54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Modul</vt:lpstr>
      <vt:lpstr>Sociální psychologie 8 Sociální facilitace</vt:lpstr>
      <vt:lpstr>Dotaz na minulou přednášku</vt:lpstr>
      <vt:lpstr>SOCIÁLNÍ FACILITACE (SF) &amp;  SOCIÁLNÍ INHIBICE (SI)</vt:lpstr>
      <vt:lpstr>SOCIÁLNÍ FACILITACE</vt:lpstr>
      <vt:lpstr>SOCIÁLNÍ FACILITACE</vt:lpstr>
      <vt:lpstr>SOCIÁLNÍ FACILITACE</vt:lpstr>
      <vt:lpstr>SOCIÁLNÍ FACILITACE</vt:lpstr>
      <vt:lpstr>SOCIÁLNÍ ZAHÁLENÍ</vt:lpstr>
      <vt:lpstr>SOCIÁLNÍ ZAHÁLENÍ</vt:lpstr>
      <vt:lpstr>Děkuji za pozornost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Krasa</cp:lastModifiedBy>
  <cp:revision>232</cp:revision>
  <dcterms:created xsi:type="dcterms:W3CDTF">2015-10-20T07:43:33Z</dcterms:created>
  <dcterms:modified xsi:type="dcterms:W3CDTF">2016-11-08T09:28:54Z</dcterms:modified>
</cp:coreProperties>
</file>