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7"/>
  </p:notesMasterIdLst>
  <p:handoutMasterIdLst>
    <p:handoutMasterId r:id="rId48"/>
  </p:handoutMasterIdLst>
  <p:sldIdLst>
    <p:sldId id="256" r:id="rId2"/>
    <p:sldId id="279" r:id="rId3"/>
    <p:sldId id="280" r:id="rId4"/>
    <p:sldId id="258" r:id="rId5"/>
    <p:sldId id="300" r:id="rId6"/>
    <p:sldId id="262" r:id="rId7"/>
    <p:sldId id="263" r:id="rId8"/>
    <p:sldId id="264" r:id="rId9"/>
    <p:sldId id="281" r:id="rId10"/>
    <p:sldId id="283" r:id="rId11"/>
    <p:sldId id="285" r:id="rId12"/>
    <p:sldId id="329" r:id="rId13"/>
    <p:sldId id="330" r:id="rId14"/>
    <p:sldId id="331" r:id="rId15"/>
    <p:sldId id="332" r:id="rId16"/>
    <p:sldId id="333" r:id="rId17"/>
    <p:sldId id="334" r:id="rId18"/>
    <p:sldId id="337" r:id="rId19"/>
    <p:sldId id="338" r:id="rId20"/>
    <p:sldId id="339" r:id="rId21"/>
    <p:sldId id="340" r:id="rId22"/>
    <p:sldId id="341" r:id="rId23"/>
    <p:sldId id="284" r:id="rId24"/>
    <p:sldId id="303" r:id="rId25"/>
    <p:sldId id="305" r:id="rId26"/>
    <p:sldId id="304" r:id="rId27"/>
    <p:sldId id="306" r:id="rId28"/>
    <p:sldId id="287" r:id="rId29"/>
    <p:sldId id="261" r:id="rId30"/>
    <p:sldId id="289" r:id="rId31"/>
    <p:sldId id="307" r:id="rId32"/>
    <p:sldId id="326" r:id="rId33"/>
    <p:sldId id="317" r:id="rId34"/>
    <p:sldId id="315" r:id="rId35"/>
    <p:sldId id="316" r:id="rId36"/>
    <p:sldId id="344" r:id="rId37"/>
    <p:sldId id="309" r:id="rId38"/>
    <p:sldId id="322" r:id="rId39"/>
    <p:sldId id="323" r:id="rId40"/>
    <p:sldId id="343" r:id="rId41"/>
    <p:sldId id="324" r:id="rId42"/>
    <p:sldId id="327" r:id="rId43"/>
    <p:sldId id="345" r:id="rId44"/>
    <p:sldId id="273" r:id="rId45"/>
    <p:sldId id="346" r:id="rId46"/>
  </p:sldIdLst>
  <p:sldSz cx="9144000" cy="6858000" type="screen4x3"/>
  <p:notesSz cx="6669088" cy="9928225"/>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67" autoAdjust="0"/>
    <p:restoredTop sz="94660"/>
  </p:normalViewPr>
  <p:slideViewPr>
    <p:cSldViewPr>
      <p:cViewPr varScale="1">
        <p:scale>
          <a:sx n="106" d="100"/>
          <a:sy n="106" d="100"/>
        </p:scale>
        <p:origin x="156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269467-D2E4-4688-A009-35025CAC4B11}" type="datetimeFigureOut">
              <a:rPr lang="cs-CZ"/>
              <a:pPr>
                <a:defRPr/>
              </a:pPr>
              <a:t>25. 10. 2016</a:t>
            </a:fld>
            <a:endParaRPr lang="cs-CZ"/>
          </a:p>
        </p:txBody>
      </p:sp>
      <p:sp>
        <p:nvSpPr>
          <p:cNvPr id="4" name="Zástupný symbol pro zápatí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2064B78-00FB-4B75-ADC9-F721F788F031}" type="slidenum">
              <a:rPr lang="cs-CZ"/>
              <a:pPr>
                <a:defRPr/>
              </a:pPr>
              <a:t>‹#›</a:t>
            </a:fld>
            <a:endParaRPr lang="cs-CZ"/>
          </a:p>
        </p:txBody>
      </p:sp>
    </p:spTree>
    <p:extLst>
      <p:ext uri="{BB962C8B-B14F-4D97-AF65-F5344CB8AC3E}">
        <p14:creationId xmlns:p14="http://schemas.microsoft.com/office/powerpoint/2010/main" val="1654220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8472E4E-B893-4972-982C-7CF4EAFFFE53}" type="datetimeFigureOut">
              <a:rPr lang="cs-CZ"/>
              <a:pPr>
                <a:defRPr/>
              </a:pPr>
              <a:t>25. 10. 2016</a:t>
            </a:fld>
            <a:endParaRPr lang="cs-CZ"/>
          </a:p>
        </p:txBody>
      </p:sp>
      <p:sp>
        <p:nvSpPr>
          <p:cNvPr id="4" name="Zástupný symbol pro obrázek snímku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CB8F3F3-C2FC-41ED-8861-714B6DD74BA8}" type="slidenum">
              <a:rPr lang="cs-CZ"/>
              <a:pPr>
                <a:defRPr/>
              </a:pPr>
              <a:t>‹#›</a:t>
            </a:fld>
            <a:endParaRPr lang="cs-CZ"/>
          </a:p>
        </p:txBody>
      </p:sp>
    </p:spTree>
    <p:extLst>
      <p:ext uri="{BB962C8B-B14F-4D97-AF65-F5344CB8AC3E}">
        <p14:creationId xmlns:p14="http://schemas.microsoft.com/office/powerpoint/2010/main" val="21966458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09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4" name="Zástupný symbol pro číslo snímku 3"/>
          <p:cNvSpPr>
            <a:spLocks noGrp="1"/>
          </p:cNvSpPr>
          <p:nvPr>
            <p:ph type="sldNum" sz="quarter" idx="5"/>
          </p:nvPr>
        </p:nvSpPr>
        <p:spPr/>
        <p:txBody>
          <a:bodyPr/>
          <a:lstStyle/>
          <a:p>
            <a:pPr>
              <a:defRPr/>
            </a:pPr>
            <a:fld id="{23E2E63A-3A0E-48F3-8768-1A4FB7F17A25}" type="slidenum">
              <a:rPr lang="cs-CZ" smtClean="0"/>
              <a:pPr>
                <a:defRPr/>
              </a:pPr>
              <a:t>12</a:t>
            </a:fld>
            <a:endParaRPr lang="cs-CZ"/>
          </a:p>
        </p:txBody>
      </p:sp>
    </p:spTree>
    <p:extLst>
      <p:ext uri="{BB962C8B-B14F-4D97-AF65-F5344CB8AC3E}">
        <p14:creationId xmlns:p14="http://schemas.microsoft.com/office/powerpoint/2010/main" val="142425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Modus kooperace</a:t>
            </a:r>
          </a:p>
          <a:p>
            <a:r>
              <a:rPr lang="cs-CZ" dirty="0" smtClean="0"/>
              <a:t>Studenti učitelství z pohledu žáků disponují dostatečnou poznatkovou základnou  a současně jsou s to žákům tyto poznatky vhodným způsobem zprostředkovat</a:t>
            </a:r>
          </a:p>
          <a:p>
            <a:r>
              <a:rPr lang="cs-CZ" dirty="0" smtClean="0"/>
              <a:t>žáci ve výuce studentů expertů často získávají pozitivní zpětnou vazbu a zažívají pocit úspěchu.</a:t>
            </a:r>
          </a:p>
          <a:p>
            <a:r>
              <a:rPr lang="cs-CZ" dirty="0" smtClean="0"/>
              <a:t>U: Co jste napsali u té první otázky. Co to je životní prostředí?  Lukasi? </a:t>
            </a:r>
          </a:p>
          <a:p>
            <a:r>
              <a:rPr lang="cs-CZ" dirty="0" smtClean="0"/>
              <a:t>L: Všechno kolem nás. </a:t>
            </a:r>
          </a:p>
          <a:p>
            <a:r>
              <a:rPr lang="cs-CZ" dirty="0" smtClean="0"/>
              <a:t>U: Všechno kolem nás. Správně. </a:t>
            </a:r>
          </a:p>
          <a:p>
            <a:r>
              <a:rPr lang="cs-CZ" dirty="0" smtClean="0"/>
              <a:t>U: Sáro, napsalas ještě něco jinačího? Jak- Nebo cos napsala? </a:t>
            </a:r>
          </a:p>
          <a:p>
            <a:r>
              <a:rPr lang="cs-CZ" dirty="0" smtClean="0"/>
              <a:t>S: Ne já jsem tam dávala ty příklady, co jsme měli</a:t>
            </a:r>
          </a:p>
          <a:p>
            <a:r>
              <a:rPr lang="cs-CZ" dirty="0" smtClean="0"/>
              <a:t>U: Jo taky mohlo být určitě. Tak co napsal Filip. </a:t>
            </a:r>
          </a:p>
          <a:p>
            <a:r>
              <a:rPr lang="cs-CZ" dirty="0" smtClean="0"/>
              <a:t>F: Já jsem tam psal příroda, lidé a všechno co člověk vyrobil. </a:t>
            </a:r>
          </a:p>
          <a:p>
            <a:r>
              <a:rPr lang="cs-CZ" dirty="0" smtClean="0"/>
              <a:t>U: Určitě to je taky správná odpověď. </a:t>
            </a:r>
          </a:p>
          <a:p>
            <a:r>
              <a:rPr lang="cs-CZ" dirty="0" smtClean="0"/>
              <a:t>expertem je pro žáky ten, díky němuž se sami experty stávají (a to i v případě banálního učiva)</a:t>
            </a:r>
          </a:p>
          <a:p>
            <a:endParaRPr lang="cs-CZ" dirty="0"/>
          </a:p>
        </p:txBody>
      </p:sp>
      <p:sp>
        <p:nvSpPr>
          <p:cNvPr id="4" name="Zástupný symbol pro číslo snímku 3"/>
          <p:cNvSpPr>
            <a:spLocks noGrp="1"/>
          </p:cNvSpPr>
          <p:nvPr>
            <p:ph type="sldNum" sz="quarter" idx="10"/>
          </p:nvPr>
        </p:nvSpPr>
        <p:spPr/>
        <p:txBody>
          <a:bodyPr/>
          <a:lstStyle/>
          <a:p>
            <a:pPr>
              <a:defRPr/>
            </a:pPr>
            <a:fld id="{B5AFA847-285F-4979-AF57-FD8E0F5ED9AB}" type="slidenum">
              <a:rPr lang="cs-CZ" altLang="cs-CZ" smtClean="0"/>
              <a:pPr>
                <a:defRPr/>
              </a:pPr>
              <a:t>34</a:t>
            </a:fld>
            <a:endParaRPr lang="cs-CZ" altLang="cs-CZ"/>
          </a:p>
        </p:txBody>
      </p:sp>
    </p:spTree>
    <p:extLst>
      <p:ext uri="{BB962C8B-B14F-4D97-AF65-F5344CB8AC3E}">
        <p14:creationId xmlns:p14="http://schemas.microsoft.com/office/powerpoint/2010/main" val="400511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s-CZ" sz="1200" dirty="0" smtClean="0">
                <a:latin typeface="Bookman Old Style" pitchFamily="18" charset="0"/>
              </a:rPr>
              <a:t>Karla například dává žákům za úkol rozdělit požadavky na státoprávní a liberální, aniž by ji vysvětlila, co který pojem znamená. Žáci proto proti úkolu otevřeně revoltují a dávají najevo, že úkol se míjí účinkem. Studentka navíc žákům opět sděluje, že se toto učivo nebude testovat, čímž žákovské opozici dává do ruky o argument víc, proč je plnění úkolu zbytečné.</a:t>
            </a:r>
          </a:p>
          <a:p>
            <a:pPr marL="0" marR="0" indent="0" algn="l" defTabSz="914400" rtl="0" eaLnBrk="0" fontAlgn="base" latinLnBrk="0" hangingPunct="0">
              <a:lnSpc>
                <a:spcPct val="100000"/>
              </a:lnSpc>
              <a:spcBef>
                <a:spcPct val="30000"/>
              </a:spcBef>
              <a:spcAft>
                <a:spcPct val="0"/>
              </a:spcAft>
              <a:buClrTx/>
              <a:buSzTx/>
              <a:buFontTx/>
              <a:buNone/>
              <a:tabLst/>
              <a:defRPr/>
            </a:pPr>
            <a:endParaRPr lang="cs-CZ" sz="1200" dirty="0" smtClean="0">
              <a:latin typeface="Bookman Old Style"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s-CZ" sz="1200" dirty="0" smtClean="0">
                <a:latin typeface="Bookman Old Style" pitchFamily="18" charset="0"/>
              </a:rPr>
              <a:t>Alice žákům dává úlohy, které mají v zásadě otevřená zadání, a studentka žákům opakovaně sděluje, že odpovědi a řešení, s nimiž přicházejí žáci, jsou minimálně stejně dobré jako její vlastní. Žákyně Kristýna reaguje tím, že (chybně) poukazuje na dvojí výklad zadání a tím i na možnost, že studentčina odpověď nemusí být správná. Alice se snaží Kristýně vysvětlit, že zadání lze chápat pouze jedním způsobem, nicméně žákyně s ní nadále nesouhlasí. Totéž se opakuje i v následující interakci, kde žáci reformulují novou větu. Také v tomto případě studentka přichází s řešením, nicméně žáci je otevřeně zamítnou. Na studentčinu snahu, za jakých okolností by bylo možné její výrok použít, již dále nereagují a nechávají její otázku bez odezvy. Žáci se tedy řídí logikou, že když sami ví lépe než studentka, není jim ve výuce ke prospěchu, Alice, která se v důsledku svého liberálního přístupu ocitá v modu </a:t>
            </a:r>
            <a:r>
              <a:rPr lang="cs-CZ" sz="1200" dirty="0" err="1" smtClean="0">
                <a:latin typeface="Bookman Old Style" pitchFamily="18" charset="0"/>
              </a:rPr>
              <a:t>kompetice</a:t>
            </a:r>
            <a:r>
              <a:rPr lang="cs-CZ" sz="1200" dirty="0" smtClean="0">
                <a:latin typeface="Bookman Old Style" pitchFamily="18" charset="0"/>
              </a:rPr>
              <a:t>.</a:t>
            </a:r>
          </a:p>
          <a:p>
            <a:endParaRPr lang="cs-CZ" dirty="0"/>
          </a:p>
        </p:txBody>
      </p:sp>
      <p:sp>
        <p:nvSpPr>
          <p:cNvPr id="4" name="Zástupný symbol pro číslo snímku 3"/>
          <p:cNvSpPr>
            <a:spLocks noGrp="1"/>
          </p:cNvSpPr>
          <p:nvPr>
            <p:ph type="sldNum" sz="quarter" idx="10"/>
          </p:nvPr>
        </p:nvSpPr>
        <p:spPr/>
        <p:txBody>
          <a:bodyPr/>
          <a:lstStyle/>
          <a:p>
            <a:pPr>
              <a:defRPr/>
            </a:pPr>
            <a:fld id="{B5AFA847-285F-4979-AF57-FD8E0F5ED9AB}" type="slidenum">
              <a:rPr lang="cs-CZ" altLang="cs-CZ" smtClean="0"/>
              <a:pPr>
                <a:defRPr/>
              </a:pPr>
              <a:t>35</a:t>
            </a:fld>
            <a:endParaRPr lang="cs-CZ" altLang="cs-CZ"/>
          </a:p>
        </p:txBody>
      </p:sp>
    </p:spTree>
    <p:extLst>
      <p:ext uri="{BB962C8B-B14F-4D97-AF65-F5344CB8AC3E}">
        <p14:creationId xmlns:p14="http://schemas.microsoft.com/office/powerpoint/2010/main" val="58525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Partner – partner</a:t>
            </a:r>
          </a:p>
          <a:p>
            <a:r>
              <a:rPr lang="cs-CZ" dirty="0" smtClean="0"/>
              <a:t>V tomto módu spolupráce pracuje cvičný učitel se studentem jako s partnerem, ponechává mu vysokou míru autonomie a nepřebírá nad ním a ani nad jeho činností kontrolu. </a:t>
            </a:r>
          </a:p>
          <a:p>
            <a:r>
              <a:rPr lang="cs-CZ" dirty="0" smtClean="0"/>
              <a:t>Lenka: „Nebo třeba teďka jsme dělali s </a:t>
            </a:r>
            <a:r>
              <a:rPr lang="cs-CZ" dirty="0" err="1" smtClean="0"/>
              <a:t>deváťákama</a:t>
            </a:r>
            <a:r>
              <a:rPr lang="cs-CZ" dirty="0" smtClean="0"/>
              <a:t>, prostě budování socialismu v Československu. Ona (pozn.: cvičná učitelka) to zažila, takže mě jakoby mě doplňovala. Já jsem vždycky řekla tu obecnou věci a ona to doplnila konkrétními příklady, tak ona to zažila.“</a:t>
            </a:r>
          </a:p>
          <a:p>
            <a:r>
              <a:rPr lang="cs-CZ" dirty="0" smtClean="0"/>
              <a:t>Tazatel: „To jste měli tandemovou výuku? Jo? Domluvenou nebo náhodnou?“</a:t>
            </a:r>
          </a:p>
          <a:p>
            <a:r>
              <a:rPr lang="cs-CZ" dirty="0" smtClean="0"/>
              <a:t>Lenka: „Náhodnou. Taky je to dobrý. Ty děcka </a:t>
            </a:r>
            <a:r>
              <a:rPr lang="cs-CZ" dirty="0" err="1" smtClean="0"/>
              <a:t>poznaj</a:t>
            </a:r>
            <a:r>
              <a:rPr lang="cs-CZ" dirty="0" smtClean="0"/>
              <a:t>, že ta paní učitelka to opravdu zažila, že to není jen to, že to bylo napsaný v učebnici. Tak to jsme měly takhle.“ </a:t>
            </a:r>
          </a:p>
          <a:p>
            <a:r>
              <a:rPr lang="cs-CZ" dirty="0" smtClean="0"/>
              <a:t> Tonoucí – záchranář</a:t>
            </a:r>
          </a:p>
          <a:p>
            <a:r>
              <a:rPr lang="cs-CZ" dirty="0" smtClean="0"/>
              <a:t>Ve třídě vyvstane řada situací, se kterými potřebuje student učitelství pomoci. Protože je cvičný učitel ve výuce většinou přítomen a „kryje studentovi záda“, může v případě vzniku problémové situace přímo zasáhnout skrze legitimní moc, kterou disponuje, i když roli učitele propůjčil návštěvníkovi z pedagogické fakulty. Legitimní moc studenta se v takové situaci oslabuje, vykonává ji za něj učitel.</a:t>
            </a:r>
          </a:p>
          <a:p>
            <a:endParaRPr lang="cs-CZ" dirty="0"/>
          </a:p>
        </p:txBody>
      </p:sp>
      <p:sp>
        <p:nvSpPr>
          <p:cNvPr id="4" name="Zástupný symbol pro číslo snímku 3"/>
          <p:cNvSpPr>
            <a:spLocks noGrp="1"/>
          </p:cNvSpPr>
          <p:nvPr>
            <p:ph type="sldNum" sz="quarter" idx="10"/>
          </p:nvPr>
        </p:nvSpPr>
        <p:spPr/>
        <p:txBody>
          <a:bodyPr/>
          <a:lstStyle/>
          <a:p>
            <a:pPr>
              <a:defRPr/>
            </a:pPr>
            <a:fld id="{B5AFA847-285F-4979-AF57-FD8E0F5ED9AB}" type="slidenum">
              <a:rPr lang="cs-CZ" altLang="cs-CZ" smtClean="0"/>
              <a:pPr>
                <a:defRPr/>
              </a:pPr>
              <a:t>37</a:t>
            </a:fld>
            <a:endParaRPr lang="cs-CZ" altLang="cs-CZ"/>
          </a:p>
        </p:txBody>
      </p:sp>
    </p:spTree>
    <p:extLst>
      <p:ext uri="{BB962C8B-B14F-4D97-AF65-F5344CB8AC3E}">
        <p14:creationId xmlns:p14="http://schemas.microsoft.com/office/powerpoint/2010/main" val="147599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F98EB199-D889-490A-AA52-7022280DC1BB}" type="datetimeFigureOut">
              <a:rPr lang="cs-CZ" smtClean="0"/>
              <a:pPr>
                <a:defRPr/>
              </a:pPr>
              <a:t>25. 10. 2016</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040F4EC2-4146-4F16-829E-F27817F70BD2}" type="slidenum">
              <a:rPr lang="cs-CZ" smtClean="0"/>
              <a:pPr>
                <a:defRPr/>
              </a:pPr>
              <a:t>‹#›</a:t>
            </a:fld>
            <a:endParaRPr lang="cs-CZ"/>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36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1CFB31E0-1AF6-48AF-A284-DD4B32BD7414}" type="datetimeFigureOut">
              <a:rPr lang="cs-CZ" smtClean="0"/>
              <a:pPr>
                <a:defRPr/>
              </a:pPr>
              <a:t>25. 10. 2016</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0071FA19-6F0A-47B5-B3F0-0FA288C8F549}" type="slidenum">
              <a:rPr lang="cs-CZ" smtClean="0"/>
              <a:pPr>
                <a:defRPr/>
              </a:pPr>
              <a:t>‹#›</a:t>
            </a:fld>
            <a:endParaRPr lang="cs-CZ"/>
          </a:p>
        </p:txBody>
      </p:sp>
    </p:spTree>
    <p:extLst>
      <p:ext uri="{BB962C8B-B14F-4D97-AF65-F5344CB8AC3E}">
        <p14:creationId xmlns:p14="http://schemas.microsoft.com/office/powerpoint/2010/main" val="255806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C53D6912-198B-4BE9-9954-A73A51129283}" type="datetimeFigureOut">
              <a:rPr lang="cs-CZ" smtClean="0"/>
              <a:pPr>
                <a:defRPr/>
              </a:pPr>
              <a:t>25. 10. 2016</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7A7DE02A-C6C7-417B-9B83-D63C405F9FDE}" type="slidenum">
              <a:rPr lang="cs-CZ" smtClean="0"/>
              <a:pPr>
                <a:defRPr/>
              </a:pPr>
              <a:t>‹#›</a:t>
            </a:fld>
            <a:endParaRPr lang="cs-CZ"/>
          </a:p>
        </p:txBody>
      </p:sp>
    </p:spTree>
    <p:extLst>
      <p:ext uri="{BB962C8B-B14F-4D97-AF65-F5344CB8AC3E}">
        <p14:creationId xmlns:p14="http://schemas.microsoft.com/office/powerpoint/2010/main" val="218112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69058F5B-6CF5-438C-9B18-4706567FA4DE}" type="datetimeFigureOut">
              <a:rPr lang="cs-CZ" smtClean="0"/>
              <a:pPr>
                <a:defRPr/>
              </a:pPr>
              <a:t>25. 10. 2016</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F0A1F513-BAD2-4D75-9AFD-2779CE004127}" type="slidenum">
              <a:rPr lang="cs-CZ" smtClean="0"/>
              <a:pPr>
                <a:defRPr/>
              </a:pPr>
              <a:t>‹#›</a:t>
            </a:fld>
            <a:endParaRPr lang="cs-CZ"/>
          </a:p>
        </p:txBody>
      </p:sp>
    </p:spTree>
    <p:extLst>
      <p:ext uri="{BB962C8B-B14F-4D97-AF65-F5344CB8AC3E}">
        <p14:creationId xmlns:p14="http://schemas.microsoft.com/office/powerpoint/2010/main" val="242707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FF0A06E2-D0C0-4F33-A27B-CEDB68D44499}" type="datetimeFigureOut">
              <a:rPr lang="cs-CZ" smtClean="0"/>
              <a:pPr>
                <a:defRPr/>
              </a:pPr>
              <a:t>25. 10. 2016</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07D762D6-6F94-4F7E-84AD-FEE0DBCE9A5D}" type="slidenum">
              <a:rPr lang="cs-CZ" smtClean="0"/>
              <a:pPr>
                <a:defRPr/>
              </a:pPr>
              <a:t>‹#›</a:t>
            </a:fld>
            <a:endParaRPr lang="cs-CZ"/>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80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a:defRPr/>
            </a:pPr>
            <a:fld id="{619FF2BC-4874-428E-86B6-C4A96FAB02D8}" type="datetimeFigureOut">
              <a:rPr lang="cs-CZ" smtClean="0"/>
              <a:pPr>
                <a:defRPr/>
              </a:pPr>
              <a:t>25. 10. 2016</a:t>
            </a:fld>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0764CBAD-02E3-4C16-81FE-35B5098B03BC}" type="slidenum">
              <a:rPr lang="cs-CZ" smtClean="0"/>
              <a:pPr>
                <a:defRPr/>
              </a:pPr>
              <a:t>‹#›</a:t>
            </a:fld>
            <a:endParaRPr lang="cs-CZ"/>
          </a:p>
        </p:txBody>
      </p:sp>
    </p:spTree>
    <p:extLst>
      <p:ext uri="{BB962C8B-B14F-4D97-AF65-F5344CB8AC3E}">
        <p14:creationId xmlns:p14="http://schemas.microsoft.com/office/powerpoint/2010/main" val="9207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22960" y="2582334"/>
            <a:ext cx="3703320" cy="32867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63440" y="2582334"/>
            <a:ext cx="3703320" cy="32867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a:defRPr/>
            </a:pPr>
            <a:fld id="{D757C85B-2C21-436F-86F9-2D406CAB6D31}" type="datetimeFigureOut">
              <a:rPr lang="cs-CZ" smtClean="0"/>
              <a:pPr>
                <a:defRPr/>
              </a:pPr>
              <a:t>25. 10. 2016</a:t>
            </a:fld>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F39BE2A4-7C76-4D10-9AAB-02401015F9D1}" type="slidenum">
              <a:rPr lang="cs-CZ" smtClean="0"/>
              <a:pPr>
                <a:defRPr/>
              </a:pPr>
              <a:t>‹#›</a:t>
            </a:fld>
            <a:endParaRPr lang="cs-CZ"/>
          </a:p>
        </p:txBody>
      </p:sp>
    </p:spTree>
    <p:extLst>
      <p:ext uri="{BB962C8B-B14F-4D97-AF65-F5344CB8AC3E}">
        <p14:creationId xmlns:p14="http://schemas.microsoft.com/office/powerpoint/2010/main" val="125940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a:defRPr/>
            </a:pPr>
            <a:fld id="{13225A0A-4D58-4ACA-A1D5-6A160C4A7130}" type="datetimeFigureOut">
              <a:rPr lang="cs-CZ" smtClean="0"/>
              <a:pPr>
                <a:defRPr/>
              </a:pPr>
              <a:t>25. 10. 2016</a:t>
            </a:fld>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6FA21A57-1C02-4A1D-9B62-8E4E7B7E574D}" type="slidenum">
              <a:rPr lang="cs-CZ" smtClean="0"/>
              <a:pPr>
                <a:defRPr/>
              </a:pPr>
              <a:t>‹#›</a:t>
            </a:fld>
            <a:endParaRPr lang="cs-CZ"/>
          </a:p>
        </p:txBody>
      </p:sp>
    </p:spTree>
    <p:extLst>
      <p:ext uri="{BB962C8B-B14F-4D97-AF65-F5344CB8AC3E}">
        <p14:creationId xmlns:p14="http://schemas.microsoft.com/office/powerpoint/2010/main" val="56852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C659C7AB-9436-46AE-8B62-7795B5A42238}" type="datetimeFigureOut">
              <a:rPr lang="cs-CZ" smtClean="0"/>
              <a:pPr>
                <a:defRPr/>
              </a:pPr>
              <a:t>25. 10. 2016</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cs-CZ"/>
          </a:p>
        </p:txBody>
      </p:sp>
      <p:sp>
        <p:nvSpPr>
          <p:cNvPr id="9" name="Slide Number Placeholder 8"/>
          <p:cNvSpPr>
            <a:spLocks noGrp="1"/>
          </p:cNvSpPr>
          <p:nvPr>
            <p:ph type="sldNum" sz="quarter" idx="12"/>
          </p:nvPr>
        </p:nvSpPr>
        <p:spPr/>
        <p:txBody>
          <a:bodyPr/>
          <a:lstStyle/>
          <a:p>
            <a:pPr>
              <a:defRPr/>
            </a:pPr>
            <a:fld id="{0F102070-FD52-4785-BF84-722E7DE2BE2C}" type="slidenum">
              <a:rPr lang="cs-CZ" smtClean="0"/>
              <a:pPr>
                <a:defRPr/>
              </a:pPr>
              <a:t>‹#›</a:t>
            </a:fld>
            <a:endParaRPr lang="cs-CZ"/>
          </a:p>
        </p:txBody>
      </p:sp>
    </p:spTree>
    <p:extLst>
      <p:ext uri="{BB962C8B-B14F-4D97-AF65-F5344CB8AC3E}">
        <p14:creationId xmlns:p14="http://schemas.microsoft.com/office/powerpoint/2010/main" val="182652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436896CA-73D2-438F-9142-B9FAD5F9EE5B}" type="datetimeFigureOut">
              <a:rPr lang="cs-CZ" smtClean="0"/>
              <a:pPr>
                <a:defRPr/>
              </a:pPr>
              <a:t>25. 10. 2016</a:t>
            </a:fld>
            <a:endParaRPr lang="cs-CZ"/>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6A8013E-27CF-4E70-A5B2-784B3FE9895E}" type="slidenum">
              <a:rPr lang="cs-CZ" smtClean="0"/>
              <a:pPr>
                <a:defRPr/>
              </a:pPr>
              <a:t>‹#›</a:t>
            </a:fld>
            <a:endParaRPr lang="cs-CZ"/>
          </a:p>
        </p:txBody>
      </p:sp>
    </p:spTree>
    <p:extLst>
      <p:ext uri="{BB962C8B-B14F-4D97-AF65-F5344CB8AC3E}">
        <p14:creationId xmlns:p14="http://schemas.microsoft.com/office/powerpoint/2010/main" val="99054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AF032D44-06A0-4E89-B99E-0808C943DDEA}" type="datetimeFigureOut">
              <a:rPr lang="cs-CZ" smtClean="0"/>
              <a:pPr>
                <a:defRPr/>
              </a:pPr>
              <a:t>25. 10. 2016</a:t>
            </a:fld>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DDACD575-1517-4AF1-9F01-B299FA16377F}" type="slidenum">
              <a:rPr lang="cs-CZ" smtClean="0"/>
              <a:pPr>
                <a:defRPr/>
              </a:pPr>
              <a:t>‹#›</a:t>
            </a:fld>
            <a:endParaRPr lang="cs-CZ"/>
          </a:p>
        </p:txBody>
      </p:sp>
    </p:spTree>
    <p:extLst>
      <p:ext uri="{BB962C8B-B14F-4D97-AF65-F5344CB8AC3E}">
        <p14:creationId xmlns:p14="http://schemas.microsoft.com/office/powerpoint/2010/main" val="123311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69058F5B-6CF5-438C-9B18-4706567FA4DE}" type="datetimeFigureOut">
              <a:rPr lang="cs-CZ" smtClean="0"/>
              <a:pPr>
                <a:defRPr/>
              </a:pPr>
              <a:t>25. 10. 2016</a:t>
            </a:fld>
            <a:endParaRPr lang="cs-CZ"/>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cs-CZ"/>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0A1F513-BAD2-4D75-9AFD-2779CE004127}" type="slidenum">
              <a:rPr lang="cs-CZ" smtClean="0"/>
              <a:pPr>
                <a:defRPr/>
              </a:pPr>
              <a:t>‹#›</a:t>
            </a:fld>
            <a:endParaRPr lang="cs-CZ"/>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1576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ciencedirect.com/science/article/pii/S0742051X1400019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katedry.ped.muni.cz/pedagogika/wp-content/uploads/sites/17/2014/10/komensky_01_12.pdf" TargetMode="External"/><Relationship Id="rId2" Type="http://schemas.openxmlformats.org/officeDocument/2006/relationships/hyperlink" Target="https://munispace.muni.cz/index.php/munispace/catalog/book/800" TargetMode="External"/><Relationship Id="rId1" Type="http://schemas.openxmlformats.org/officeDocument/2006/relationships/slideLayout" Target="../slideLayouts/slideLayout2.xml"/><Relationship Id="rId5" Type="http://schemas.openxmlformats.org/officeDocument/2006/relationships/hyperlink" Target="http://katedry.ped.muni.cz/pedagogika/wp-content/uploads/sites/17/2014/10/komensky_03_13.pdf" TargetMode="External"/><Relationship Id="rId4" Type="http://schemas.openxmlformats.org/officeDocument/2006/relationships/hyperlink" Target="http://katedry.ped.muni.cz/pedagogika/wp-content/uploads/sites/17/2014/10/komensky_02_12.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p:txBody>
          <a:bodyPr/>
          <a:lstStyle/>
          <a:p>
            <a:r>
              <a:rPr lang="cs-CZ" dirty="0" smtClean="0"/>
              <a:t>Moc ve školní třídě</a:t>
            </a:r>
          </a:p>
        </p:txBody>
      </p:sp>
      <p:sp>
        <p:nvSpPr>
          <p:cNvPr id="3" name="Podnadpis 2"/>
          <p:cNvSpPr>
            <a:spLocks noGrp="1"/>
          </p:cNvSpPr>
          <p:nvPr>
            <p:ph type="subTitle" idx="1"/>
          </p:nvPr>
        </p:nvSpPr>
        <p:spPr>
          <a:xfrm>
            <a:off x="1130595" y="4050834"/>
            <a:ext cx="5826719" cy="2546518"/>
          </a:xfrm>
        </p:spPr>
        <p:txBody>
          <a:bodyPr rtlCol="0">
            <a:normAutofit/>
          </a:bodyPr>
          <a:lstStyle/>
          <a:p>
            <a:pPr fontAlgn="auto">
              <a:spcAft>
                <a:spcPts val="0"/>
              </a:spcAft>
              <a:buFont typeface="Arial" pitchFamily="34" charset="0"/>
              <a:buNone/>
              <a:defRPr/>
            </a:pPr>
            <a:endParaRPr lang="cs-CZ" dirty="0" smtClean="0"/>
          </a:p>
          <a:p>
            <a:r>
              <a:rPr lang="cs-CZ" sz="2800" dirty="0" smtClean="0"/>
              <a:t>Mgr</a:t>
            </a:r>
            <a:r>
              <a:rPr lang="cs-CZ" sz="2800" dirty="0"/>
              <a:t>. Kateřina Lojdová, Ph.D.</a:t>
            </a:r>
          </a:p>
          <a:p>
            <a:r>
              <a:rPr lang="cs-CZ" sz="2800" dirty="0"/>
              <a:t>lojdova@ped.muni.cz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Moc ve vztahu k žákům</a:t>
            </a:r>
            <a:endParaRPr lang="cs-CZ" dirty="0"/>
          </a:p>
        </p:txBody>
      </p:sp>
      <p:sp>
        <p:nvSpPr>
          <p:cNvPr id="3" name="Zástupný symbol pro obsah 2"/>
          <p:cNvSpPr>
            <a:spLocks noGrp="1"/>
          </p:cNvSpPr>
          <p:nvPr>
            <p:ph idx="1"/>
          </p:nvPr>
        </p:nvSpPr>
        <p:spPr>
          <a:xfrm>
            <a:off x="609599" y="1556792"/>
            <a:ext cx="6347713" cy="5112568"/>
          </a:xfrm>
        </p:spPr>
        <p:txBody>
          <a:bodyPr>
            <a:normAutofit lnSpcReduction="10000"/>
          </a:bodyPr>
          <a:lstStyle/>
          <a:p>
            <a:endParaRPr lang="cs-CZ" dirty="0" smtClean="0"/>
          </a:p>
          <a:p>
            <a:r>
              <a:rPr lang="cs-CZ" dirty="0" err="1" smtClean="0"/>
              <a:t>Woods</a:t>
            </a:r>
            <a:r>
              <a:rPr lang="cs-CZ" dirty="0" smtClean="0"/>
              <a:t> (1984): Typologie </a:t>
            </a:r>
            <a:r>
              <a:rPr lang="en-GB" dirty="0" err="1" smtClean="0"/>
              <a:t>žákovského</a:t>
            </a:r>
            <a:r>
              <a:rPr lang="en-GB" dirty="0" smtClean="0"/>
              <a:t> </a:t>
            </a:r>
            <a:r>
              <a:rPr lang="en-GB" dirty="0" err="1"/>
              <a:t>chování</a:t>
            </a:r>
            <a:r>
              <a:rPr lang="en-GB" dirty="0"/>
              <a:t> </a:t>
            </a:r>
            <a:r>
              <a:rPr lang="en-GB" dirty="0" err="1"/>
              <a:t>při</a:t>
            </a:r>
            <a:r>
              <a:rPr lang="en-GB" dirty="0"/>
              <a:t> </a:t>
            </a:r>
            <a:r>
              <a:rPr lang="en-GB" dirty="0" err="1"/>
              <a:t>adaptaci</a:t>
            </a:r>
            <a:r>
              <a:rPr lang="en-GB" dirty="0"/>
              <a:t> </a:t>
            </a:r>
            <a:r>
              <a:rPr lang="en-GB" dirty="0" err="1"/>
              <a:t>na</a:t>
            </a:r>
            <a:r>
              <a:rPr lang="en-GB" dirty="0"/>
              <a:t> </a:t>
            </a:r>
            <a:r>
              <a:rPr lang="en-GB" dirty="0" err="1"/>
              <a:t>požadavky</a:t>
            </a:r>
            <a:r>
              <a:rPr lang="en-GB" dirty="0"/>
              <a:t> </a:t>
            </a:r>
            <a:r>
              <a:rPr lang="en-GB" dirty="0" err="1" smtClean="0"/>
              <a:t>učitele</a:t>
            </a:r>
            <a:r>
              <a:rPr lang="cs-CZ" dirty="0" smtClean="0"/>
              <a:t>:</a:t>
            </a:r>
          </a:p>
          <a:p>
            <a:pPr>
              <a:buAutoNum type="alphaLcParenR"/>
            </a:pPr>
            <a:r>
              <a:rPr lang="en-GB" dirty="0" err="1" smtClean="0"/>
              <a:t>konformita</a:t>
            </a:r>
            <a:r>
              <a:rPr lang="en-GB" dirty="0" smtClean="0"/>
              <a:t> </a:t>
            </a:r>
            <a:r>
              <a:rPr lang="en-GB" dirty="0"/>
              <a:t>(</a:t>
            </a:r>
            <a:r>
              <a:rPr lang="en-GB" dirty="0" err="1"/>
              <a:t>žáci</a:t>
            </a:r>
            <a:r>
              <a:rPr lang="en-GB" dirty="0"/>
              <a:t> </a:t>
            </a:r>
            <a:r>
              <a:rPr lang="en-GB" dirty="0" err="1"/>
              <a:t>nadšeně</a:t>
            </a:r>
            <a:r>
              <a:rPr lang="en-GB" dirty="0"/>
              <a:t> </a:t>
            </a:r>
            <a:r>
              <a:rPr lang="en-GB" dirty="0" err="1"/>
              <a:t>souhlasí</a:t>
            </a:r>
            <a:r>
              <a:rPr lang="en-GB" dirty="0"/>
              <a:t> s </a:t>
            </a:r>
            <a:r>
              <a:rPr lang="en-GB" dirty="0" err="1"/>
              <a:t>cíli</a:t>
            </a:r>
            <a:r>
              <a:rPr lang="en-GB" dirty="0"/>
              <a:t> </a:t>
            </a:r>
            <a:r>
              <a:rPr lang="en-GB" dirty="0" err="1"/>
              <a:t>učitele</a:t>
            </a:r>
            <a:r>
              <a:rPr lang="en-GB" dirty="0" smtClean="0"/>
              <a:t>) </a:t>
            </a:r>
            <a:endParaRPr lang="cs-CZ" dirty="0" smtClean="0"/>
          </a:p>
          <a:p>
            <a:pPr>
              <a:buAutoNum type="alphaLcParenR"/>
            </a:pPr>
            <a:r>
              <a:rPr lang="en-GB" dirty="0" err="1" smtClean="0"/>
              <a:t>ritualismus</a:t>
            </a:r>
            <a:r>
              <a:rPr lang="en-GB" dirty="0" smtClean="0"/>
              <a:t> </a:t>
            </a:r>
            <a:r>
              <a:rPr lang="en-GB" dirty="0"/>
              <a:t>(</a:t>
            </a:r>
            <a:r>
              <a:rPr lang="en-GB" dirty="0" err="1"/>
              <a:t>akceptace</a:t>
            </a:r>
            <a:r>
              <a:rPr lang="en-GB" dirty="0"/>
              <a:t> </a:t>
            </a:r>
            <a:r>
              <a:rPr lang="en-GB" dirty="0" err="1"/>
              <a:t>norem</a:t>
            </a:r>
            <a:r>
              <a:rPr lang="en-GB" dirty="0"/>
              <a:t> </a:t>
            </a:r>
            <a:r>
              <a:rPr lang="en-GB" dirty="0" err="1"/>
              <a:t>ve</a:t>
            </a:r>
            <a:r>
              <a:rPr lang="en-GB" dirty="0"/>
              <a:t> </a:t>
            </a:r>
            <a:r>
              <a:rPr lang="en-GB" dirty="0" err="1"/>
              <a:t>škole</a:t>
            </a:r>
            <a:r>
              <a:rPr lang="en-GB" dirty="0"/>
              <a:t>, </a:t>
            </a:r>
            <a:r>
              <a:rPr lang="en-GB" dirty="0" err="1"/>
              <a:t>aniž</a:t>
            </a:r>
            <a:r>
              <a:rPr lang="en-GB" dirty="0"/>
              <a:t> by se </a:t>
            </a:r>
            <a:r>
              <a:rPr lang="en-GB" dirty="0" err="1"/>
              <a:t>žáci</a:t>
            </a:r>
            <a:r>
              <a:rPr lang="en-GB" dirty="0"/>
              <a:t> s </a:t>
            </a:r>
            <a:r>
              <a:rPr lang="en-GB" dirty="0" err="1"/>
              <a:t>těmito</a:t>
            </a:r>
            <a:r>
              <a:rPr lang="en-GB" dirty="0"/>
              <a:t> </a:t>
            </a:r>
            <a:r>
              <a:rPr lang="en-GB" dirty="0" err="1"/>
              <a:t>normami</a:t>
            </a:r>
            <a:r>
              <a:rPr lang="en-GB" dirty="0"/>
              <a:t> </a:t>
            </a:r>
            <a:r>
              <a:rPr lang="en-GB" dirty="0" err="1"/>
              <a:t>ztotožňovali</a:t>
            </a:r>
            <a:r>
              <a:rPr lang="en-GB" dirty="0" smtClean="0"/>
              <a:t>)</a:t>
            </a:r>
            <a:endParaRPr lang="cs-CZ" dirty="0" smtClean="0"/>
          </a:p>
          <a:p>
            <a:pPr>
              <a:buAutoNum type="alphaLcParenR"/>
            </a:pPr>
            <a:r>
              <a:rPr lang="en-GB" dirty="0" err="1" smtClean="0"/>
              <a:t>únik</a:t>
            </a:r>
            <a:r>
              <a:rPr lang="en-GB" dirty="0" smtClean="0"/>
              <a:t> </a:t>
            </a:r>
            <a:r>
              <a:rPr lang="en-GB" dirty="0"/>
              <a:t>(</a:t>
            </a:r>
            <a:r>
              <a:rPr lang="en-GB" dirty="0" err="1"/>
              <a:t>lhostejností</a:t>
            </a:r>
            <a:r>
              <a:rPr lang="en-GB" dirty="0"/>
              <a:t> k </a:t>
            </a:r>
            <a:r>
              <a:rPr lang="en-GB" dirty="0" err="1"/>
              <a:t>cílům</a:t>
            </a:r>
            <a:r>
              <a:rPr lang="en-GB" dirty="0"/>
              <a:t> </a:t>
            </a:r>
            <a:r>
              <a:rPr lang="en-GB" dirty="0" err="1"/>
              <a:t>školy</a:t>
            </a:r>
            <a:r>
              <a:rPr lang="en-GB" dirty="0"/>
              <a:t>, </a:t>
            </a:r>
            <a:r>
              <a:rPr lang="en-GB" dirty="0" err="1"/>
              <a:t>žáci</a:t>
            </a:r>
            <a:r>
              <a:rPr lang="en-GB" dirty="0"/>
              <a:t> se </a:t>
            </a:r>
            <a:r>
              <a:rPr lang="en-GB" dirty="0" err="1"/>
              <a:t>nenápadně</a:t>
            </a:r>
            <a:r>
              <a:rPr lang="en-GB" dirty="0"/>
              <a:t> </a:t>
            </a:r>
            <a:r>
              <a:rPr lang="en-GB" dirty="0" err="1"/>
              <a:t>věnují</a:t>
            </a:r>
            <a:r>
              <a:rPr lang="en-GB" dirty="0"/>
              <a:t> </a:t>
            </a:r>
            <a:r>
              <a:rPr lang="en-GB" dirty="0" err="1"/>
              <a:t>únikovým</a:t>
            </a:r>
            <a:r>
              <a:rPr lang="en-GB" dirty="0"/>
              <a:t> </a:t>
            </a:r>
            <a:r>
              <a:rPr lang="en-GB" dirty="0" err="1"/>
              <a:t>činnostem</a:t>
            </a:r>
            <a:r>
              <a:rPr lang="en-GB" dirty="0" smtClean="0"/>
              <a:t>)</a:t>
            </a:r>
            <a:endParaRPr lang="cs-CZ" dirty="0" smtClean="0"/>
          </a:p>
          <a:p>
            <a:pPr>
              <a:buAutoNum type="alphaLcParenR"/>
            </a:pPr>
            <a:r>
              <a:rPr lang="en-GB" dirty="0" smtClean="0"/>
              <a:t> </a:t>
            </a:r>
            <a:r>
              <a:rPr lang="en-GB" dirty="0" err="1"/>
              <a:t>kolonizace</a:t>
            </a:r>
            <a:r>
              <a:rPr lang="en-GB" dirty="0"/>
              <a:t> (</a:t>
            </a:r>
            <a:r>
              <a:rPr lang="en-GB" dirty="0" err="1"/>
              <a:t>žáci</a:t>
            </a:r>
            <a:r>
              <a:rPr lang="en-GB" dirty="0"/>
              <a:t> </a:t>
            </a:r>
            <a:r>
              <a:rPr lang="en-GB" dirty="0" err="1"/>
              <a:t>přijímají</a:t>
            </a:r>
            <a:r>
              <a:rPr lang="en-GB" dirty="0"/>
              <a:t> </a:t>
            </a:r>
            <a:r>
              <a:rPr lang="en-GB" dirty="0" err="1"/>
              <a:t>školní</a:t>
            </a:r>
            <a:r>
              <a:rPr lang="en-GB" dirty="0"/>
              <a:t> </a:t>
            </a:r>
            <a:r>
              <a:rPr lang="en-GB" dirty="0" err="1"/>
              <a:t>normy</a:t>
            </a:r>
            <a:r>
              <a:rPr lang="en-GB" dirty="0"/>
              <a:t> a </a:t>
            </a:r>
            <a:r>
              <a:rPr lang="en-GB" dirty="0" err="1"/>
              <a:t>postoje</a:t>
            </a:r>
            <a:r>
              <a:rPr lang="en-GB" dirty="0"/>
              <a:t>, </a:t>
            </a:r>
            <a:r>
              <a:rPr lang="en-GB" dirty="0" err="1"/>
              <a:t>avšak</a:t>
            </a:r>
            <a:r>
              <a:rPr lang="en-GB" dirty="0"/>
              <a:t> </a:t>
            </a:r>
            <a:r>
              <a:rPr lang="en-GB" dirty="0" err="1"/>
              <a:t>za</a:t>
            </a:r>
            <a:r>
              <a:rPr lang="en-GB" dirty="0"/>
              <a:t> </a:t>
            </a:r>
            <a:r>
              <a:rPr lang="en-GB" dirty="0" err="1"/>
              <a:t>účelem</a:t>
            </a:r>
            <a:r>
              <a:rPr lang="en-GB" dirty="0"/>
              <a:t> </a:t>
            </a:r>
            <a:r>
              <a:rPr lang="en-GB" dirty="0" err="1"/>
              <a:t>naplnění</a:t>
            </a:r>
            <a:r>
              <a:rPr lang="en-GB" dirty="0"/>
              <a:t> </a:t>
            </a:r>
            <a:r>
              <a:rPr lang="en-GB" dirty="0" err="1"/>
              <a:t>vlastních</a:t>
            </a:r>
            <a:r>
              <a:rPr lang="en-GB" dirty="0"/>
              <a:t> </a:t>
            </a:r>
            <a:r>
              <a:rPr lang="en-GB" dirty="0" err="1"/>
              <a:t>cílů</a:t>
            </a:r>
            <a:r>
              <a:rPr lang="en-GB" dirty="0" smtClean="0"/>
              <a:t>)</a:t>
            </a:r>
            <a:endParaRPr lang="cs-CZ" dirty="0" smtClean="0"/>
          </a:p>
          <a:p>
            <a:pPr>
              <a:buAutoNum type="alphaLcParenR"/>
            </a:pPr>
            <a:r>
              <a:rPr lang="en-GB" dirty="0" smtClean="0"/>
              <a:t> </a:t>
            </a:r>
            <a:r>
              <a:rPr lang="en-GB" dirty="0" err="1"/>
              <a:t>nesmiřitelnost</a:t>
            </a:r>
            <a:r>
              <a:rPr lang="en-GB" dirty="0"/>
              <a:t> (</a:t>
            </a:r>
            <a:r>
              <a:rPr lang="en-GB" dirty="0" err="1"/>
              <a:t>lhostejnost</a:t>
            </a:r>
            <a:r>
              <a:rPr lang="en-GB" dirty="0"/>
              <a:t> k </a:t>
            </a:r>
            <a:r>
              <a:rPr lang="en-GB" dirty="0" err="1"/>
              <a:t>cílům</a:t>
            </a:r>
            <a:r>
              <a:rPr lang="en-GB" dirty="0"/>
              <a:t> </a:t>
            </a:r>
            <a:r>
              <a:rPr lang="en-GB" dirty="0" err="1"/>
              <a:t>školy</a:t>
            </a:r>
            <a:r>
              <a:rPr lang="en-GB" dirty="0"/>
              <a:t>, </a:t>
            </a:r>
            <a:r>
              <a:rPr lang="en-GB" dirty="0" err="1"/>
              <a:t>projevuje</a:t>
            </a:r>
            <a:r>
              <a:rPr lang="en-GB" dirty="0"/>
              <a:t> se </a:t>
            </a:r>
            <a:r>
              <a:rPr lang="en-GB" dirty="0" err="1"/>
              <a:t>vyrušováním</a:t>
            </a:r>
            <a:r>
              <a:rPr lang="en-GB" dirty="0"/>
              <a:t>, </a:t>
            </a:r>
            <a:r>
              <a:rPr lang="en-GB" dirty="0" err="1"/>
              <a:t>provokováním</a:t>
            </a:r>
            <a:r>
              <a:rPr lang="en-GB" dirty="0" smtClean="0"/>
              <a:t>)</a:t>
            </a:r>
            <a:endParaRPr lang="cs-CZ" dirty="0" smtClean="0"/>
          </a:p>
          <a:p>
            <a:pPr>
              <a:buAutoNum type="alphaLcParenR"/>
            </a:pPr>
            <a:r>
              <a:rPr lang="en-GB" dirty="0" smtClean="0"/>
              <a:t> </a:t>
            </a:r>
            <a:r>
              <a:rPr lang="en-GB" dirty="0" err="1"/>
              <a:t>rebelie</a:t>
            </a:r>
            <a:r>
              <a:rPr lang="en-GB" dirty="0"/>
              <a:t> (</a:t>
            </a:r>
            <a:r>
              <a:rPr lang="en-GB" dirty="0" err="1"/>
              <a:t>odmítnutí</a:t>
            </a:r>
            <a:r>
              <a:rPr lang="en-GB" dirty="0"/>
              <a:t> </a:t>
            </a:r>
            <a:r>
              <a:rPr lang="en-GB" dirty="0" err="1"/>
              <a:t>požadavků</a:t>
            </a:r>
            <a:r>
              <a:rPr lang="en-GB" dirty="0"/>
              <a:t> </a:t>
            </a:r>
            <a:r>
              <a:rPr lang="en-GB" dirty="0" err="1"/>
              <a:t>školy</a:t>
            </a:r>
            <a:r>
              <a:rPr lang="en-GB" dirty="0"/>
              <a:t>, </a:t>
            </a:r>
            <a:r>
              <a:rPr lang="en-GB" dirty="0" err="1"/>
              <a:t>projevuje</a:t>
            </a:r>
            <a:r>
              <a:rPr lang="en-GB" dirty="0"/>
              <a:t> se </a:t>
            </a:r>
            <a:r>
              <a:rPr lang="en-GB" dirty="0" err="1"/>
              <a:t>otevřenou</a:t>
            </a:r>
            <a:r>
              <a:rPr lang="en-GB" dirty="0"/>
              <a:t> </a:t>
            </a:r>
            <a:r>
              <a:rPr lang="en-GB" dirty="0" err="1"/>
              <a:t>vzpourou</a:t>
            </a:r>
            <a:r>
              <a:rPr lang="en-GB" dirty="0"/>
              <a:t> </a:t>
            </a:r>
            <a:r>
              <a:rPr lang="en-GB" dirty="0" err="1"/>
              <a:t>nebo</a:t>
            </a:r>
            <a:r>
              <a:rPr lang="en-GB" dirty="0"/>
              <a:t> </a:t>
            </a:r>
            <a:r>
              <a:rPr lang="en-GB" dirty="0" err="1"/>
              <a:t>chozením</a:t>
            </a:r>
            <a:r>
              <a:rPr lang="en-GB" dirty="0"/>
              <a:t> </a:t>
            </a:r>
            <a:r>
              <a:rPr lang="en-GB" dirty="0" err="1"/>
              <a:t>za</a:t>
            </a:r>
            <a:r>
              <a:rPr lang="en-GB" dirty="0"/>
              <a:t> </a:t>
            </a:r>
            <a:r>
              <a:rPr lang="en-GB" dirty="0" err="1"/>
              <a:t>školu</a:t>
            </a:r>
            <a:r>
              <a:rPr lang="en-GB" dirty="0" smtClean="0"/>
              <a:t>).</a:t>
            </a:r>
            <a:endParaRPr lang="cs-CZ" dirty="0"/>
          </a:p>
        </p:txBody>
      </p:sp>
    </p:spTree>
    <p:extLst>
      <p:ext uri="{BB962C8B-B14F-4D97-AF65-F5344CB8AC3E}">
        <p14:creationId xmlns:p14="http://schemas.microsoft.com/office/powerpoint/2010/main" val="2018619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Moc ve vztahu k žákům</a:t>
            </a:r>
            <a:endParaRPr lang="cs-CZ" dirty="0"/>
          </a:p>
        </p:txBody>
      </p:sp>
      <p:sp>
        <p:nvSpPr>
          <p:cNvPr id="3" name="Zástupný symbol pro obsah 2"/>
          <p:cNvSpPr>
            <a:spLocks noGrp="1"/>
          </p:cNvSpPr>
          <p:nvPr>
            <p:ph idx="1"/>
          </p:nvPr>
        </p:nvSpPr>
        <p:spPr>
          <a:xfrm>
            <a:off x="609599" y="2160590"/>
            <a:ext cx="6347714" cy="4697410"/>
          </a:xfrm>
        </p:spPr>
        <p:txBody>
          <a:bodyPr/>
          <a:lstStyle/>
          <a:p>
            <a:pPr marL="0" indent="0">
              <a:buNone/>
            </a:pPr>
            <a:r>
              <a:rPr lang="cs-CZ" dirty="0" smtClean="0">
                <a:latin typeface="Times New Roman" panose="02020603050405020304" pitchFamily="18" charset="0"/>
                <a:ea typeface="Calibri" panose="020F0502020204030204" pitchFamily="34" charset="0"/>
              </a:rPr>
              <a:t>Rezistence</a:t>
            </a:r>
          </a:p>
          <a:p>
            <a:r>
              <a:rPr lang="cs-CZ" dirty="0" smtClean="0">
                <a:latin typeface="Times New Roman" panose="02020603050405020304" pitchFamily="18" charset="0"/>
                <a:ea typeface="Calibri" panose="020F0502020204030204" pitchFamily="34" charset="0"/>
              </a:rPr>
              <a:t>r</a:t>
            </a:r>
            <a:r>
              <a:rPr lang="en-GB" dirty="0" err="1" smtClean="0">
                <a:latin typeface="Times New Roman" panose="02020603050405020304" pitchFamily="18" charset="0"/>
                <a:ea typeface="Calibri" panose="020F0502020204030204" pitchFamily="34" charset="0"/>
              </a:rPr>
              <a:t>ezistenci</a:t>
            </a:r>
            <a:r>
              <a:rPr lang="en-GB" dirty="0" smtClean="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definujeme</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jako</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opoziční</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akt</a:t>
            </a:r>
            <a:r>
              <a:rPr lang="en-GB" dirty="0">
                <a:latin typeface="Times New Roman" panose="02020603050405020304" pitchFamily="18" charset="0"/>
                <a:ea typeface="Calibri" panose="020F0502020204030204" pitchFamily="34" charset="0"/>
              </a:rPr>
              <a:t> k </a:t>
            </a:r>
            <a:r>
              <a:rPr lang="en-GB" dirty="0" err="1">
                <a:latin typeface="Times New Roman" panose="02020603050405020304" pitchFamily="18" charset="0"/>
                <a:ea typeface="Calibri" panose="020F0502020204030204" pitchFamily="34" charset="0"/>
              </a:rPr>
              <a:t>něčemu</a:t>
            </a:r>
            <a:r>
              <a:rPr lang="en-GB" dirty="0">
                <a:latin typeface="Times New Roman" panose="02020603050405020304" pitchFamily="18" charset="0"/>
                <a:ea typeface="Calibri" panose="020F0502020204030204" pitchFamily="34" charset="0"/>
              </a:rPr>
              <a:t>, s </a:t>
            </a:r>
            <a:r>
              <a:rPr lang="en-GB" dirty="0" err="1">
                <a:latin typeface="Times New Roman" panose="02020603050405020304" pitchFamily="18" charset="0"/>
                <a:ea typeface="Calibri" panose="020F0502020204030204" pitchFamily="34" charset="0"/>
              </a:rPr>
              <a:t>čím</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jedinec</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nebo</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skupina</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nesouhlasí</a:t>
            </a:r>
            <a:r>
              <a:rPr lang="en-GB" dirty="0">
                <a:latin typeface="Times New Roman" panose="02020603050405020304" pitchFamily="18" charset="0"/>
                <a:ea typeface="Calibri" panose="020F0502020204030204" pitchFamily="34" charset="0"/>
              </a:rPr>
              <a:t> (</a:t>
            </a:r>
            <a:r>
              <a:rPr lang="en-GB"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Sannino</a:t>
            </a:r>
            <a:r>
              <a:rPr lang="en-GB"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 2010</a:t>
            </a:r>
            <a:r>
              <a:rPr lang="en-GB" dirty="0">
                <a:latin typeface="Times New Roman" panose="02020603050405020304" pitchFamily="18" charset="0"/>
                <a:ea typeface="Calibri" panose="020F0502020204030204" pitchFamily="34" charset="0"/>
              </a:rPr>
              <a:t>) a </a:t>
            </a:r>
            <a:r>
              <a:rPr lang="en-GB" dirty="0" err="1">
                <a:latin typeface="Times New Roman" panose="02020603050405020304" pitchFamily="18" charset="0"/>
                <a:ea typeface="Calibri" panose="020F0502020204030204" pitchFamily="34" charset="0"/>
              </a:rPr>
              <a:t>můžeme</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ji</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chápat</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jako</a:t>
            </a:r>
            <a:r>
              <a:rPr lang="en-GB" dirty="0">
                <a:latin typeface="Times New Roman" panose="02020603050405020304" pitchFamily="18" charset="0"/>
                <a:ea typeface="Calibri" panose="020F0502020204030204" pitchFamily="34" charset="0"/>
              </a:rPr>
              <a:t> </a:t>
            </a:r>
            <a:r>
              <a:rPr lang="en-GB" dirty="0" err="1" smtClean="0">
                <a:latin typeface="Times New Roman" panose="02020603050405020304" pitchFamily="18" charset="0"/>
                <a:ea typeface="Calibri" panose="020F0502020204030204" pitchFamily="34" charset="0"/>
              </a:rPr>
              <a:t>soutěž</a:t>
            </a:r>
            <a:r>
              <a:rPr lang="en-GB" dirty="0" smtClean="0">
                <a:latin typeface="Times New Roman" panose="02020603050405020304" pitchFamily="18" charset="0"/>
                <a:ea typeface="Calibri" panose="020F0502020204030204" pitchFamily="34" charset="0"/>
              </a:rPr>
              <a:t> </a:t>
            </a:r>
            <a:r>
              <a:rPr lang="en-GB" dirty="0">
                <a:latin typeface="Times New Roman" panose="02020603050405020304" pitchFamily="18" charset="0"/>
                <a:ea typeface="Calibri" panose="020F0502020204030204" pitchFamily="34" charset="0"/>
              </a:rPr>
              <a:t>o </a:t>
            </a:r>
            <a:r>
              <a:rPr lang="en-GB" dirty="0" err="1">
                <a:latin typeface="Times New Roman" panose="02020603050405020304" pitchFamily="18" charset="0"/>
                <a:ea typeface="Calibri" panose="020F0502020204030204" pitchFamily="34" charset="0"/>
              </a:rPr>
              <a:t>moc</a:t>
            </a:r>
            <a:r>
              <a:rPr lang="en-GB" dirty="0" smtClean="0">
                <a:latin typeface="Times New Roman" panose="02020603050405020304" pitchFamily="18" charset="0"/>
                <a:ea typeface="Calibri" panose="020F0502020204030204" pitchFamily="34" charset="0"/>
              </a:rPr>
              <a:t>.</a:t>
            </a:r>
            <a:endParaRPr lang="cs-CZ" dirty="0" smtClean="0">
              <a:latin typeface="Times New Roman" panose="02020603050405020304" pitchFamily="18" charset="0"/>
              <a:ea typeface="Calibri" panose="020F0502020204030204" pitchFamily="34" charset="0"/>
            </a:endParaRPr>
          </a:p>
          <a:p>
            <a:endParaRPr lang="cs-CZ" dirty="0">
              <a:latin typeface="Times New Roman" panose="02020603050405020304" pitchFamily="18" charset="0"/>
            </a:endParaRPr>
          </a:p>
        </p:txBody>
      </p:sp>
    </p:spTree>
    <p:extLst>
      <p:ext uri="{BB962C8B-B14F-4D97-AF65-F5344CB8AC3E}">
        <p14:creationId xmlns:p14="http://schemas.microsoft.com/office/powerpoint/2010/main" val="1472166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00063" y="1714500"/>
            <a:ext cx="8229600" cy="4525963"/>
          </a:xfrm>
        </p:spPr>
        <p:txBody>
          <a:bodyPr>
            <a:normAutofit/>
          </a:bodyPr>
          <a:lstStyle/>
          <a:p>
            <a:pPr marL="365760" indent="-256032">
              <a:spcAft>
                <a:spcPts val="0"/>
              </a:spcAft>
              <a:buNone/>
              <a:defRPr/>
            </a:pPr>
            <a:r>
              <a:rPr lang="cs-CZ" dirty="0" smtClean="0"/>
              <a:t>Projevy</a:t>
            </a:r>
            <a:r>
              <a:rPr lang="cs-CZ" dirty="0"/>
              <a:t>, kterými se žáci snaží vyhnout požadavkům učitele či dosáhnout vlastního záměru, jsou označovány jako rezistence žáků</a:t>
            </a:r>
          </a:p>
          <a:p>
            <a:pPr marL="365760" indent="-256032" eaLnBrk="1" fontAlgn="auto" hangingPunct="1">
              <a:spcAft>
                <a:spcPts val="0"/>
              </a:spcAft>
              <a:buFont typeface="Wingdings 3"/>
              <a:buNone/>
              <a:defRPr/>
            </a:pPr>
            <a:endParaRPr lang="cs-CZ" dirty="0"/>
          </a:p>
          <a:p>
            <a:pPr marL="365760" indent="-256032" eaLnBrk="1" fontAlgn="auto" hangingPunct="1">
              <a:spcAft>
                <a:spcPts val="0"/>
              </a:spcAft>
              <a:buFont typeface="Wingdings 3"/>
              <a:buNone/>
              <a:defRPr/>
            </a:pPr>
            <a:r>
              <a:rPr lang="cs-CZ" dirty="0" smtClean="0"/>
              <a:t>Neochota učit se, odmítání školy, neangažovanost a apatie, neplnění požadavků, vzpurnost</a:t>
            </a:r>
          </a:p>
          <a:p>
            <a:pPr marL="365760" indent="-256032" eaLnBrk="1" fontAlgn="auto" hangingPunct="1">
              <a:spcAft>
                <a:spcPts val="0"/>
              </a:spcAft>
              <a:buFont typeface="Wingdings 3"/>
              <a:buNone/>
              <a:defRPr/>
            </a:pPr>
            <a:endParaRPr lang="cs-CZ" dirty="0" smtClean="0"/>
          </a:p>
          <a:p>
            <a:pPr marL="365760" indent="-256032" eaLnBrk="1" fontAlgn="auto" hangingPunct="1">
              <a:spcAft>
                <a:spcPts val="0"/>
              </a:spcAft>
              <a:buFont typeface="Wingdings 3"/>
              <a:buNone/>
              <a:defRPr/>
            </a:pPr>
            <a:r>
              <a:rPr lang="cs-CZ" dirty="0" smtClean="0"/>
              <a:t>Opozitní žákovské chování, které zahrnuje soutěžení o moc a zpochybňuje </a:t>
            </a:r>
            <a:r>
              <a:rPr lang="cs-CZ" dirty="0" err="1" smtClean="0"/>
              <a:t>legitimu</a:t>
            </a:r>
            <a:r>
              <a:rPr lang="cs-CZ" dirty="0" smtClean="0"/>
              <a:t> školy obecně a konkrétně legitimitu dílčích instrukcí (McLaren, 1985)</a:t>
            </a:r>
          </a:p>
          <a:p>
            <a:pPr marL="365760" indent="-256032" eaLnBrk="1" fontAlgn="auto" hangingPunct="1">
              <a:spcAft>
                <a:spcPts val="0"/>
              </a:spcAft>
              <a:buFont typeface="Wingdings 3"/>
              <a:buNone/>
              <a:defRPr/>
            </a:pPr>
            <a:endParaRPr lang="cs-CZ" dirty="0" smtClean="0"/>
          </a:p>
          <a:p>
            <a:pPr marL="365760" indent="-256032" eaLnBrk="1" fontAlgn="auto" hangingPunct="1">
              <a:spcAft>
                <a:spcPts val="0"/>
              </a:spcAft>
              <a:buFont typeface="Wingdings 3"/>
              <a:buNone/>
              <a:defRPr/>
            </a:pPr>
            <a:r>
              <a:rPr lang="cs-CZ" dirty="0" smtClean="0"/>
              <a:t>Projevy nekázně nejsou vždy rezistencí, přestože se obojí projevuje podobně</a:t>
            </a:r>
            <a:endParaRPr lang="cs-CZ" dirty="0"/>
          </a:p>
        </p:txBody>
      </p:sp>
      <p:sp>
        <p:nvSpPr>
          <p:cNvPr id="2" name="Nadpis 1"/>
          <p:cNvSpPr>
            <a:spLocks noGrp="1"/>
          </p:cNvSpPr>
          <p:nvPr>
            <p:ph type="title"/>
          </p:nvPr>
        </p:nvSpPr>
        <p:spPr>
          <a:xfrm>
            <a:off x="0" y="0"/>
            <a:ext cx="9144000" cy="1285860"/>
          </a:xfrm>
          <a:solidFill>
            <a:schemeClr val="bg1"/>
          </a:solidFill>
        </p:spPr>
        <p:txBody>
          <a:bodyPr/>
          <a:lstStyle/>
          <a:p>
            <a:pPr eaLnBrk="1" fontAlgn="auto" hangingPunct="1">
              <a:spcAft>
                <a:spcPts val="0"/>
              </a:spcAft>
              <a:defRPr/>
            </a:pPr>
            <a:r>
              <a:rPr lang="cs-CZ" dirty="0" smtClean="0"/>
              <a:t>Definice rezistence ve škole</a:t>
            </a:r>
            <a:endParaRPr lang="cs-CZ" dirty="0"/>
          </a:p>
        </p:txBody>
      </p:sp>
      <p:cxnSp>
        <p:nvCxnSpPr>
          <p:cNvPr id="6" name="Přímá spojovací čára 5"/>
          <p:cNvCxnSpPr/>
          <p:nvPr/>
        </p:nvCxnSpPr>
        <p:spPr>
          <a:xfrm>
            <a:off x="0" y="1285875"/>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4165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sah 2"/>
          <p:cNvSpPr>
            <a:spLocks noGrp="1"/>
          </p:cNvSpPr>
          <p:nvPr>
            <p:ph idx="1"/>
          </p:nvPr>
        </p:nvSpPr>
        <p:spPr>
          <a:xfrm>
            <a:off x="428625" y="1285875"/>
            <a:ext cx="8501063" cy="5286375"/>
          </a:xfrm>
        </p:spPr>
        <p:txBody>
          <a:bodyPr/>
          <a:lstStyle/>
          <a:p>
            <a:pPr eaLnBrk="1" hangingPunct="1">
              <a:buFont typeface="Wingdings 3" pitchFamily="18" charset="2"/>
              <a:buNone/>
            </a:pPr>
            <a:r>
              <a:rPr lang="cs-CZ" dirty="0" smtClean="0"/>
              <a:t>Znaky rezistentního nebo opozičního chování (</a:t>
            </a:r>
            <a:r>
              <a:rPr lang="cs-CZ" dirty="0" err="1" smtClean="0"/>
              <a:t>Miles</a:t>
            </a:r>
            <a:r>
              <a:rPr lang="cs-CZ" dirty="0" smtClean="0"/>
              <a:t>):</a:t>
            </a:r>
          </a:p>
          <a:p>
            <a:pPr eaLnBrk="1" hangingPunct="1">
              <a:buFont typeface="Wingdings 3" pitchFamily="18" charset="2"/>
              <a:buNone/>
            </a:pPr>
            <a:r>
              <a:rPr lang="cs-CZ" dirty="0" smtClean="0"/>
              <a:t>	1. odmítá rutiny a úkoly</a:t>
            </a:r>
          </a:p>
          <a:p>
            <a:pPr eaLnBrk="1" hangingPunct="1">
              <a:buFont typeface="Wingdings 3" pitchFamily="18" charset="2"/>
              <a:buNone/>
            </a:pPr>
            <a:r>
              <a:rPr lang="cs-CZ" dirty="0" smtClean="0"/>
              <a:t>	2. cítí se být nepochopen</a:t>
            </a:r>
          </a:p>
          <a:p>
            <a:pPr eaLnBrk="1" hangingPunct="1">
              <a:buFont typeface="Wingdings 3" pitchFamily="18" charset="2"/>
              <a:buNone/>
            </a:pPr>
            <a:r>
              <a:rPr lang="cs-CZ" dirty="0" smtClean="0"/>
              <a:t>	3. hádá se</a:t>
            </a:r>
          </a:p>
          <a:p>
            <a:pPr eaLnBrk="1" hangingPunct="1">
              <a:buFont typeface="Wingdings 3" pitchFamily="18" charset="2"/>
              <a:buNone/>
            </a:pPr>
            <a:r>
              <a:rPr lang="cs-CZ" dirty="0" smtClean="0"/>
              <a:t>	4. je mrzutý</a:t>
            </a:r>
          </a:p>
          <a:p>
            <a:pPr eaLnBrk="1" hangingPunct="1">
              <a:buFont typeface="Wingdings 3" pitchFamily="18" charset="2"/>
              <a:buNone/>
            </a:pPr>
            <a:r>
              <a:rPr lang="cs-CZ" dirty="0" smtClean="0"/>
              <a:t>	5. kritizuje nebo nerespektuje autority</a:t>
            </a:r>
          </a:p>
          <a:p>
            <a:pPr eaLnBrk="1" hangingPunct="1">
              <a:buFont typeface="Wingdings 3" pitchFamily="18" charset="2"/>
              <a:buNone/>
            </a:pPr>
            <a:r>
              <a:rPr lang="cs-CZ" dirty="0" smtClean="0"/>
              <a:t>	6. k ostatním se chová rozhořčeně nebo zatrpkle</a:t>
            </a:r>
          </a:p>
          <a:p>
            <a:pPr eaLnBrk="1" hangingPunct="1">
              <a:buFont typeface="Wingdings 3" pitchFamily="18" charset="2"/>
              <a:buNone/>
            </a:pPr>
            <a:r>
              <a:rPr lang="cs-CZ" dirty="0" smtClean="0"/>
              <a:t>	7. verbálně a fyzicky vzpurný</a:t>
            </a:r>
          </a:p>
          <a:p>
            <a:pPr eaLnBrk="1" hangingPunct="1">
              <a:buFont typeface="Wingdings 3" pitchFamily="18" charset="2"/>
              <a:buNone/>
            </a:pPr>
            <a:r>
              <a:rPr lang="cs-CZ" dirty="0" smtClean="0"/>
              <a:t>	8. pesimistické a negativní postoje</a:t>
            </a:r>
          </a:p>
          <a:p>
            <a:pPr eaLnBrk="1" hangingPunct="1"/>
            <a:endParaRPr lang="cs-CZ" dirty="0" smtClean="0"/>
          </a:p>
          <a:p>
            <a:pPr eaLnBrk="1" hangingPunct="1">
              <a:buFont typeface="Wingdings 3" pitchFamily="18" charset="2"/>
              <a:buNone/>
            </a:pPr>
            <a:endParaRPr lang="cs-CZ" dirty="0" smtClean="0"/>
          </a:p>
        </p:txBody>
      </p:sp>
      <p:sp>
        <p:nvSpPr>
          <p:cNvPr id="2" name="Nadpis 1"/>
          <p:cNvSpPr>
            <a:spLocks noGrp="1"/>
          </p:cNvSpPr>
          <p:nvPr>
            <p:ph type="title"/>
          </p:nvPr>
        </p:nvSpPr>
        <p:spPr>
          <a:xfrm>
            <a:off x="0" y="0"/>
            <a:ext cx="9144000" cy="1143000"/>
          </a:xfrm>
          <a:solidFill>
            <a:schemeClr val="bg1"/>
          </a:solidFill>
        </p:spPr>
        <p:txBody>
          <a:bodyPr/>
          <a:lstStyle/>
          <a:p>
            <a:pPr eaLnBrk="1" fontAlgn="auto" hangingPunct="1">
              <a:spcAft>
                <a:spcPts val="0"/>
              </a:spcAft>
              <a:defRPr/>
            </a:pPr>
            <a:r>
              <a:rPr lang="cs-CZ" dirty="0" smtClean="0"/>
              <a:t>Teorie rezistence ve škole</a:t>
            </a:r>
            <a:endParaRPr lang="cs-CZ" dirty="0"/>
          </a:p>
        </p:txBody>
      </p:sp>
      <p:cxnSp>
        <p:nvCxnSpPr>
          <p:cNvPr id="6" name="Přímá spojovací čára 5"/>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91351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2060848"/>
            <a:ext cx="7972425" cy="5257800"/>
          </a:xfrm>
        </p:spPr>
        <p:txBody>
          <a:bodyPr>
            <a:normAutofit/>
          </a:bodyPr>
          <a:lstStyle/>
          <a:p>
            <a:pPr marL="514350" indent="-514350" algn="just" eaLnBrk="1" fontAlgn="auto" hangingPunct="1">
              <a:spcAft>
                <a:spcPts val="0"/>
              </a:spcAft>
              <a:buFont typeface="Arial" pitchFamily="34" charset="0"/>
              <a:buAutoNum type="alphaLcParenR"/>
              <a:defRPr/>
            </a:pPr>
            <a:r>
              <a:rPr lang="cs-CZ" dirty="0" smtClean="0"/>
              <a:t>Rezistentní strategie jsou v rozporu s normami instituce školy a v rozporu s akademickým úspěchem, žáci mohou být označkováni jako neschopní učit se - brzdí rozvoj žáka </a:t>
            </a:r>
          </a:p>
          <a:p>
            <a:pPr marL="514350" indent="-514350" algn="just" eaLnBrk="1" fontAlgn="auto" hangingPunct="1">
              <a:spcAft>
                <a:spcPts val="0"/>
              </a:spcAft>
              <a:buFont typeface="Arial" pitchFamily="34" charset="0"/>
              <a:buAutoNum type="alphaLcParenR"/>
              <a:defRPr/>
            </a:pPr>
            <a:r>
              <a:rPr lang="cs-CZ" dirty="0" smtClean="0"/>
              <a:t>Revolucionáři a kritičtí myslitelé byli často hybateli dějin. Rezistentí strategie není </a:t>
            </a:r>
            <a:r>
              <a:rPr lang="cs-CZ" dirty="0" err="1" smtClean="0"/>
              <a:t>prvoplánovité</a:t>
            </a:r>
            <a:r>
              <a:rPr lang="cs-CZ" dirty="0" smtClean="0"/>
              <a:t> rušení, ale reakce na sociální nerovnosti manifestované ve škole. Žáci kteří proti nerovnostem revoltují rozvíjí sami sebe - podporuje rozvoj žáka</a:t>
            </a:r>
          </a:p>
          <a:p>
            <a:pPr marL="365760" indent="-256032" eaLnBrk="1" fontAlgn="auto" hangingPunct="1">
              <a:spcAft>
                <a:spcPts val="0"/>
              </a:spcAft>
              <a:buFont typeface="Wingdings 3"/>
              <a:buChar char=""/>
              <a:defRPr/>
            </a:pPr>
            <a:endParaRPr lang="cs-CZ" dirty="0" smtClean="0"/>
          </a:p>
          <a:p>
            <a:pPr marL="365760" indent="-256032" eaLnBrk="1" fontAlgn="auto" hangingPunct="1">
              <a:spcAft>
                <a:spcPts val="0"/>
              </a:spcAft>
              <a:buFont typeface="Wingdings 3"/>
              <a:buChar char=""/>
              <a:defRPr/>
            </a:pPr>
            <a:endParaRPr lang="cs-CZ" dirty="0"/>
          </a:p>
          <a:p>
            <a:pPr marL="365760" indent="-256032" eaLnBrk="1" fontAlgn="auto" hangingPunct="1">
              <a:spcAft>
                <a:spcPts val="0"/>
              </a:spcAft>
              <a:buFont typeface="Wingdings 3"/>
              <a:buChar char=""/>
              <a:defRPr/>
            </a:pPr>
            <a:endParaRPr lang="cs-CZ" dirty="0"/>
          </a:p>
        </p:txBody>
      </p:sp>
      <p:sp>
        <p:nvSpPr>
          <p:cNvPr id="2" name="Nadpis 1"/>
          <p:cNvSpPr>
            <a:spLocks noGrp="1"/>
          </p:cNvSpPr>
          <p:nvPr>
            <p:ph type="title"/>
          </p:nvPr>
        </p:nvSpPr>
        <p:spPr>
          <a:xfrm>
            <a:off x="0" y="0"/>
            <a:ext cx="9144000" cy="1143000"/>
          </a:xfrm>
          <a:solidFill>
            <a:schemeClr val="bg1"/>
          </a:solidFill>
        </p:spPr>
        <p:txBody>
          <a:bodyPr/>
          <a:lstStyle/>
          <a:p>
            <a:pPr eaLnBrk="1" fontAlgn="auto" hangingPunct="1">
              <a:spcAft>
                <a:spcPts val="0"/>
              </a:spcAft>
              <a:defRPr/>
            </a:pPr>
            <a:r>
              <a:rPr lang="cs-CZ" dirty="0" smtClean="0"/>
              <a:t>Dvojí pohled na rezistenci žáků</a:t>
            </a:r>
            <a:endParaRPr lang="cs-CZ" dirty="0"/>
          </a:p>
        </p:txBody>
      </p:sp>
      <p:cxnSp>
        <p:nvCxnSpPr>
          <p:cNvPr id="5" name="Přímá spojovací čára 4"/>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84973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sah 2"/>
          <p:cNvSpPr>
            <a:spLocks noGrp="1"/>
          </p:cNvSpPr>
          <p:nvPr>
            <p:ph idx="1"/>
          </p:nvPr>
        </p:nvSpPr>
        <p:spPr>
          <a:xfrm>
            <a:off x="457200" y="1600200"/>
            <a:ext cx="8401050" cy="4972050"/>
          </a:xfrm>
        </p:spPr>
        <p:txBody>
          <a:bodyPr/>
          <a:lstStyle/>
          <a:p>
            <a:pPr eaLnBrk="1" hangingPunct="1"/>
            <a:endParaRPr lang="cs-CZ" smtClean="0"/>
          </a:p>
        </p:txBody>
      </p:sp>
      <p:sp>
        <p:nvSpPr>
          <p:cNvPr id="2" name="Nadpis 1"/>
          <p:cNvSpPr>
            <a:spLocks noGrp="1"/>
          </p:cNvSpPr>
          <p:nvPr>
            <p:ph type="title"/>
          </p:nvPr>
        </p:nvSpPr>
        <p:spPr>
          <a:xfrm>
            <a:off x="0" y="0"/>
            <a:ext cx="9144000" cy="1143000"/>
          </a:xfrm>
          <a:solidFill>
            <a:schemeClr val="bg1"/>
          </a:solidFill>
        </p:spPr>
        <p:txBody>
          <a:bodyPr>
            <a:normAutofit fontScale="90000"/>
          </a:bodyPr>
          <a:lstStyle/>
          <a:p>
            <a:pPr eaLnBrk="1" fontAlgn="auto" hangingPunct="1">
              <a:spcAft>
                <a:spcPts val="0"/>
              </a:spcAft>
              <a:defRPr/>
            </a:pPr>
            <a:r>
              <a:rPr lang="cs-CZ" dirty="0" smtClean="0"/>
              <a:t>Výsledky výzkumu – rezistentní chování</a:t>
            </a:r>
            <a:endParaRPr lang="cs-CZ" dirty="0"/>
          </a:p>
        </p:txBody>
      </p:sp>
      <p:cxnSp>
        <p:nvCxnSpPr>
          <p:cNvPr id="4" name="Přímá spojovací čára 3"/>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5" name="Zástupný symbol pro obsah 3"/>
          <p:cNvGraphicFramePr>
            <a:graphicFrameLocks/>
          </p:cNvGraphicFramePr>
          <p:nvPr>
            <p:extLst>
              <p:ext uri="{D42A27DB-BD31-4B8C-83A1-F6EECF244321}">
                <p14:modId xmlns:p14="http://schemas.microsoft.com/office/powerpoint/2010/main" val="2843290193"/>
              </p:ext>
            </p:extLst>
          </p:nvPr>
        </p:nvGraphicFramePr>
        <p:xfrm>
          <a:off x="457200" y="1600200"/>
          <a:ext cx="8329641" cy="3661862"/>
        </p:xfrm>
        <a:graphic>
          <a:graphicData uri="http://schemas.openxmlformats.org/drawingml/2006/table">
            <a:tbl>
              <a:tblPr firstRow="1" bandRow="1">
                <a:tableStyleId>{5940675A-B579-460E-94D1-54222C63F5DA}</a:tableStyleId>
              </a:tblPr>
              <a:tblGrid>
                <a:gridCol w="2776547"/>
                <a:gridCol w="2776547"/>
                <a:gridCol w="2776547"/>
              </a:tblGrid>
              <a:tr h="1040974">
                <a:tc>
                  <a:txBody>
                    <a:bodyPr/>
                    <a:lstStyle/>
                    <a:p>
                      <a:r>
                        <a:rPr lang="cs-CZ" sz="2400" i="1" dirty="0" smtClean="0"/>
                        <a:t>Typ</a:t>
                      </a:r>
                      <a:r>
                        <a:rPr lang="cs-CZ" sz="2400" i="1" baseline="0" dirty="0" smtClean="0"/>
                        <a:t> rezistentní strategie/ diskurs</a:t>
                      </a:r>
                      <a:endParaRPr lang="cs-CZ" sz="2400" i="1" dirty="0"/>
                    </a:p>
                  </a:txBody>
                  <a:tcPr>
                    <a:solidFill>
                      <a:schemeClr val="tx2">
                        <a:lumMod val="40000"/>
                        <a:lumOff val="60000"/>
                      </a:schemeClr>
                    </a:solidFill>
                  </a:tcPr>
                </a:tc>
                <a:tc>
                  <a:txBody>
                    <a:bodyPr/>
                    <a:lstStyle/>
                    <a:p>
                      <a:pPr algn="ctr"/>
                      <a:r>
                        <a:rPr lang="cs-CZ" sz="2400" b="1" dirty="0" smtClean="0"/>
                        <a:t>Didaktický diskurs</a:t>
                      </a:r>
                      <a:endParaRPr lang="cs-CZ" sz="2400" b="1" dirty="0"/>
                    </a:p>
                  </a:txBody>
                  <a:tcPr>
                    <a:solidFill>
                      <a:schemeClr val="tx2">
                        <a:lumMod val="40000"/>
                        <a:lumOff val="60000"/>
                      </a:schemeClr>
                    </a:solidFill>
                  </a:tcPr>
                </a:tc>
                <a:tc>
                  <a:txBody>
                    <a:bodyPr/>
                    <a:lstStyle/>
                    <a:p>
                      <a:pPr algn="ctr"/>
                      <a:r>
                        <a:rPr lang="cs-CZ" sz="2400" b="1" dirty="0" smtClean="0"/>
                        <a:t>Regulativní</a:t>
                      </a:r>
                      <a:r>
                        <a:rPr lang="cs-CZ" sz="2400" b="1" baseline="0" dirty="0" smtClean="0"/>
                        <a:t> diskurs</a:t>
                      </a:r>
                      <a:endParaRPr lang="cs-CZ" sz="2400" b="1" dirty="0"/>
                    </a:p>
                  </a:txBody>
                  <a:tcPr>
                    <a:solidFill>
                      <a:schemeClr val="tx2">
                        <a:lumMod val="40000"/>
                        <a:lumOff val="60000"/>
                      </a:schemeClr>
                    </a:solidFill>
                  </a:tcPr>
                </a:tc>
              </a:tr>
              <a:tr h="603104">
                <a:tc>
                  <a:txBody>
                    <a:bodyPr/>
                    <a:lstStyle/>
                    <a:p>
                      <a:r>
                        <a:rPr lang="cs-CZ" sz="2400" b="1" dirty="0" smtClean="0"/>
                        <a:t>Pasivní strategie</a:t>
                      </a:r>
                      <a:endParaRPr lang="cs-CZ" sz="2400" b="1" dirty="0"/>
                    </a:p>
                  </a:txBody>
                  <a:tcPr>
                    <a:solidFill>
                      <a:schemeClr val="tx2">
                        <a:lumMod val="40000"/>
                        <a:lumOff val="60000"/>
                      </a:schemeClr>
                    </a:solidFill>
                  </a:tcPr>
                </a:tc>
                <a:tc>
                  <a:txBody>
                    <a:bodyPr/>
                    <a:lstStyle/>
                    <a:p>
                      <a:pPr algn="ctr"/>
                      <a:r>
                        <a:rPr lang="cs-CZ" sz="2400" dirty="0" smtClean="0"/>
                        <a:t>ignorace</a:t>
                      </a:r>
                      <a:r>
                        <a:rPr lang="cs-CZ" sz="2400" baseline="0" dirty="0" smtClean="0"/>
                        <a:t> obsahu</a:t>
                      </a:r>
                      <a:endParaRPr lang="cs-CZ" sz="2400" dirty="0"/>
                    </a:p>
                  </a:txBody>
                  <a:tcPr/>
                </a:tc>
                <a:tc>
                  <a:txBody>
                    <a:bodyPr/>
                    <a:lstStyle/>
                    <a:p>
                      <a:pPr algn="ctr"/>
                      <a:r>
                        <a:rPr lang="cs-CZ" sz="2400" dirty="0" smtClean="0"/>
                        <a:t>ignorace</a:t>
                      </a:r>
                      <a:r>
                        <a:rPr lang="cs-CZ" sz="2400" baseline="0" dirty="0" smtClean="0"/>
                        <a:t> učitele </a:t>
                      </a:r>
                      <a:endParaRPr lang="cs-CZ" sz="2400" dirty="0"/>
                    </a:p>
                  </a:txBody>
                  <a:tcPr/>
                </a:tc>
              </a:tr>
              <a:tr h="976810">
                <a:tc>
                  <a:txBody>
                    <a:bodyPr/>
                    <a:lstStyle/>
                    <a:p>
                      <a:r>
                        <a:rPr lang="cs-CZ" sz="2400" b="1" dirty="0" smtClean="0"/>
                        <a:t>Aktivní strategie</a:t>
                      </a:r>
                    </a:p>
                  </a:txBody>
                  <a:tcPr>
                    <a:solidFill>
                      <a:schemeClr val="tx2">
                        <a:lumMod val="40000"/>
                        <a:lumOff val="60000"/>
                      </a:schemeClr>
                    </a:solidFill>
                  </a:tcPr>
                </a:tc>
                <a:tc>
                  <a:txBody>
                    <a:bodyPr/>
                    <a:lstStyle/>
                    <a:p>
                      <a:pPr algn="ctr"/>
                      <a:r>
                        <a:rPr lang="cs-CZ" sz="2400" dirty="0" smtClean="0"/>
                        <a:t>rozporování</a:t>
                      </a:r>
                      <a:r>
                        <a:rPr lang="cs-CZ" sz="2400" baseline="0" dirty="0" smtClean="0"/>
                        <a:t> obsahu</a:t>
                      </a:r>
                    </a:p>
                  </a:txBody>
                  <a:tcPr/>
                </a:tc>
                <a:tc>
                  <a:txBody>
                    <a:bodyPr/>
                    <a:lstStyle/>
                    <a:p>
                      <a:pPr algn="ctr"/>
                      <a:r>
                        <a:rPr lang="cs-CZ" sz="2400" dirty="0" smtClean="0"/>
                        <a:t>vyjednávání</a:t>
                      </a:r>
                      <a:r>
                        <a:rPr lang="cs-CZ" sz="2400" baseline="0" dirty="0" smtClean="0"/>
                        <a:t> výjimky</a:t>
                      </a:r>
                    </a:p>
                    <a:p>
                      <a:pPr algn="ctr"/>
                      <a:endParaRPr lang="cs-CZ" sz="2400" dirty="0"/>
                    </a:p>
                  </a:txBody>
                  <a:tcPr/>
                </a:tc>
              </a:tr>
              <a:tr h="1040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b="1" dirty="0" smtClean="0"/>
                        <a:t>Agresivní strategie</a:t>
                      </a:r>
                    </a:p>
                    <a:p>
                      <a:endParaRPr lang="cs-CZ" sz="2400" b="1" dirty="0"/>
                    </a:p>
                  </a:txBody>
                  <a:tcPr>
                    <a:solidFill>
                      <a:schemeClr val="tx2">
                        <a:lumMod val="40000"/>
                        <a:lumOff val="60000"/>
                      </a:schemeClr>
                    </a:solidFill>
                  </a:tcPr>
                </a:tc>
                <a:tc>
                  <a:txBody>
                    <a:bodyPr/>
                    <a:lstStyle/>
                    <a:p>
                      <a:pPr algn="ctr"/>
                      <a:r>
                        <a:rPr lang="cs-CZ" sz="2400" dirty="0" smtClean="0"/>
                        <a:t>útok na obsah</a:t>
                      </a:r>
                      <a:endParaRPr lang="cs-CZ" sz="2400" dirty="0"/>
                    </a:p>
                  </a:txBody>
                  <a:tcPr/>
                </a:tc>
                <a:tc>
                  <a:txBody>
                    <a:bodyPr/>
                    <a:lstStyle/>
                    <a:p>
                      <a:pPr algn="ctr"/>
                      <a:r>
                        <a:rPr lang="cs-CZ" sz="2400" dirty="0" smtClean="0"/>
                        <a:t>útok na normy nebo jejich reprezentanty</a:t>
                      </a:r>
                      <a:endParaRPr lang="cs-CZ" sz="2400" dirty="0"/>
                    </a:p>
                  </a:txBody>
                  <a:tcPr/>
                </a:tc>
              </a:tr>
            </a:tbl>
          </a:graphicData>
        </a:graphic>
      </p:graphicFrame>
    </p:spTree>
    <p:extLst>
      <p:ext uri="{BB962C8B-B14F-4D97-AF65-F5344CB8AC3E}">
        <p14:creationId xmlns:p14="http://schemas.microsoft.com/office/powerpoint/2010/main" val="2051039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395536" y="2028825"/>
            <a:ext cx="8258175" cy="4829175"/>
          </a:xfrm>
        </p:spPr>
        <p:txBody>
          <a:bodyPr>
            <a:normAutofit/>
          </a:bodyPr>
          <a:lstStyle/>
          <a:p>
            <a:pPr marL="365760" indent="-256032" eaLnBrk="1" fontAlgn="auto" hangingPunct="1">
              <a:spcAft>
                <a:spcPts val="0"/>
              </a:spcAft>
              <a:buFont typeface="Wingdings 3"/>
              <a:buChar char=""/>
              <a:defRPr/>
            </a:pPr>
            <a:r>
              <a:rPr lang="cs-CZ" b="1" dirty="0" smtClean="0"/>
              <a:t>K didaktickému diskursu: ignorace obsahu</a:t>
            </a:r>
          </a:p>
          <a:p>
            <a:pPr marL="365760" indent="-256032" eaLnBrk="1" fontAlgn="auto" hangingPunct="1">
              <a:spcAft>
                <a:spcPts val="0"/>
              </a:spcAft>
              <a:buFont typeface="Wingdings 3"/>
              <a:buNone/>
              <a:defRPr/>
            </a:pPr>
            <a:r>
              <a:rPr lang="cs-CZ" dirty="0" smtClean="0"/>
              <a:t>	Pan </a:t>
            </a:r>
            <a:r>
              <a:rPr lang="cs-CZ" dirty="0"/>
              <a:t>učitel žákům ukazuje zdroj, HDD, základní desku, procesor atd. Většinu komponentů nechá kolovat a žáci si je tak mohou prohlédnout. Všímám si, že kluci tak činí se zaujetím, naproti tomu holky to moc nezajímá. </a:t>
            </a:r>
            <a:endParaRPr lang="cs-CZ" dirty="0" smtClean="0"/>
          </a:p>
          <a:p>
            <a:pPr marL="365760" indent="-256032" eaLnBrk="1" fontAlgn="auto" hangingPunct="1">
              <a:spcAft>
                <a:spcPts val="0"/>
              </a:spcAft>
              <a:buFont typeface="Wingdings 3"/>
              <a:buNone/>
              <a:defRPr/>
            </a:pPr>
            <a:endParaRPr lang="cs-CZ" dirty="0" smtClean="0"/>
          </a:p>
          <a:p>
            <a:pPr marL="365760" indent="-256032" eaLnBrk="1" fontAlgn="auto" hangingPunct="1">
              <a:spcAft>
                <a:spcPts val="0"/>
              </a:spcAft>
              <a:buFont typeface="Wingdings 3"/>
              <a:buChar char=""/>
              <a:defRPr/>
            </a:pPr>
            <a:r>
              <a:rPr lang="cs-CZ" b="1" dirty="0" smtClean="0"/>
              <a:t>K regulativnímu diskursu: ignorace učitele</a:t>
            </a:r>
          </a:p>
          <a:p>
            <a:pPr marL="365760" indent="-256032" eaLnBrk="1" fontAlgn="auto" hangingPunct="1">
              <a:spcAft>
                <a:spcPts val="0"/>
              </a:spcAft>
              <a:buFont typeface="Wingdings 3"/>
              <a:buNone/>
              <a:defRPr/>
            </a:pPr>
            <a:r>
              <a:rPr lang="cs-CZ" dirty="0" smtClean="0"/>
              <a:t>	Bohužel </a:t>
            </a:r>
            <a:r>
              <a:rPr lang="cs-CZ" dirty="0"/>
              <a:t>některé dívky se mezi sebou bavily velmi hlasitě a napomínání nemělo úspěch. Když jsem se ptal učitelů, tak jsem se dozvěděl že tyto dívky jsou známá firma, a jejich ignorace učitelů je na velmi vysoké úrovni.</a:t>
            </a:r>
            <a:endParaRPr lang="cs-CZ" dirty="0" smtClean="0"/>
          </a:p>
          <a:p>
            <a:pPr marL="365760" indent="-256032" eaLnBrk="1" fontAlgn="auto" hangingPunct="1">
              <a:spcAft>
                <a:spcPts val="0"/>
              </a:spcAft>
              <a:buFont typeface="Wingdings 3"/>
              <a:buNone/>
              <a:defRPr/>
            </a:pPr>
            <a:endParaRPr lang="cs-CZ" dirty="0"/>
          </a:p>
          <a:p>
            <a:pPr marL="365760" indent="-256032" eaLnBrk="1" fontAlgn="auto" hangingPunct="1">
              <a:spcAft>
                <a:spcPts val="0"/>
              </a:spcAft>
              <a:buFont typeface="Wingdings 3"/>
              <a:buChar char=""/>
              <a:defRPr/>
            </a:pPr>
            <a:endParaRPr lang="cs-CZ" dirty="0"/>
          </a:p>
        </p:txBody>
      </p:sp>
      <p:sp>
        <p:nvSpPr>
          <p:cNvPr id="2" name="Nadpis 1"/>
          <p:cNvSpPr>
            <a:spLocks noGrp="1"/>
          </p:cNvSpPr>
          <p:nvPr>
            <p:ph type="title"/>
          </p:nvPr>
        </p:nvSpPr>
        <p:spPr>
          <a:xfrm>
            <a:off x="0" y="0"/>
            <a:ext cx="9144000" cy="1143000"/>
          </a:xfrm>
          <a:solidFill>
            <a:schemeClr val="bg1"/>
          </a:solidFill>
        </p:spPr>
        <p:txBody>
          <a:bodyPr/>
          <a:lstStyle/>
          <a:p>
            <a:pPr eaLnBrk="1" fontAlgn="auto" hangingPunct="1">
              <a:spcAft>
                <a:spcPts val="0"/>
              </a:spcAft>
              <a:defRPr/>
            </a:pPr>
            <a:r>
              <a:rPr lang="cs-CZ" dirty="0" smtClean="0"/>
              <a:t>Pasivní strategie</a:t>
            </a:r>
            <a:endParaRPr lang="cs-CZ" dirty="0"/>
          </a:p>
        </p:txBody>
      </p:sp>
      <p:cxnSp>
        <p:nvCxnSpPr>
          <p:cNvPr id="5" name="Přímá spojovací čára 4"/>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7973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dirty="0"/>
          </a:p>
        </p:txBody>
      </p:sp>
      <p:sp>
        <p:nvSpPr>
          <p:cNvPr id="4" name="Nadpis 1"/>
          <p:cNvSpPr txBox="1">
            <a:spLocks/>
          </p:cNvSpPr>
          <p:nvPr/>
        </p:nvSpPr>
        <p:spPr>
          <a:xfrm>
            <a:off x="0" y="0"/>
            <a:ext cx="9144000" cy="1143000"/>
          </a:xfrm>
          <a:prstGeom prst="rect">
            <a:avLst/>
          </a:prstGeom>
          <a:solidFill>
            <a:schemeClr val="bg1"/>
          </a:solidFill>
        </p:spPr>
        <p:txBody>
          <a:bodyPr anchor="ctr">
            <a:normAutofit fontScale="92500" lnSpcReduction="20000"/>
          </a:bodyPr>
          <a:lstStyle/>
          <a:p>
            <a:pPr algn="ctr">
              <a:defRPr/>
            </a:pPr>
            <a:r>
              <a:rPr lang="cs-CZ" sz="4400" dirty="0"/>
              <a:t>Aktivní strategie k didaktickému diskursu</a:t>
            </a:r>
            <a:endParaRPr lang="cs-CZ" sz="4400" dirty="0">
              <a:latin typeface="+mj-lt"/>
              <a:ea typeface="+mj-ea"/>
              <a:cs typeface="+mj-cs"/>
            </a:endParaRPr>
          </a:p>
        </p:txBody>
      </p:sp>
      <p:sp>
        <p:nvSpPr>
          <p:cNvPr id="6" name="Zástupný symbol pro obsah 2"/>
          <p:cNvSpPr txBox="1">
            <a:spLocks/>
          </p:cNvSpPr>
          <p:nvPr/>
        </p:nvSpPr>
        <p:spPr>
          <a:xfrm>
            <a:off x="457200" y="1428750"/>
            <a:ext cx="8686800" cy="4972050"/>
          </a:xfrm>
          <a:prstGeom prst="rect">
            <a:avLst/>
          </a:prstGeom>
        </p:spPr>
        <p:txBody>
          <a:bodyPr>
            <a:normAutofit fontScale="92500" lnSpcReduction="20000"/>
          </a:bodyPr>
          <a:lstStyle/>
          <a:p>
            <a:pPr marL="342900" indent="-342900" fontAlgn="auto">
              <a:spcBef>
                <a:spcPct val="20000"/>
              </a:spcBef>
              <a:spcAft>
                <a:spcPts val="0"/>
              </a:spcAft>
              <a:buFont typeface="Arial" pitchFamily="34" charset="0"/>
              <a:buNone/>
              <a:defRPr/>
            </a:pPr>
            <a:r>
              <a:rPr lang="cs-CZ" sz="3200" b="1" dirty="0">
                <a:latin typeface="+mn-lt"/>
              </a:rPr>
              <a:t>Rozporování obsahu</a:t>
            </a:r>
          </a:p>
          <a:p>
            <a:pPr marL="342900" indent="-342900" fontAlgn="auto">
              <a:spcBef>
                <a:spcPct val="20000"/>
              </a:spcBef>
              <a:spcAft>
                <a:spcPts val="0"/>
              </a:spcAft>
              <a:buFont typeface="Arial" pitchFamily="34" charset="0"/>
              <a:buChar char="•"/>
              <a:defRPr/>
            </a:pPr>
            <a:r>
              <a:rPr lang="cs-CZ" sz="3200" i="1" dirty="0" smtClean="0">
                <a:latin typeface="+mn-lt"/>
              </a:rPr>
              <a:t>Otázky </a:t>
            </a:r>
            <a:r>
              <a:rPr lang="cs-CZ" sz="3200" i="1" dirty="0">
                <a:latin typeface="+mn-lt"/>
              </a:rPr>
              <a:t>a komentáře žáků</a:t>
            </a:r>
            <a:r>
              <a:rPr lang="cs-CZ" sz="3200" dirty="0">
                <a:latin typeface="+mn-lt"/>
              </a:rPr>
              <a:t>: „Paní učitelko, já musím nesouhlasit, hrady a zámky nejsou státním majetkem, co restituce</a:t>
            </a:r>
            <a:r>
              <a:rPr lang="cs-CZ" sz="3200" dirty="0" smtClean="0">
                <a:latin typeface="+mn-lt"/>
              </a:rPr>
              <a:t>?“</a:t>
            </a:r>
          </a:p>
          <a:p>
            <a:pPr fontAlgn="auto">
              <a:spcBef>
                <a:spcPct val="20000"/>
              </a:spcBef>
              <a:spcAft>
                <a:spcPts val="0"/>
              </a:spcAft>
              <a:defRPr/>
            </a:pPr>
            <a:endParaRPr lang="cs-CZ" sz="3200" dirty="0">
              <a:latin typeface="+mn-lt"/>
            </a:endParaRPr>
          </a:p>
          <a:p>
            <a:pPr marL="342900" indent="-342900" fontAlgn="auto">
              <a:spcBef>
                <a:spcPct val="20000"/>
              </a:spcBef>
              <a:spcAft>
                <a:spcPts val="0"/>
              </a:spcAft>
              <a:buFont typeface="Arial" pitchFamily="34" charset="0"/>
              <a:buChar char="•"/>
              <a:defRPr/>
            </a:pPr>
            <a:r>
              <a:rPr lang="cs-CZ" sz="3200" dirty="0" smtClean="0">
                <a:latin typeface="+mn-lt"/>
              </a:rPr>
              <a:t>Zadala </a:t>
            </a:r>
            <a:r>
              <a:rPr lang="cs-CZ" sz="3200" dirty="0">
                <a:latin typeface="+mn-lt"/>
              </a:rPr>
              <a:t>jsem jim samostatnou práci, která spočívala v tom, že měli na jednu půlku listu psát výhody, které jim chození do školy přináší a na druhou půlku nevýhody. Někteří žáci vypracovali úkol velmi hezky, ale jiní se vůbec nesnažili. Příkladem je Jenda, který měl v nevýhodách 5 bodů týkajících se učitelů (nenávidím některé učitele, zlí učitelé…)</a:t>
            </a:r>
          </a:p>
          <a:p>
            <a:pPr marL="342900" indent="-342900" fontAlgn="auto">
              <a:spcBef>
                <a:spcPct val="20000"/>
              </a:spcBef>
              <a:spcAft>
                <a:spcPts val="0"/>
              </a:spcAft>
              <a:buFont typeface="Arial" pitchFamily="34" charset="0"/>
              <a:buChar char="•"/>
              <a:defRPr/>
            </a:pPr>
            <a:endParaRPr lang="cs-CZ" sz="3200" dirty="0">
              <a:latin typeface="+mn-lt"/>
            </a:endParaRPr>
          </a:p>
        </p:txBody>
      </p:sp>
      <p:cxnSp>
        <p:nvCxnSpPr>
          <p:cNvPr id="5" name="Přímá spojovací čára 4"/>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2115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p:cNvSpPr>
            <a:spLocks noGrp="1"/>
          </p:cNvSpPr>
          <p:nvPr>
            <p:ph idx="1"/>
          </p:nvPr>
        </p:nvSpPr>
        <p:spPr/>
        <p:txBody>
          <a:bodyPr>
            <a:normAutofit/>
          </a:bodyPr>
          <a:lstStyle/>
          <a:p>
            <a:pPr marL="365760" indent="-256032" eaLnBrk="1" fontAlgn="auto" hangingPunct="1">
              <a:spcAft>
                <a:spcPts val="0"/>
              </a:spcAft>
              <a:buFont typeface="Wingdings 3"/>
              <a:buNone/>
              <a:defRPr/>
            </a:pPr>
            <a:r>
              <a:rPr lang="cs-CZ" b="1" dirty="0" smtClean="0"/>
              <a:t>Vyjednávání výjimky</a:t>
            </a:r>
          </a:p>
          <a:p>
            <a:pPr marL="365760" indent="-256032" eaLnBrk="1" fontAlgn="auto" hangingPunct="1">
              <a:spcAft>
                <a:spcPts val="0"/>
              </a:spcAft>
              <a:buFont typeface="Wingdings 3"/>
              <a:buNone/>
              <a:defRPr/>
            </a:pPr>
            <a:r>
              <a:rPr lang="cs-CZ" dirty="0" smtClean="0"/>
              <a:t>	Já</a:t>
            </a:r>
            <a:r>
              <a:rPr lang="cs-CZ" dirty="0"/>
              <a:t>: „Toníčku, neběhej s plnou pusou po třídě, sedni si a najez se v klidu“</a:t>
            </a:r>
          </a:p>
          <a:p>
            <a:pPr marL="365760" indent="-256032" eaLnBrk="1" fontAlgn="auto" hangingPunct="1">
              <a:spcAft>
                <a:spcPts val="0"/>
              </a:spcAft>
              <a:buFont typeface="Wingdings 3"/>
              <a:buNone/>
              <a:defRPr/>
            </a:pPr>
            <a:r>
              <a:rPr lang="cs-CZ" dirty="0" smtClean="0"/>
              <a:t>	Tonda</a:t>
            </a:r>
            <a:r>
              <a:rPr lang="cs-CZ" dirty="0"/>
              <a:t>: „Ale já nemám plnou pusu, já ji mám poloprázdnou, takže to zvládám“ </a:t>
            </a:r>
            <a:endParaRPr lang="cs-CZ" dirty="0" smtClean="0"/>
          </a:p>
          <a:p>
            <a:pPr marL="365760" indent="-256032" eaLnBrk="1" fontAlgn="auto" hangingPunct="1">
              <a:spcAft>
                <a:spcPts val="0"/>
              </a:spcAft>
              <a:buFont typeface="Wingdings 3"/>
              <a:buNone/>
              <a:defRPr/>
            </a:pPr>
            <a:endParaRPr lang="cs-CZ" b="1" dirty="0" smtClean="0"/>
          </a:p>
          <a:p>
            <a:pPr marL="365760" indent="-256032" eaLnBrk="1" fontAlgn="auto" hangingPunct="1">
              <a:spcAft>
                <a:spcPts val="0"/>
              </a:spcAft>
              <a:buFont typeface="Wingdings 3"/>
              <a:buNone/>
              <a:defRPr/>
            </a:pPr>
            <a:r>
              <a:rPr lang="cs-CZ" dirty="0" smtClean="0"/>
              <a:t>	Když </a:t>
            </a:r>
            <a:r>
              <a:rPr lang="cs-CZ" dirty="0"/>
              <a:t>zlobil, přesadila ho paní učitelka přímo před katedru. Ještě se předtím rozčiloval, proč to dělá, protože on nic neudělal a na protest si nesedl do lavice, ale seděl napůl v uličce. Tak ho pí učitelka přiměla, aby si sedl do lavice, jak se patří a na protest celou hodinu nic nedělal</a:t>
            </a:r>
            <a:r>
              <a:rPr lang="cs-CZ" b="1" dirty="0"/>
              <a:t>. </a:t>
            </a:r>
            <a:endParaRPr lang="cs-CZ" dirty="0"/>
          </a:p>
          <a:p>
            <a:pPr marL="365760" indent="-256032" eaLnBrk="1" fontAlgn="auto" hangingPunct="1">
              <a:spcAft>
                <a:spcPts val="0"/>
              </a:spcAft>
              <a:buFont typeface="Wingdings 3"/>
              <a:buNone/>
              <a:defRPr/>
            </a:pPr>
            <a:endParaRPr lang="cs-CZ" dirty="0"/>
          </a:p>
        </p:txBody>
      </p:sp>
      <p:sp>
        <p:nvSpPr>
          <p:cNvPr id="2" name="Nadpis 1"/>
          <p:cNvSpPr>
            <a:spLocks noGrp="1"/>
          </p:cNvSpPr>
          <p:nvPr>
            <p:ph type="title"/>
          </p:nvPr>
        </p:nvSpPr>
        <p:spPr/>
        <p:txBody>
          <a:bodyPr/>
          <a:lstStyle/>
          <a:p>
            <a:pPr eaLnBrk="1" fontAlgn="auto" hangingPunct="1">
              <a:spcAft>
                <a:spcPts val="0"/>
              </a:spcAft>
              <a:defRPr/>
            </a:pPr>
            <a:endParaRPr lang="cs-CZ" dirty="0"/>
          </a:p>
        </p:txBody>
      </p:sp>
      <p:sp>
        <p:nvSpPr>
          <p:cNvPr id="4" name="Nadpis 1"/>
          <p:cNvSpPr txBox="1">
            <a:spLocks/>
          </p:cNvSpPr>
          <p:nvPr/>
        </p:nvSpPr>
        <p:spPr>
          <a:xfrm>
            <a:off x="0" y="0"/>
            <a:ext cx="9144000" cy="1143000"/>
          </a:xfrm>
          <a:prstGeom prst="rect">
            <a:avLst/>
          </a:prstGeom>
          <a:solidFill>
            <a:schemeClr val="bg1"/>
          </a:solidFill>
        </p:spPr>
        <p:txBody>
          <a:bodyPr anchor="ctr">
            <a:normAutofit fontScale="92500" lnSpcReduction="20000"/>
          </a:bodyPr>
          <a:lstStyle/>
          <a:p>
            <a:pPr algn="ctr">
              <a:defRPr/>
            </a:pPr>
            <a:r>
              <a:rPr lang="cs-CZ" sz="4400" dirty="0"/>
              <a:t>Aktivní strategie k regulativnímu diskursu</a:t>
            </a:r>
            <a:endParaRPr lang="cs-CZ" sz="4400" dirty="0">
              <a:latin typeface="+mj-lt"/>
              <a:ea typeface="+mj-ea"/>
              <a:cs typeface="+mj-cs"/>
            </a:endParaRPr>
          </a:p>
        </p:txBody>
      </p:sp>
      <p:cxnSp>
        <p:nvCxnSpPr>
          <p:cNvPr id="7" name="Přímá spojovací čára 6"/>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451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dirty="0"/>
          </a:p>
        </p:txBody>
      </p:sp>
      <p:sp>
        <p:nvSpPr>
          <p:cNvPr id="4" name="Nadpis 1"/>
          <p:cNvSpPr txBox="1">
            <a:spLocks/>
          </p:cNvSpPr>
          <p:nvPr/>
        </p:nvSpPr>
        <p:spPr>
          <a:xfrm>
            <a:off x="0" y="-54321"/>
            <a:ext cx="9144000" cy="1143000"/>
          </a:xfrm>
          <a:prstGeom prst="rect">
            <a:avLst/>
          </a:prstGeom>
          <a:solidFill>
            <a:schemeClr val="bg1"/>
          </a:solidFill>
        </p:spPr>
        <p:txBody>
          <a:bodyPr anchor="ctr">
            <a:normAutofit/>
          </a:bodyPr>
          <a:lstStyle/>
          <a:p>
            <a:pPr algn="ctr">
              <a:defRPr/>
            </a:pPr>
            <a:r>
              <a:rPr lang="cs-CZ" sz="4400" dirty="0"/>
              <a:t>Agresivní strategie</a:t>
            </a:r>
            <a:endParaRPr lang="cs-CZ" sz="4400" dirty="0">
              <a:latin typeface="+mj-lt"/>
              <a:ea typeface="+mj-ea"/>
              <a:cs typeface="+mj-cs"/>
            </a:endParaRPr>
          </a:p>
        </p:txBody>
      </p:sp>
      <p:sp>
        <p:nvSpPr>
          <p:cNvPr id="7" name="Zástupný symbol pro obsah 2"/>
          <p:cNvSpPr txBox="1">
            <a:spLocks/>
          </p:cNvSpPr>
          <p:nvPr/>
        </p:nvSpPr>
        <p:spPr>
          <a:xfrm>
            <a:off x="457200" y="1314450"/>
            <a:ext cx="8472488" cy="5543550"/>
          </a:xfrm>
          <a:prstGeom prst="rect">
            <a:avLst/>
          </a:prstGeom>
        </p:spPr>
        <p:txBody>
          <a:bodyPr>
            <a:normAutofit fontScale="85000" lnSpcReduction="20000"/>
          </a:bodyPr>
          <a:lstStyle/>
          <a:p>
            <a:pPr marL="342900" indent="-342900" fontAlgn="auto">
              <a:spcBef>
                <a:spcPct val="20000"/>
              </a:spcBef>
              <a:spcAft>
                <a:spcPts val="0"/>
              </a:spcAft>
              <a:buFont typeface="Arial" pitchFamily="34" charset="0"/>
              <a:buChar char="•"/>
              <a:defRPr/>
            </a:pPr>
            <a:r>
              <a:rPr lang="cs-CZ" sz="3200" b="1" dirty="0">
                <a:latin typeface="+mn-lt"/>
              </a:rPr>
              <a:t>K didaktickému diskursu – útok na obsah</a:t>
            </a:r>
          </a:p>
          <a:p>
            <a:pPr marL="342900" indent="-342900" fontAlgn="auto">
              <a:spcBef>
                <a:spcPct val="20000"/>
              </a:spcBef>
              <a:spcAft>
                <a:spcPts val="0"/>
              </a:spcAft>
              <a:buFont typeface="Arial" pitchFamily="34" charset="0"/>
              <a:buNone/>
              <a:defRPr/>
            </a:pPr>
            <a:r>
              <a:rPr lang="cs-CZ" sz="3200" dirty="0">
                <a:latin typeface="+mn-lt"/>
              </a:rPr>
              <a:t>	Dále dostali pracovní list týkající se národnostních menšin. Bylo těžké s nimi tento list dělat, na problematiku rasismu reagovali docela agresivně. </a:t>
            </a:r>
          </a:p>
          <a:p>
            <a:pPr marL="342900" indent="-342900" fontAlgn="auto">
              <a:spcBef>
                <a:spcPct val="20000"/>
              </a:spcBef>
              <a:spcAft>
                <a:spcPts val="0"/>
              </a:spcAft>
              <a:buFont typeface="Arial" pitchFamily="34" charset="0"/>
              <a:buNone/>
              <a:defRPr/>
            </a:pPr>
            <a:endParaRPr lang="cs-CZ" sz="3200" dirty="0">
              <a:latin typeface="+mn-lt"/>
            </a:endParaRPr>
          </a:p>
          <a:p>
            <a:pPr marL="342900" indent="-342900" fontAlgn="auto">
              <a:spcBef>
                <a:spcPct val="20000"/>
              </a:spcBef>
              <a:spcAft>
                <a:spcPts val="0"/>
              </a:spcAft>
              <a:buFont typeface="Arial" pitchFamily="34" charset="0"/>
              <a:buChar char="•"/>
              <a:defRPr/>
            </a:pPr>
            <a:r>
              <a:rPr lang="cs-CZ" sz="3200" b="1" dirty="0">
                <a:latin typeface="+mn-lt"/>
              </a:rPr>
              <a:t>K regulativnímu diskursu – útok na normy nebo jejich </a:t>
            </a:r>
            <a:r>
              <a:rPr lang="cs-CZ" sz="3200" b="1" dirty="0" smtClean="0">
                <a:latin typeface="+mn-lt"/>
              </a:rPr>
              <a:t>reprezentanty</a:t>
            </a:r>
            <a:endParaRPr lang="cs-CZ" sz="3200" dirty="0">
              <a:latin typeface="+mn-lt"/>
            </a:endParaRPr>
          </a:p>
          <a:p>
            <a:pPr marL="342900" indent="-342900" fontAlgn="auto">
              <a:spcBef>
                <a:spcPct val="20000"/>
              </a:spcBef>
              <a:spcAft>
                <a:spcPts val="0"/>
              </a:spcAft>
              <a:defRPr/>
            </a:pPr>
            <a:r>
              <a:rPr lang="cs-CZ" sz="3200" dirty="0">
                <a:latin typeface="+mn-lt"/>
              </a:rPr>
              <a:t>	Uvědomuji si, že žák nedával pozor. Pak se zeptal, co má dělat doma, a protože se paní učitelka věnovala jinému žákovi, zopakovala jsem mu co říkala. A on na mě vystartoval, že nejsem žádná jeho učitelka, tak mu nemám co zadávat úkoly. Velice se rozzlobil a kopnul lavici na mě. Tato událost mě velice vyděsila. </a:t>
            </a:r>
          </a:p>
          <a:p>
            <a:pPr marL="342900" indent="-342900" fontAlgn="auto">
              <a:spcBef>
                <a:spcPct val="20000"/>
              </a:spcBef>
              <a:spcAft>
                <a:spcPts val="0"/>
              </a:spcAft>
              <a:defRPr/>
            </a:pPr>
            <a:r>
              <a:rPr lang="cs-CZ" sz="3200" dirty="0">
                <a:latin typeface="+mn-lt"/>
              </a:rPr>
              <a:t> </a:t>
            </a:r>
          </a:p>
          <a:p>
            <a:pPr marL="342900" indent="-342900" fontAlgn="auto">
              <a:spcBef>
                <a:spcPct val="20000"/>
              </a:spcBef>
              <a:spcAft>
                <a:spcPts val="0"/>
              </a:spcAft>
              <a:buFont typeface="Arial" pitchFamily="34" charset="0"/>
              <a:buChar char="•"/>
              <a:defRPr/>
            </a:pPr>
            <a:endParaRPr lang="cs-CZ" sz="3200" dirty="0">
              <a:latin typeface="+mn-lt"/>
            </a:endParaRPr>
          </a:p>
        </p:txBody>
      </p:sp>
      <p:cxnSp>
        <p:nvCxnSpPr>
          <p:cNvPr id="8" name="Přímá spojovací čára 7"/>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57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Když se řekne moc…</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923370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0" y="0"/>
            <a:ext cx="9144000" cy="1143000"/>
          </a:xfrm>
          <a:prstGeom prst="rect">
            <a:avLst/>
          </a:prstGeom>
          <a:solidFill>
            <a:schemeClr val="bg1"/>
          </a:solidFill>
        </p:spPr>
        <p:txBody>
          <a:bodyPr anchor="ctr">
            <a:normAutofit/>
          </a:bodyPr>
          <a:lstStyle/>
          <a:p>
            <a:pPr algn="ctr">
              <a:defRPr/>
            </a:pPr>
            <a:r>
              <a:rPr lang="cs-CZ" sz="4400" dirty="0"/>
              <a:t>Shrnutí</a:t>
            </a:r>
            <a:endParaRPr lang="cs-CZ" sz="4400" dirty="0">
              <a:latin typeface="+mj-lt"/>
              <a:ea typeface="+mj-ea"/>
              <a:cs typeface="+mj-cs"/>
            </a:endParaRPr>
          </a:p>
        </p:txBody>
      </p:sp>
      <p:sp>
        <p:nvSpPr>
          <p:cNvPr id="7" name="Zástupný symbol pro obsah 2"/>
          <p:cNvSpPr txBox="1">
            <a:spLocks/>
          </p:cNvSpPr>
          <p:nvPr/>
        </p:nvSpPr>
        <p:spPr>
          <a:xfrm>
            <a:off x="609600" y="1752600"/>
            <a:ext cx="8229600" cy="4525963"/>
          </a:xfrm>
          <a:prstGeom prst="rect">
            <a:avLst/>
          </a:prstGeom>
        </p:spPr>
        <p:txBody>
          <a:bodyPr>
            <a:normAutofit fontScale="85000" lnSpcReduction="20000"/>
          </a:bodyPr>
          <a:lstStyle/>
          <a:p>
            <a:pPr marL="342900" indent="-342900" fontAlgn="auto">
              <a:spcBef>
                <a:spcPct val="20000"/>
              </a:spcBef>
              <a:spcAft>
                <a:spcPts val="0"/>
              </a:spcAft>
              <a:buFont typeface="Arial" pitchFamily="34" charset="0"/>
              <a:buChar char="•"/>
              <a:defRPr/>
            </a:pPr>
            <a:r>
              <a:rPr lang="cs-CZ" sz="3200" dirty="0">
                <a:latin typeface="+mn-lt"/>
              </a:rPr>
              <a:t>Rezistentí strategie žáků se vyskytují v didaktickém i v regulativním diskursu</a:t>
            </a:r>
          </a:p>
          <a:p>
            <a:pPr marL="342900" indent="-342900" fontAlgn="auto">
              <a:spcBef>
                <a:spcPct val="20000"/>
              </a:spcBef>
              <a:spcAft>
                <a:spcPts val="0"/>
              </a:spcAft>
              <a:buFont typeface="Arial" pitchFamily="34" charset="0"/>
              <a:buChar char="•"/>
              <a:defRPr/>
            </a:pPr>
            <a:r>
              <a:rPr lang="cs-CZ" sz="3200" dirty="0">
                <a:latin typeface="+mn-lt"/>
              </a:rPr>
              <a:t>Resistentní strategie nabývají podob od pasivity přes aktivní resistenci po agresivitu</a:t>
            </a:r>
          </a:p>
          <a:p>
            <a:pPr marL="342900" indent="-342900" fontAlgn="auto">
              <a:spcBef>
                <a:spcPct val="20000"/>
              </a:spcBef>
              <a:spcAft>
                <a:spcPts val="0"/>
              </a:spcAft>
              <a:buFont typeface="Arial" pitchFamily="34" charset="0"/>
              <a:buChar char="•"/>
              <a:defRPr/>
            </a:pPr>
            <a:r>
              <a:rPr lang="cs-CZ" sz="3200" dirty="0">
                <a:latin typeface="+mn-lt"/>
              </a:rPr>
              <a:t>Přesto že lze vnímat resistentní strategie v rozporu s normami školy, mohou být také prostředkem rozvoje žáka, vyjádřením jeho individuálních potřeb a reakcí na strukturální nerovnosti</a:t>
            </a:r>
          </a:p>
          <a:p>
            <a:pPr marL="342900" indent="-342900" fontAlgn="auto">
              <a:spcBef>
                <a:spcPct val="20000"/>
              </a:spcBef>
              <a:spcAft>
                <a:spcPts val="0"/>
              </a:spcAft>
              <a:buFont typeface="Arial" pitchFamily="34" charset="0"/>
              <a:buChar char="•"/>
              <a:defRPr/>
            </a:pPr>
            <a:r>
              <a:rPr lang="cs-CZ" sz="3200" dirty="0">
                <a:latin typeface="+mn-lt"/>
              </a:rPr>
              <a:t>V deníkových záznamech rezistentní strategie často vykazovali ti žáci, kteří pracovali rychleji než ostatní, měli o problematice přehled a jevili o ni zájem, učitele se proto doptávali či relativizovali látku</a:t>
            </a:r>
          </a:p>
        </p:txBody>
      </p:sp>
      <p:cxnSp>
        <p:nvCxnSpPr>
          <p:cNvPr id="10" name="Přímá spojovací čára 9"/>
          <p:cNvCxnSpPr/>
          <p:nvPr/>
        </p:nvCxnSpPr>
        <p:spPr>
          <a:xfrm>
            <a:off x="0" y="1143000"/>
            <a:ext cx="91440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51088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Moc ve školní třídě 2</a:t>
            </a:r>
            <a:endParaRPr lang="cs-CZ" dirty="0"/>
          </a:p>
        </p:txBody>
      </p:sp>
      <p:sp>
        <p:nvSpPr>
          <p:cNvPr id="3" name="Zástupný symbol pro obsah 2"/>
          <p:cNvSpPr>
            <a:spLocks noGrp="1"/>
          </p:cNvSpPr>
          <p:nvPr>
            <p:ph idx="1"/>
          </p:nvPr>
        </p:nvSpPr>
        <p:spPr/>
        <p:txBody>
          <a:bodyPr/>
          <a:lstStyle/>
          <a:p>
            <a:r>
              <a:rPr lang="cs-CZ" dirty="0"/>
              <a:t>A</a:t>
            </a:r>
            <a:r>
              <a:rPr lang="cs-CZ" dirty="0" smtClean="0"/>
              <a:t>) shrnutí teorie moci a žákovské rezistence</a:t>
            </a:r>
          </a:p>
          <a:p>
            <a:r>
              <a:rPr lang="cs-CZ" dirty="0" smtClean="0"/>
              <a:t>B) mocenské konstelace ve školní třídě</a:t>
            </a:r>
          </a:p>
          <a:p>
            <a:r>
              <a:rPr lang="cs-CZ" dirty="0" smtClean="0"/>
              <a:t>C) moc učitele</a:t>
            </a:r>
          </a:p>
          <a:p>
            <a:r>
              <a:rPr lang="cs-CZ" dirty="0" smtClean="0"/>
              <a:t>D) moc u studentů učitelství</a:t>
            </a:r>
            <a:endParaRPr lang="cs-CZ" dirty="0"/>
          </a:p>
        </p:txBody>
      </p:sp>
    </p:spTree>
    <p:extLst>
      <p:ext uri="{BB962C8B-B14F-4D97-AF65-F5344CB8AC3E}">
        <p14:creationId xmlns:p14="http://schemas.microsoft.com/office/powerpoint/2010/main" val="1451525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 žákovské rezistenci</a:t>
            </a:r>
            <a:endParaRPr lang="cs-CZ" dirty="0"/>
          </a:p>
        </p:txBody>
      </p:sp>
      <p:sp>
        <p:nvSpPr>
          <p:cNvPr id="3" name="Zástupný symbol pro obsah 2"/>
          <p:cNvSpPr>
            <a:spLocks noGrp="1"/>
          </p:cNvSpPr>
          <p:nvPr>
            <p:ph idx="1"/>
          </p:nvPr>
        </p:nvSpPr>
        <p:spPr/>
        <p:txBody>
          <a:bodyPr>
            <a:normAutofit lnSpcReduction="10000"/>
          </a:bodyPr>
          <a:lstStyle/>
          <a:p>
            <a:r>
              <a:rPr lang="cs-CZ" b="1" dirty="0"/>
              <a:t>Komenský </a:t>
            </a:r>
            <a:r>
              <a:rPr lang="cs-CZ" b="1" dirty="0" smtClean="0"/>
              <a:t>rozlišuje </a:t>
            </a:r>
            <a:r>
              <a:rPr lang="cs-CZ" b="1" dirty="0"/>
              <a:t>žáky dle duševních schopností: </a:t>
            </a:r>
            <a:endParaRPr lang="cs-CZ" b="1" dirty="0" smtClean="0"/>
          </a:p>
          <a:p>
            <a:pPr marL="0" indent="0">
              <a:buNone/>
            </a:pPr>
            <a:r>
              <a:rPr lang="cs-CZ" dirty="0" smtClean="0"/>
              <a:t>1. bystří</a:t>
            </a:r>
            <a:r>
              <a:rPr lang="cs-CZ" dirty="0"/>
              <a:t>, chtiví a povolní, </a:t>
            </a:r>
            <a:endParaRPr lang="cs-CZ" dirty="0" smtClean="0"/>
          </a:p>
          <a:p>
            <a:pPr marL="0" indent="0">
              <a:buNone/>
            </a:pPr>
            <a:r>
              <a:rPr lang="cs-CZ" dirty="0" smtClean="0"/>
              <a:t>2. vtipní</a:t>
            </a:r>
            <a:r>
              <a:rPr lang="cs-CZ" dirty="0"/>
              <a:t>, avšak váhaví, ale přece poslušní, </a:t>
            </a:r>
            <a:endParaRPr lang="cs-CZ" dirty="0" smtClean="0"/>
          </a:p>
          <a:p>
            <a:pPr marL="0" indent="0">
              <a:buNone/>
            </a:pPr>
            <a:r>
              <a:rPr lang="cs-CZ" dirty="0" smtClean="0"/>
              <a:t>3. vtipní </a:t>
            </a:r>
            <a:r>
              <a:rPr lang="cs-CZ" dirty="0"/>
              <a:t>a učenliví, avšak vzpurní a zatvrzelí, </a:t>
            </a:r>
            <a:endParaRPr lang="cs-CZ" dirty="0" smtClean="0"/>
          </a:p>
          <a:p>
            <a:pPr marL="0" indent="0">
              <a:buNone/>
            </a:pPr>
            <a:r>
              <a:rPr lang="cs-CZ" dirty="0" smtClean="0"/>
              <a:t>	„Takoví jsou vůbec ve školách nenáviděni a obyčejně se považují 	za ztraceny; a přece z takových bývají nejznamenitější mužové, 	jsou-li řádně vzděláni“. </a:t>
            </a:r>
          </a:p>
          <a:p>
            <a:pPr marL="0" indent="0">
              <a:buNone/>
            </a:pPr>
            <a:r>
              <a:rPr lang="cs-CZ" dirty="0" smtClean="0"/>
              <a:t>4. povolní</a:t>
            </a:r>
            <a:r>
              <a:rPr lang="cs-CZ" dirty="0"/>
              <a:t>, chtiví učení avšak zdlouhaví a těžkopádní, </a:t>
            </a:r>
            <a:endParaRPr lang="cs-CZ" dirty="0" smtClean="0"/>
          </a:p>
          <a:p>
            <a:pPr marL="0" indent="0">
              <a:buNone/>
            </a:pPr>
            <a:r>
              <a:rPr lang="cs-CZ" dirty="0" smtClean="0"/>
              <a:t>5. tupí</a:t>
            </a:r>
            <a:r>
              <a:rPr lang="cs-CZ" dirty="0"/>
              <a:t>, vlažní a liknaví, </a:t>
            </a:r>
          </a:p>
          <a:p>
            <a:pPr marL="0" indent="0">
              <a:buNone/>
            </a:pPr>
            <a:r>
              <a:rPr lang="cs-CZ" dirty="0" smtClean="0"/>
              <a:t>6. tupí</a:t>
            </a:r>
            <a:r>
              <a:rPr lang="cs-CZ" dirty="0"/>
              <a:t>, povahy pokroucené a vzpurné</a:t>
            </a:r>
            <a:r>
              <a:rPr lang="cs-CZ" dirty="0" smtClean="0"/>
              <a:t>.</a:t>
            </a:r>
            <a:endParaRPr lang="cs-CZ" dirty="0"/>
          </a:p>
        </p:txBody>
      </p:sp>
    </p:spTree>
    <p:extLst>
      <p:ext uri="{BB962C8B-B14F-4D97-AF65-F5344CB8AC3E}">
        <p14:creationId xmlns:p14="http://schemas.microsoft.com/office/powerpoint/2010/main" val="259606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63984"/>
            <a:ext cx="7920880" cy="1320800"/>
          </a:xfrm>
        </p:spPr>
        <p:txBody>
          <a:bodyPr>
            <a:normAutofit fontScale="90000"/>
          </a:bodyPr>
          <a:lstStyle/>
          <a:p>
            <a:r>
              <a:rPr lang="cs-CZ" dirty="0" smtClean="0"/>
              <a:t>Mocenské konstelace ve školní třídě</a:t>
            </a:r>
            <a:endParaRPr lang="cs-CZ" dirty="0"/>
          </a:p>
        </p:txBody>
      </p:sp>
      <p:sp>
        <p:nvSpPr>
          <p:cNvPr id="3" name="Zástupný symbol pro obsah 2"/>
          <p:cNvSpPr>
            <a:spLocks noGrp="1"/>
          </p:cNvSpPr>
          <p:nvPr>
            <p:ph idx="1"/>
          </p:nvPr>
        </p:nvSpPr>
        <p:spPr>
          <a:xfrm>
            <a:off x="609599" y="1484784"/>
            <a:ext cx="6347714" cy="3880773"/>
          </a:xfrm>
        </p:spPr>
        <p:txBody>
          <a:bodyPr/>
          <a:lstStyle/>
          <a:p>
            <a:r>
              <a:rPr lang="en-GB" dirty="0" err="1" smtClean="0"/>
              <a:t>Šeďov</a:t>
            </a:r>
            <a:r>
              <a:rPr lang="cs-CZ" dirty="0"/>
              <a:t>á</a:t>
            </a:r>
            <a:r>
              <a:rPr lang="en-GB" dirty="0" smtClean="0"/>
              <a:t> </a:t>
            </a:r>
            <a:r>
              <a:rPr lang="en-GB" dirty="0"/>
              <a:t>(2011) </a:t>
            </a:r>
            <a:r>
              <a:rPr lang="en-GB" dirty="0" err="1"/>
              <a:t>bere</a:t>
            </a:r>
            <a:r>
              <a:rPr lang="en-GB" dirty="0"/>
              <a:t> v </a:t>
            </a:r>
            <a:r>
              <a:rPr lang="en-GB" dirty="0" err="1"/>
              <a:t>potaz</a:t>
            </a:r>
            <a:r>
              <a:rPr lang="en-GB" dirty="0"/>
              <a:t> </a:t>
            </a:r>
            <a:r>
              <a:rPr lang="en-GB" dirty="0" err="1"/>
              <a:t>dvě</a:t>
            </a:r>
            <a:r>
              <a:rPr lang="en-GB" dirty="0"/>
              <a:t> </a:t>
            </a:r>
            <a:r>
              <a:rPr lang="en-GB" dirty="0" err="1"/>
              <a:t>kritéria</a:t>
            </a:r>
            <a:r>
              <a:rPr lang="en-GB" dirty="0"/>
              <a:t>: </a:t>
            </a:r>
            <a:endParaRPr lang="cs-CZ" dirty="0" smtClean="0"/>
          </a:p>
          <a:p>
            <a:pPr marL="0" indent="0">
              <a:buNone/>
            </a:pPr>
            <a:r>
              <a:rPr lang="cs-CZ" dirty="0" smtClean="0"/>
              <a:t>	</a:t>
            </a:r>
            <a:r>
              <a:rPr lang="en-GB" dirty="0" smtClean="0"/>
              <a:t>1</a:t>
            </a:r>
            <a:r>
              <a:rPr lang="en-GB" dirty="0"/>
              <a:t>) </a:t>
            </a:r>
            <a:r>
              <a:rPr lang="en-GB" dirty="0" err="1"/>
              <a:t>zda</a:t>
            </a:r>
            <a:r>
              <a:rPr lang="en-GB" dirty="0"/>
              <a:t> je </a:t>
            </a:r>
            <a:r>
              <a:rPr lang="en-GB" dirty="0" err="1"/>
              <a:t>moc</a:t>
            </a:r>
            <a:r>
              <a:rPr lang="en-GB" dirty="0"/>
              <a:t> </a:t>
            </a:r>
            <a:r>
              <a:rPr lang="en-GB" dirty="0" err="1"/>
              <a:t>spíše</a:t>
            </a:r>
            <a:r>
              <a:rPr lang="en-GB" dirty="0"/>
              <a:t> v </a:t>
            </a:r>
            <a:r>
              <a:rPr lang="en-GB" dirty="0" err="1"/>
              <a:t>rukou</a:t>
            </a:r>
            <a:r>
              <a:rPr lang="en-GB" dirty="0"/>
              <a:t> </a:t>
            </a:r>
            <a:r>
              <a:rPr lang="en-GB" dirty="0" err="1"/>
              <a:t>učitele</a:t>
            </a:r>
            <a:r>
              <a:rPr lang="en-GB" dirty="0"/>
              <a:t> </a:t>
            </a:r>
            <a:r>
              <a:rPr lang="en-GB" dirty="0" err="1"/>
              <a:t>nebo</a:t>
            </a:r>
            <a:r>
              <a:rPr lang="en-GB" dirty="0"/>
              <a:t> </a:t>
            </a:r>
            <a:r>
              <a:rPr lang="en-GB" dirty="0" err="1" smtClean="0"/>
              <a:t>žáků</a:t>
            </a:r>
            <a:endParaRPr lang="cs-CZ" dirty="0"/>
          </a:p>
          <a:p>
            <a:pPr marL="0" indent="0">
              <a:buNone/>
            </a:pPr>
            <a:r>
              <a:rPr lang="cs-CZ" dirty="0" smtClean="0"/>
              <a:t>	</a:t>
            </a:r>
            <a:r>
              <a:rPr lang="en-GB" dirty="0" smtClean="0"/>
              <a:t>2</a:t>
            </a:r>
            <a:r>
              <a:rPr lang="en-GB" dirty="0"/>
              <a:t>) </a:t>
            </a:r>
            <a:r>
              <a:rPr lang="en-GB" dirty="0" err="1"/>
              <a:t>zda</a:t>
            </a:r>
            <a:r>
              <a:rPr lang="en-GB" dirty="0"/>
              <a:t> </a:t>
            </a:r>
            <a:r>
              <a:rPr lang="en-GB" dirty="0" err="1"/>
              <a:t>jsou</a:t>
            </a:r>
            <a:r>
              <a:rPr lang="en-GB" dirty="0"/>
              <a:t> </a:t>
            </a:r>
            <a:r>
              <a:rPr lang="en-GB" dirty="0" err="1"/>
              <a:t>cíle</a:t>
            </a:r>
            <a:r>
              <a:rPr lang="en-GB" dirty="0"/>
              <a:t> </a:t>
            </a:r>
            <a:r>
              <a:rPr lang="en-GB" dirty="0" err="1" smtClean="0"/>
              <a:t>uči</a:t>
            </a:r>
            <a:r>
              <a:rPr lang="cs-CZ" dirty="0" smtClean="0"/>
              <a:t>t</a:t>
            </a:r>
            <a:r>
              <a:rPr lang="en-GB" dirty="0" smtClean="0"/>
              <a:t>el</a:t>
            </a:r>
            <a:r>
              <a:rPr lang="cs-CZ" dirty="0" smtClean="0"/>
              <a:t>e</a:t>
            </a:r>
            <a:r>
              <a:rPr lang="en-GB" dirty="0" smtClean="0"/>
              <a:t> </a:t>
            </a:r>
            <a:r>
              <a:rPr lang="en-GB" dirty="0"/>
              <a:t>a </a:t>
            </a:r>
            <a:r>
              <a:rPr lang="en-GB" dirty="0" err="1"/>
              <a:t>žáků</a:t>
            </a:r>
            <a:r>
              <a:rPr lang="en-GB" dirty="0"/>
              <a:t> </a:t>
            </a:r>
            <a:r>
              <a:rPr lang="en-GB" dirty="0" err="1"/>
              <a:t>společné</a:t>
            </a:r>
            <a:r>
              <a:rPr lang="en-GB" dirty="0"/>
              <a:t> </a:t>
            </a:r>
            <a:r>
              <a:rPr lang="en-GB" dirty="0" err="1"/>
              <a:t>nebo</a:t>
            </a:r>
            <a:r>
              <a:rPr lang="en-GB" dirty="0"/>
              <a:t> </a:t>
            </a:r>
            <a:r>
              <a:rPr lang="en-GB" dirty="0" err="1" smtClean="0"/>
              <a:t>rozdílné</a:t>
            </a:r>
            <a:endParaRPr lang="cs-CZ" dirty="0"/>
          </a:p>
        </p:txBody>
      </p:sp>
      <p:pic>
        <p:nvPicPr>
          <p:cNvPr id="4" name="Obrázek 3"/>
          <p:cNvPicPr>
            <a:picLocks noChangeAspect="1"/>
          </p:cNvPicPr>
          <p:nvPr/>
        </p:nvPicPr>
        <p:blipFill>
          <a:blip r:embed="rId2" cstate="print"/>
          <a:stretch>
            <a:fillRect/>
          </a:stretch>
        </p:blipFill>
        <p:spPr>
          <a:xfrm>
            <a:off x="827584" y="2880215"/>
            <a:ext cx="6408712" cy="4076121"/>
          </a:xfrm>
          <a:prstGeom prst="rect">
            <a:avLst/>
          </a:prstGeom>
        </p:spPr>
      </p:pic>
    </p:spTree>
    <p:extLst>
      <p:ext uri="{BB962C8B-B14F-4D97-AF65-F5344CB8AC3E}">
        <p14:creationId xmlns:p14="http://schemas.microsoft.com/office/powerpoint/2010/main" val="291357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ukázky 1</a:t>
            </a:r>
            <a:endParaRPr lang="cs-CZ" dirty="0"/>
          </a:p>
        </p:txBody>
      </p:sp>
      <p:sp>
        <p:nvSpPr>
          <p:cNvPr id="3" name="Zástupný symbol pro obsah 2"/>
          <p:cNvSpPr>
            <a:spLocks noGrp="1"/>
          </p:cNvSpPr>
          <p:nvPr>
            <p:ph idx="1"/>
          </p:nvPr>
        </p:nvSpPr>
        <p:spPr>
          <a:xfrm>
            <a:off x="179512" y="2276872"/>
            <a:ext cx="7543801" cy="4023360"/>
          </a:xfrm>
        </p:spPr>
        <p:txBody>
          <a:bodyPr>
            <a:normAutofit/>
          </a:bodyPr>
          <a:lstStyle/>
          <a:p>
            <a:r>
              <a:rPr lang="pl-PL" b="1" dirty="0"/>
              <a:t>Ž Sandra: </a:t>
            </a:r>
            <a:r>
              <a:rPr lang="pl-PL" dirty="0"/>
              <a:t>A pančelko, to když to budem mít úplně všechno blbě, tak to </a:t>
            </a:r>
            <a:r>
              <a:rPr lang="pl-PL" dirty="0" smtClean="0"/>
              <a:t>dostanem </a:t>
            </a:r>
            <a:r>
              <a:rPr lang="cs-CZ" dirty="0" smtClean="0"/>
              <a:t>pětku</a:t>
            </a:r>
            <a:r>
              <a:rPr lang="cs-CZ" dirty="0"/>
              <a:t>, jo?</a:t>
            </a:r>
          </a:p>
          <a:p>
            <a:r>
              <a:rPr lang="cs-CZ" b="1" dirty="0"/>
              <a:t>U: </a:t>
            </a:r>
            <a:r>
              <a:rPr lang="cs-CZ" dirty="0"/>
              <a:t>Ano.</a:t>
            </a:r>
          </a:p>
          <a:p>
            <a:r>
              <a:rPr lang="cs-CZ" b="1" dirty="0"/>
              <a:t>Ž Jolana: </a:t>
            </a:r>
            <a:r>
              <a:rPr lang="cs-CZ" dirty="0"/>
              <a:t>Cože? </a:t>
            </a:r>
            <a:r>
              <a:rPr lang="cs-CZ" i="1" dirty="0"/>
              <a:t>(p</a:t>
            </a:r>
            <a:r>
              <a:rPr lang="cs-CZ" dirty="0"/>
              <a:t>ř</a:t>
            </a:r>
            <a:r>
              <a:rPr lang="cs-CZ" i="1" dirty="0"/>
              <a:t>ekvapen</a:t>
            </a:r>
            <a:r>
              <a:rPr lang="cs-CZ" dirty="0"/>
              <a:t>ě </a:t>
            </a:r>
            <a:r>
              <a:rPr lang="cs-CZ" i="1" dirty="0"/>
              <a:t>a naštvan</a:t>
            </a:r>
            <a:r>
              <a:rPr lang="cs-CZ" dirty="0"/>
              <a:t>ě</a:t>
            </a:r>
            <a:r>
              <a:rPr lang="cs-CZ" i="1" dirty="0"/>
              <a:t>)</a:t>
            </a:r>
          </a:p>
          <a:p>
            <a:r>
              <a:rPr lang="cs-CZ" b="1" dirty="0"/>
              <a:t>Ž Sandra: </a:t>
            </a:r>
            <a:r>
              <a:rPr lang="cs-CZ" dirty="0"/>
              <a:t>To jste nám ale fakt mohla oznámit aspoň trošičku</a:t>
            </a:r>
            <a:r>
              <a:rPr lang="cs-CZ" dirty="0" smtClean="0"/>
              <a:t>. (…)</a:t>
            </a:r>
            <a:endParaRPr lang="cs-CZ" dirty="0"/>
          </a:p>
          <a:p>
            <a:r>
              <a:rPr lang="pl-PL" b="1" dirty="0"/>
              <a:t>Ž Jana: </a:t>
            </a:r>
            <a:r>
              <a:rPr lang="pl-PL" dirty="0"/>
              <a:t>Ale pančelko, to už jsme probírali dávno, ne?</a:t>
            </a:r>
          </a:p>
          <a:p>
            <a:r>
              <a:rPr lang="cs-CZ" b="1" dirty="0"/>
              <a:t>U</a:t>
            </a:r>
            <a:r>
              <a:rPr lang="cs-CZ" dirty="0"/>
              <a:t>č</a:t>
            </a:r>
            <a:r>
              <a:rPr lang="cs-CZ" b="1" dirty="0"/>
              <a:t>itelka: </a:t>
            </a:r>
            <a:r>
              <a:rPr lang="cs-CZ" dirty="0"/>
              <a:t>Minulou hodinu jsme to všechno dělali.</a:t>
            </a:r>
          </a:p>
          <a:p>
            <a:r>
              <a:rPr lang="cs-CZ" b="1" dirty="0"/>
              <a:t>Ž Jana: </a:t>
            </a:r>
            <a:r>
              <a:rPr lang="cs-CZ" dirty="0"/>
              <a:t>Tohle?</a:t>
            </a:r>
          </a:p>
          <a:p>
            <a:r>
              <a:rPr lang="cs-CZ" b="1" dirty="0"/>
              <a:t>Ž Petra: </a:t>
            </a:r>
            <a:r>
              <a:rPr lang="cs-CZ" dirty="0"/>
              <a:t>To teda </a:t>
            </a:r>
            <a:r>
              <a:rPr lang="cs-CZ" dirty="0" err="1"/>
              <a:t>nee</a:t>
            </a:r>
            <a:r>
              <a:rPr lang="cs-CZ" dirty="0"/>
              <a:t>.</a:t>
            </a:r>
          </a:p>
        </p:txBody>
      </p:sp>
      <p:pic>
        <p:nvPicPr>
          <p:cNvPr id="4" name="Obrázek 3"/>
          <p:cNvPicPr>
            <a:picLocks noChangeAspect="1"/>
          </p:cNvPicPr>
          <p:nvPr/>
        </p:nvPicPr>
        <p:blipFill>
          <a:blip r:embed="rId2" cstate="print"/>
          <a:stretch>
            <a:fillRect/>
          </a:stretch>
        </p:blipFill>
        <p:spPr>
          <a:xfrm>
            <a:off x="5868144" y="-110097"/>
            <a:ext cx="3528392" cy="2244157"/>
          </a:xfrm>
          <a:prstGeom prst="rect">
            <a:avLst/>
          </a:prstGeom>
        </p:spPr>
      </p:pic>
    </p:spTree>
    <p:extLst>
      <p:ext uri="{BB962C8B-B14F-4D97-AF65-F5344CB8AC3E}">
        <p14:creationId xmlns:p14="http://schemas.microsoft.com/office/powerpoint/2010/main" val="666919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ukázky 2</a:t>
            </a:r>
            <a:endParaRPr lang="cs-CZ" dirty="0"/>
          </a:p>
        </p:txBody>
      </p:sp>
      <p:sp>
        <p:nvSpPr>
          <p:cNvPr id="3" name="Zástupný symbol pro obsah 2"/>
          <p:cNvSpPr>
            <a:spLocks noGrp="1"/>
          </p:cNvSpPr>
          <p:nvPr>
            <p:ph idx="1"/>
          </p:nvPr>
        </p:nvSpPr>
        <p:spPr/>
        <p:txBody>
          <a:bodyPr/>
          <a:lstStyle/>
          <a:p>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748" y="2202493"/>
            <a:ext cx="3606206" cy="4655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0027" y="2179373"/>
            <a:ext cx="3694645" cy="474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Obrázek 5"/>
          <p:cNvPicPr>
            <a:picLocks noChangeAspect="1"/>
          </p:cNvPicPr>
          <p:nvPr/>
        </p:nvPicPr>
        <p:blipFill>
          <a:blip r:embed="rId4" cstate="print"/>
          <a:stretch>
            <a:fillRect/>
          </a:stretch>
        </p:blipFill>
        <p:spPr>
          <a:xfrm>
            <a:off x="5615608" y="0"/>
            <a:ext cx="3528392" cy="2244157"/>
          </a:xfrm>
          <a:prstGeom prst="rect">
            <a:avLst/>
          </a:prstGeom>
        </p:spPr>
      </p:pic>
    </p:spTree>
    <p:extLst>
      <p:ext uri="{BB962C8B-B14F-4D97-AF65-F5344CB8AC3E}">
        <p14:creationId xmlns:p14="http://schemas.microsoft.com/office/powerpoint/2010/main" val="1155318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51720" y="32296"/>
            <a:ext cx="6347713" cy="1320800"/>
          </a:xfrm>
        </p:spPr>
        <p:txBody>
          <a:bodyPr/>
          <a:lstStyle/>
          <a:p>
            <a:r>
              <a:rPr lang="cs-CZ" dirty="0" smtClean="0"/>
              <a:t>Analýza ukázky 3</a:t>
            </a:r>
            <a:endParaRPr lang="cs-CZ" dirty="0"/>
          </a:p>
        </p:txBody>
      </p:sp>
      <p:sp>
        <p:nvSpPr>
          <p:cNvPr id="3" name="Zástupný symbol pro obsah 2"/>
          <p:cNvSpPr>
            <a:spLocks noGrp="1"/>
          </p:cNvSpPr>
          <p:nvPr>
            <p:ph idx="1"/>
          </p:nvPr>
        </p:nvSpPr>
        <p:spPr/>
        <p:txBody>
          <a:bodyPr/>
          <a:lstStyle/>
          <a:p>
            <a:endParaRPr lang="cs-C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087" y="692696"/>
            <a:ext cx="3312368" cy="634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1873" y="895681"/>
            <a:ext cx="3724429" cy="593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Obrázek 5"/>
          <p:cNvPicPr>
            <a:picLocks noChangeAspect="1"/>
          </p:cNvPicPr>
          <p:nvPr/>
        </p:nvPicPr>
        <p:blipFill>
          <a:blip r:embed="rId4" cstate="print"/>
          <a:stretch>
            <a:fillRect/>
          </a:stretch>
        </p:blipFill>
        <p:spPr>
          <a:xfrm>
            <a:off x="7226302" y="1"/>
            <a:ext cx="1917698" cy="1219710"/>
          </a:xfrm>
          <a:prstGeom prst="rect">
            <a:avLst/>
          </a:prstGeom>
        </p:spPr>
      </p:pic>
    </p:spTree>
    <p:extLst>
      <p:ext uri="{BB962C8B-B14F-4D97-AF65-F5344CB8AC3E}">
        <p14:creationId xmlns:p14="http://schemas.microsoft.com/office/powerpoint/2010/main" val="1522145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Analýza </a:t>
            </a:r>
            <a:r>
              <a:rPr lang="cs-CZ" dirty="0" smtClean="0"/>
              <a:t>ukázky 4</a:t>
            </a:r>
            <a:endParaRPr lang="cs-CZ" dirty="0"/>
          </a:p>
        </p:txBody>
      </p:sp>
      <p:sp>
        <p:nvSpPr>
          <p:cNvPr id="3" name="Zástupný symbol pro obsah 2"/>
          <p:cNvSpPr>
            <a:spLocks noGrp="1"/>
          </p:cNvSpPr>
          <p:nvPr>
            <p:ph idx="1"/>
          </p:nvPr>
        </p:nvSpPr>
        <p:spPr>
          <a:xfrm>
            <a:off x="323528" y="2132856"/>
            <a:ext cx="6347714" cy="3880773"/>
          </a:xfrm>
        </p:spPr>
        <p:txBody>
          <a:bodyPr>
            <a:noAutofit/>
          </a:bodyPr>
          <a:lstStyle/>
          <a:p>
            <a:pPr marL="0">
              <a:spcBef>
                <a:spcPts val="0"/>
              </a:spcBef>
            </a:pPr>
            <a:r>
              <a:rPr lang="cs-CZ" dirty="0" smtClean="0"/>
              <a:t>Ž Filip: Školní prostory jsou zbytečně velké. Je tam 	</a:t>
            </a:r>
            <a:r>
              <a:rPr lang="cs-CZ" dirty="0" err="1" smtClean="0"/>
              <a:t>depris</a:t>
            </a:r>
            <a:r>
              <a:rPr lang="cs-CZ" dirty="0" smtClean="0"/>
              <a:t>, </a:t>
            </a:r>
            <a:r>
              <a:rPr lang="cs-CZ" dirty="0" err="1" smtClean="0"/>
              <a:t>depre</a:t>
            </a:r>
            <a:r>
              <a:rPr lang="cs-CZ" dirty="0" smtClean="0"/>
              <a:t> (smích) depresivní prostředí a hlavně 	učitelé. Škola má hnusně červenou barvu, zato má dvě 	tělocvičny. Jsou tam kuchařky, které neumí vařit. (celá 	třída se směje) </a:t>
            </a:r>
          </a:p>
          <a:p>
            <a:pPr marL="0">
              <a:spcBef>
                <a:spcPts val="0"/>
              </a:spcBef>
            </a:pPr>
            <a:r>
              <a:rPr lang="cs-CZ" dirty="0" smtClean="0"/>
              <a:t>U: Já to, já to řeknu té kuchařce. Počkej jako, ti jednu 	švihne a bude to. (celá třída se směje) </a:t>
            </a:r>
          </a:p>
          <a:p>
            <a:pPr marL="0">
              <a:spcBef>
                <a:spcPts val="0"/>
              </a:spcBef>
            </a:pPr>
            <a:r>
              <a:rPr lang="cs-CZ" dirty="0" smtClean="0"/>
              <a:t>U: To byl subjektivní. To byla taková těžká technika 	školy, subjektivní. Jako myslíš, že jako ti způsobuji 	depresi jako učitel?(celá třída se směje) </a:t>
            </a:r>
          </a:p>
          <a:p>
            <a:pPr marL="0">
              <a:spcBef>
                <a:spcPts val="0"/>
              </a:spcBef>
            </a:pPr>
            <a:r>
              <a:rPr lang="cs-CZ" dirty="0" smtClean="0"/>
              <a:t>Ž Filip: Ne, vy ne. Ostatní. </a:t>
            </a:r>
          </a:p>
          <a:p>
            <a:pPr marL="0">
              <a:spcBef>
                <a:spcPts val="0"/>
              </a:spcBef>
            </a:pPr>
            <a:r>
              <a:rPr lang="cs-CZ" dirty="0" smtClean="0"/>
              <a:t>U: Jo? Těma </a:t>
            </a:r>
            <a:r>
              <a:rPr lang="cs-CZ" dirty="0" err="1" smtClean="0"/>
              <a:t>čtvrtletkama</a:t>
            </a:r>
            <a:r>
              <a:rPr lang="cs-CZ" dirty="0" smtClean="0"/>
              <a:t> jo? </a:t>
            </a:r>
          </a:p>
          <a:p>
            <a:pPr marL="0">
              <a:spcBef>
                <a:spcPts val="0"/>
              </a:spcBef>
            </a:pPr>
            <a:r>
              <a:rPr lang="cs-CZ" dirty="0" smtClean="0"/>
              <a:t>Ž Filip: Někteří třeba. </a:t>
            </a:r>
          </a:p>
          <a:p>
            <a:pPr marL="0">
              <a:spcBef>
                <a:spcPts val="0"/>
              </a:spcBef>
            </a:pPr>
            <a:r>
              <a:rPr lang="cs-CZ" dirty="0" smtClean="0"/>
              <a:t>U: Někteří učitelé. (úsměv) </a:t>
            </a:r>
          </a:p>
          <a:p>
            <a:pPr marL="0">
              <a:spcBef>
                <a:spcPts val="0"/>
              </a:spcBef>
            </a:pPr>
            <a:r>
              <a:rPr lang="cs-CZ" dirty="0" smtClean="0"/>
              <a:t>ŽŽ: (mluví jeden přes druhého)</a:t>
            </a:r>
            <a:endParaRPr lang="cs-CZ" dirty="0"/>
          </a:p>
        </p:txBody>
      </p:sp>
      <p:pic>
        <p:nvPicPr>
          <p:cNvPr id="4" name="Obrázek 3"/>
          <p:cNvPicPr>
            <a:picLocks noChangeAspect="1"/>
          </p:cNvPicPr>
          <p:nvPr/>
        </p:nvPicPr>
        <p:blipFill>
          <a:blip r:embed="rId2" cstate="print"/>
          <a:stretch>
            <a:fillRect/>
          </a:stretch>
        </p:blipFill>
        <p:spPr>
          <a:xfrm>
            <a:off x="6012160" y="0"/>
            <a:ext cx="3528392" cy="2244157"/>
          </a:xfrm>
          <a:prstGeom prst="rect">
            <a:avLst/>
          </a:prstGeom>
        </p:spPr>
      </p:pic>
    </p:spTree>
    <p:extLst>
      <p:ext uri="{BB962C8B-B14F-4D97-AF65-F5344CB8AC3E}">
        <p14:creationId xmlns:p14="http://schemas.microsoft.com/office/powerpoint/2010/main" val="16101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Moc ve vztahu k učiteli</a:t>
            </a:r>
            <a:endParaRPr lang="cs-CZ" dirty="0"/>
          </a:p>
        </p:txBody>
      </p:sp>
      <p:sp>
        <p:nvSpPr>
          <p:cNvPr id="3" name="Zástupný symbol pro obsah 2"/>
          <p:cNvSpPr>
            <a:spLocks noGrp="1"/>
          </p:cNvSpPr>
          <p:nvPr>
            <p:ph idx="1"/>
          </p:nvPr>
        </p:nvSpPr>
        <p:spPr/>
        <p:txBody>
          <a:bodyPr/>
          <a:lstStyle/>
          <a:p>
            <a:r>
              <a:rPr lang="en-GB" dirty="0" err="1"/>
              <a:t>Moc</a:t>
            </a:r>
            <a:r>
              <a:rPr lang="en-GB" dirty="0"/>
              <a:t> </a:t>
            </a:r>
            <a:r>
              <a:rPr lang="en-GB" dirty="0" err="1"/>
              <a:t>můžeme</a:t>
            </a:r>
            <a:r>
              <a:rPr lang="en-GB" dirty="0"/>
              <a:t> </a:t>
            </a:r>
            <a:r>
              <a:rPr lang="en-GB" dirty="0" err="1"/>
              <a:t>ve</a:t>
            </a:r>
            <a:r>
              <a:rPr lang="en-GB" dirty="0"/>
              <a:t> </a:t>
            </a:r>
            <a:r>
              <a:rPr lang="en-GB" dirty="0" err="1"/>
              <a:t>vztahu</a:t>
            </a:r>
            <a:r>
              <a:rPr lang="en-GB" dirty="0"/>
              <a:t> k </a:t>
            </a:r>
            <a:r>
              <a:rPr lang="en-GB" dirty="0" err="1" smtClean="0"/>
              <a:t>učiteli</a:t>
            </a:r>
            <a:r>
              <a:rPr lang="cs-CZ" dirty="0" smtClean="0"/>
              <a:t> můžeme</a:t>
            </a:r>
            <a:r>
              <a:rPr lang="en-GB" dirty="0" smtClean="0"/>
              <a:t> </a:t>
            </a:r>
            <a:r>
              <a:rPr lang="en-GB" dirty="0" err="1"/>
              <a:t>chápat</a:t>
            </a:r>
            <a:r>
              <a:rPr lang="en-GB" dirty="0"/>
              <a:t> </a:t>
            </a:r>
            <a:r>
              <a:rPr lang="en-GB" dirty="0" err="1"/>
              <a:t>jako</a:t>
            </a:r>
            <a:r>
              <a:rPr lang="en-GB" dirty="0"/>
              <a:t> </a:t>
            </a:r>
            <a:r>
              <a:rPr lang="en-GB" dirty="0" err="1"/>
              <a:t>učitelovu</a:t>
            </a:r>
            <a:r>
              <a:rPr lang="en-GB" dirty="0"/>
              <a:t> </a:t>
            </a:r>
            <a:r>
              <a:rPr lang="en-GB" dirty="0" err="1"/>
              <a:t>schopnost</a:t>
            </a:r>
            <a:r>
              <a:rPr lang="en-GB" dirty="0"/>
              <a:t> </a:t>
            </a:r>
            <a:r>
              <a:rPr lang="en-GB" dirty="0" err="1"/>
              <a:t>ovlivnit</a:t>
            </a:r>
            <a:r>
              <a:rPr lang="en-GB" dirty="0"/>
              <a:t> </a:t>
            </a:r>
            <a:r>
              <a:rPr lang="en-GB" dirty="0" err="1"/>
              <a:t>žáky</a:t>
            </a:r>
            <a:r>
              <a:rPr lang="en-GB" dirty="0"/>
              <a:t> v tom, aby </a:t>
            </a:r>
            <a:r>
              <a:rPr lang="en-GB" dirty="0" err="1"/>
              <a:t>činili</a:t>
            </a:r>
            <a:r>
              <a:rPr lang="en-GB" dirty="0"/>
              <a:t>, co </a:t>
            </a:r>
            <a:r>
              <a:rPr lang="en-GB" dirty="0" err="1"/>
              <a:t>po</a:t>
            </a:r>
            <a:r>
              <a:rPr lang="en-GB" dirty="0"/>
              <a:t> </a:t>
            </a:r>
            <a:r>
              <a:rPr lang="en-GB" dirty="0" err="1"/>
              <a:t>nich</a:t>
            </a:r>
            <a:r>
              <a:rPr lang="en-GB" dirty="0"/>
              <a:t> </a:t>
            </a:r>
            <a:r>
              <a:rPr lang="en-GB" dirty="0" err="1"/>
              <a:t>učitel</a:t>
            </a:r>
            <a:r>
              <a:rPr lang="en-GB" dirty="0"/>
              <a:t> </a:t>
            </a:r>
            <a:r>
              <a:rPr lang="en-GB" dirty="0" err="1"/>
              <a:t>požaduje</a:t>
            </a:r>
            <a:r>
              <a:rPr lang="en-GB" dirty="0"/>
              <a:t> (Kearney et al., 1985). </a:t>
            </a:r>
            <a:endParaRPr lang="cs-CZ" dirty="0" smtClean="0"/>
          </a:p>
          <a:p>
            <a:endParaRPr lang="cs-CZ" dirty="0"/>
          </a:p>
        </p:txBody>
      </p:sp>
    </p:spTree>
    <p:extLst>
      <p:ext uri="{BB962C8B-B14F-4D97-AF65-F5344CB8AC3E}">
        <p14:creationId xmlns:p14="http://schemas.microsoft.com/office/powerpoint/2010/main" val="338650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title"/>
          </p:nvPr>
        </p:nvSpPr>
        <p:spPr>
          <a:xfrm>
            <a:off x="684213" y="620713"/>
            <a:ext cx="7827962" cy="647700"/>
          </a:xfrm>
        </p:spPr>
        <p:txBody>
          <a:bodyPr>
            <a:normAutofit/>
          </a:bodyPr>
          <a:lstStyle/>
          <a:p>
            <a:r>
              <a:rPr lang="cs-CZ" sz="2800" b="1" dirty="0" smtClean="0">
                <a:latin typeface="Bookman Old Style" pitchFamily="18" charset="0"/>
              </a:rPr>
              <a:t>Moc učitele (</a:t>
            </a:r>
            <a:r>
              <a:rPr lang="cs-CZ" sz="2800" b="1" dirty="0" err="1" smtClean="0">
                <a:latin typeface="Bookman Old Style" pitchFamily="18" charset="0"/>
              </a:rPr>
              <a:t>French</a:t>
            </a:r>
            <a:r>
              <a:rPr lang="cs-CZ" sz="2800" b="1" dirty="0" smtClean="0">
                <a:latin typeface="Bookman Old Style" pitchFamily="18" charset="0"/>
              </a:rPr>
              <a:t>, </a:t>
            </a:r>
            <a:r>
              <a:rPr lang="cs-CZ" sz="2800" b="1" dirty="0" err="1" smtClean="0">
                <a:latin typeface="Bookman Old Style" pitchFamily="18" charset="0"/>
              </a:rPr>
              <a:t>Raven</a:t>
            </a:r>
            <a:r>
              <a:rPr lang="cs-CZ" sz="2800" b="1" dirty="0" smtClean="0">
                <a:latin typeface="Bookman Old Style" pitchFamily="18" charset="0"/>
              </a:rPr>
              <a:t>, 1959)</a:t>
            </a:r>
          </a:p>
        </p:txBody>
      </p:sp>
      <p:sp>
        <p:nvSpPr>
          <p:cNvPr id="3" name="Zástupný symbol pro obsah 2"/>
          <p:cNvSpPr>
            <a:spLocks noGrp="1"/>
          </p:cNvSpPr>
          <p:nvPr>
            <p:ph idx="1"/>
          </p:nvPr>
        </p:nvSpPr>
        <p:spPr>
          <a:xfrm>
            <a:off x="349250" y="2141538"/>
            <a:ext cx="8794750" cy="3990975"/>
          </a:xfrm>
        </p:spPr>
        <p:txBody>
          <a:bodyPr rtlCol="0">
            <a:normAutofit/>
          </a:bodyPr>
          <a:lstStyle/>
          <a:p>
            <a:pPr fontAlgn="auto">
              <a:spcAft>
                <a:spcPts val="0"/>
              </a:spcAft>
              <a:buFont typeface="Arial" pitchFamily="34" charset="0"/>
              <a:buChar char="•"/>
              <a:defRPr/>
            </a:pPr>
            <a:r>
              <a:rPr lang="cs-CZ" sz="1800" b="1" dirty="0" smtClean="0">
                <a:latin typeface="Bookman Old Style" pitchFamily="18" charset="0"/>
              </a:rPr>
              <a:t>donucovací</a:t>
            </a:r>
            <a:r>
              <a:rPr lang="cs-CZ" sz="1800" dirty="0" smtClean="0">
                <a:latin typeface="Bookman Old Style" pitchFamily="18" charset="0"/>
              </a:rPr>
              <a:t> – moc učitele (respektování jeho požadavků) vychází z žákovy potřeby vyhnout se trestu (např. ve formě špatných známek či kritiky před třídou);</a:t>
            </a:r>
          </a:p>
          <a:p>
            <a:pPr fontAlgn="auto">
              <a:spcAft>
                <a:spcPts val="0"/>
              </a:spcAft>
              <a:buFont typeface="Arial" pitchFamily="34" charset="0"/>
              <a:buChar char="•"/>
              <a:defRPr/>
            </a:pPr>
            <a:r>
              <a:rPr lang="cs-CZ" sz="1800" b="1" dirty="0" smtClean="0">
                <a:latin typeface="Bookman Old Style" pitchFamily="18" charset="0"/>
              </a:rPr>
              <a:t>odměňovací</a:t>
            </a:r>
            <a:r>
              <a:rPr lang="cs-CZ" sz="1800" dirty="0" smtClean="0">
                <a:latin typeface="Bookman Old Style" pitchFamily="18" charset="0"/>
              </a:rPr>
              <a:t> – moc učitele určována snahou žáka získat odměnu ve formě hmotné (body, známky), psychologické (pochvala) či vztahové (pochvala před spolužáky);</a:t>
            </a:r>
          </a:p>
          <a:p>
            <a:pPr fontAlgn="auto">
              <a:spcAft>
                <a:spcPts val="0"/>
              </a:spcAft>
              <a:buFont typeface="Arial" pitchFamily="34" charset="0"/>
              <a:buChar char="•"/>
              <a:defRPr/>
            </a:pPr>
            <a:r>
              <a:rPr lang="cs-CZ" sz="1800" b="1" dirty="0" smtClean="0">
                <a:latin typeface="Bookman Old Style" pitchFamily="18" charset="0"/>
              </a:rPr>
              <a:t>referenční</a:t>
            </a:r>
            <a:r>
              <a:rPr lang="cs-CZ" sz="1800" dirty="0" smtClean="0">
                <a:latin typeface="Bookman Old Style" pitchFamily="18" charset="0"/>
              </a:rPr>
              <a:t> – vychází z identifikace žáka s učitelem na základě sympatií a náklonnosti („být jako učitel“);</a:t>
            </a:r>
          </a:p>
          <a:p>
            <a:pPr fontAlgn="auto">
              <a:spcAft>
                <a:spcPts val="0"/>
              </a:spcAft>
              <a:buFont typeface="Arial" pitchFamily="34" charset="0"/>
              <a:buChar char="•"/>
              <a:defRPr/>
            </a:pPr>
            <a:r>
              <a:rPr lang="cs-CZ" sz="1800" b="1" dirty="0" smtClean="0">
                <a:latin typeface="Bookman Old Style" pitchFamily="18" charset="0"/>
              </a:rPr>
              <a:t>legitimní </a:t>
            </a:r>
            <a:r>
              <a:rPr lang="cs-CZ" sz="1800" dirty="0" smtClean="0">
                <a:latin typeface="Bookman Old Style" pitchFamily="18" charset="0"/>
              </a:rPr>
              <a:t>– souvisí se sociální rolí učitele, která garantuje (formální) autoritu nad žáky. Tato role je spjata s normou dohlížet na druhé a ovlivňovat je. </a:t>
            </a:r>
          </a:p>
          <a:p>
            <a:pPr fontAlgn="auto">
              <a:spcAft>
                <a:spcPts val="0"/>
              </a:spcAft>
              <a:buFont typeface="Arial" pitchFamily="34" charset="0"/>
              <a:buChar char="•"/>
              <a:defRPr/>
            </a:pPr>
            <a:r>
              <a:rPr lang="cs-CZ" sz="1800" b="1" dirty="0" smtClean="0">
                <a:latin typeface="Bookman Old Style" pitchFamily="18" charset="0"/>
              </a:rPr>
              <a:t>expertní </a:t>
            </a:r>
            <a:r>
              <a:rPr lang="cs-CZ" sz="1800" dirty="0" smtClean="0">
                <a:latin typeface="Bookman Old Style" pitchFamily="18" charset="0"/>
              </a:rPr>
              <a:t>– vychází z učitelovy znalosti oboru nebo ze zvládnutí výukových metod. Vliv učitele na žáky </a:t>
            </a:r>
            <a:r>
              <a:rPr lang="cs-CZ" dirty="0">
                <a:latin typeface="Bookman Old Style" pitchFamily="18" charset="0"/>
              </a:rPr>
              <a:t>vychází z jejich vnímání učitele jako experta, který má intelektuální znalosti obsahu (či určité dovednosti).</a:t>
            </a:r>
          </a:p>
        </p:txBody>
      </p:sp>
      <p:sp>
        <p:nvSpPr>
          <p:cNvPr id="45059" name="Zástupný symbol pro číslo snímku 4"/>
          <p:cNvSpPr>
            <a:spLocks noGrp="1"/>
          </p:cNvSpPr>
          <p:nvPr>
            <p:ph type="sldNum" sz="quarter" idx="12"/>
          </p:nvPr>
        </p:nvSpPr>
        <p:spPr>
          <a:xfrm>
            <a:off x="3124200" y="6356350"/>
            <a:ext cx="2895600" cy="365125"/>
          </a:xfrm>
          <a:ln>
            <a:miter lim="800000"/>
            <a:headEnd/>
            <a:tailEnd/>
          </a:ln>
        </p:spPr>
        <p:txBody>
          <a:bodyPr/>
          <a:lstStyle/>
          <a:p>
            <a:pPr algn="ctr">
              <a:defRPr/>
            </a:pPr>
            <a:fld id="{6D5483AB-E1E6-4A15-9BC0-9CBF8BB8A55D}" type="slidenum">
              <a:rPr lang="cs-CZ" altLang="cs-CZ"/>
              <a:pPr algn="ctr">
                <a:defRPr/>
              </a:pPr>
              <a:t>29</a:t>
            </a:fld>
            <a:endParaRPr lang="cs-CZ" alt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Časté </a:t>
            </a:r>
            <a:r>
              <a:rPr lang="cs-CZ" dirty="0" err="1" smtClean="0"/>
              <a:t>miskoncepty</a:t>
            </a:r>
            <a:endParaRPr lang="cs-CZ" dirty="0"/>
          </a:p>
        </p:txBody>
      </p:sp>
      <p:sp>
        <p:nvSpPr>
          <p:cNvPr id="3" name="Zástupný symbol pro obsah 2"/>
          <p:cNvSpPr>
            <a:spLocks noGrp="1"/>
          </p:cNvSpPr>
          <p:nvPr>
            <p:ph idx="1"/>
          </p:nvPr>
        </p:nvSpPr>
        <p:spPr/>
        <p:txBody>
          <a:bodyPr>
            <a:normAutofit/>
          </a:bodyPr>
          <a:lstStyle/>
          <a:p>
            <a:r>
              <a:rPr lang="cs-CZ" sz="2800" dirty="0" smtClean="0"/>
              <a:t>A) moc jako vlastnost jedince („mít moc“)</a:t>
            </a:r>
          </a:p>
          <a:p>
            <a:r>
              <a:rPr lang="cs-CZ" sz="2800" dirty="0" smtClean="0"/>
              <a:t>B) moc jako negativní jev</a:t>
            </a:r>
            <a:endParaRPr lang="cs-CZ" sz="2800" dirty="0"/>
          </a:p>
        </p:txBody>
      </p:sp>
    </p:spTree>
    <p:extLst>
      <p:ext uri="{BB962C8B-B14F-4D97-AF65-F5344CB8AC3E}">
        <p14:creationId xmlns:p14="http://schemas.microsoft.com/office/powerpoint/2010/main" val="1039042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Moc u studentů učitelství</a:t>
            </a:r>
            <a:endParaRPr lang="cs-CZ" dirty="0"/>
          </a:p>
        </p:txBody>
      </p:sp>
      <p:sp>
        <p:nvSpPr>
          <p:cNvPr id="3" name="Zástupný symbol pro obsah 2"/>
          <p:cNvSpPr>
            <a:spLocks noGrp="1"/>
          </p:cNvSpPr>
          <p:nvPr>
            <p:ph idx="1"/>
          </p:nvPr>
        </p:nvSpPr>
        <p:spPr/>
        <p:txBody>
          <a:bodyPr/>
          <a:lstStyle/>
          <a:p>
            <a:r>
              <a:rPr lang="cs-CZ" dirty="0"/>
              <a:t>Výzkumná šetření dokládají (</a:t>
            </a:r>
            <a:r>
              <a:rPr lang="cs-CZ" dirty="0" err="1"/>
              <a:t>Richmond</a:t>
            </a:r>
            <a:r>
              <a:rPr lang="cs-CZ" dirty="0"/>
              <a:t> &amp; </a:t>
            </a:r>
            <a:r>
              <a:rPr lang="cs-CZ" dirty="0" err="1"/>
              <a:t>Roach</a:t>
            </a:r>
            <a:r>
              <a:rPr lang="cs-CZ" dirty="0"/>
              <a:t>, 1992; </a:t>
            </a:r>
            <a:r>
              <a:rPr lang="cs-CZ" dirty="0" err="1"/>
              <a:t>Staton</a:t>
            </a:r>
            <a:r>
              <a:rPr lang="cs-CZ" dirty="0"/>
              <a:t>, 1992), že mocenské uspořádání ve třídách začínajících učitelů či studentů, kteří stojí před vstupem do profese, bývá často problematické. </a:t>
            </a:r>
            <a:endParaRPr lang="cs-CZ" dirty="0" smtClean="0"/>
          </a:p>
          <a:p>
            <a:r>
              <a:rPr lang="cs-CZ" dirty="0" err="1"/>
              <a:t>Veenman</a:t>
            </a:r>
            <a:r>
              <a:rPr lang="cs-CZ" dirty="0"/>
              <a:t> (</a:t>
            </a:r>
            <a:r>
              <a:rPr lang="cs-CZ" dirty="0" smtClean="0"/>
              <a:t>1987) hovoří </a:t>
            </a:r>
            <a:r>
              <a:rPr lang="cs-CZ" dirty="0"/>
              <a:t>o tzv. šoku z </a:t>
            </a:r>
            <a:r>
              <a:rPr lang="cs-CZ" dirty="0" smtClean="0"/>
              <a:t>reality</a:t>
            </a:r>
          </a:p>
          <a:p>
            <a:r>
              <a:rPr lang="cs-CZ" dirty="0" smtClean="0"/>
              <a:t>Na </a:t>
            </a:r>
            <a:r>
              <a:rPr lang="cs-CZ" dirty="0"/>
              <a:t>začátku profesní dráhy tak mnozí začínající učitelé usilují o to „přežít“, čili vypořádat se sociální situací ve </a:t>
            </a:r>
            <a:r>
              <a:rPr lang="cs-CZ" dirty="0" smtClean="0"/>
              <a:t>třídě</a:t>
            </a:r>
          </a:p>
          <a:p>
            <a:r>
              <a:rPr lang="cs-CZ" dirty="0"/>
              <a:t>K tomu jim může pomoci i nastavení funkčních mocenských vztahů. Nepodaří-li se to, hrozí odchod z profese</a:t>
            </a:r>
          </a:p>
        </p:txBody>
      </p:sp>
    </p:spTree>
    <p:extLst>
      <p:ext uri="{BB962C8B-B14F-4D97-AF65-F5344CB8AC3E}">
        <p14:creationId xmlns:p14="http://schemas.microsoft.com/office/powerpoint/2010/main" val="744100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Příklad výzkumu</a:t>
            </a:r>
            <a:br>
              <a:rPr lang="cs-CZ" dirty="0" smtClean="0"/>
            </a:br>
            <a:r>
              <a:rPr lang="cs-CZ" dirty="0" smtClean="0"/>
              <a:t>Moc ve výuce studentů učitelství</a:t>
            </a:r>
            <a:endParaRPr lang="cs-CZ"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r>
              <a:rPr lang="cs-CZ" dirty="0">
                <a:latin typeface="Bookman Old Style" pitchFamily="18" charset="0"/>
              </a:rPr>
              <a:t>Smíšený výzkumný design </a:t>
            </a:r>
            <a:r>
              <a:rPr lang="cs-CZ" dirty="0" smtClean="0">
                <a:latin typeface="Bookman Old Style" pitchFamily="18" charset="0"/>
              </a:rPr>
              <a:t>(</a:t>
            </a:r>
            <a:r>
              <a:rPr lang="cs-CZ" dirty="0" smtClean="0">
                <a:latin typeface="Bookman Old Style" pitchFamily="18" charset="0"/>
              </a:rPr>
              <a:t>kvalitativní a kvantitativní</a:t>
            </a:r>
            <a:r>
              <a:rPr lang="cs-CZ" dirty="0" smtClean="0">
                <a:latin typeface="Bookman Old Style" pitchFamily="18" charset="0"/>
              </a:rPr>
              <a:t>)</a:t>
            </a:r>
            <a:endParaRPr lang="cs-CZ" dirty="0">
              <a:latin typeface="Bookman Old Style" pitchFamily="18" charset="0"/>
            </a:endParaRPr>
          </a:p>
          <a:p>
            <a:pPr>
              <a:buFont typeface="Wingdings" panose="05000000000000000000" pitchFamily="2" charset="2"/>
              <a:buChar char="§"/>
            </a:pPr>
            <a:endParaRPr lang="cs-CZ" dirty="0">
              <a:latin typeface="Bookman Old Style" pitchFamily="18" charset="0"/>
            </a:endParaRPr>
          </a:p>
          <a:p>
            <a:pPr>
              <a:lnSpc>
                <a:spcPct val="90000"/>
              </a:lnSpc>
              <a:buFont typeface="Wingdings" panose="05000000000000000000" pitchFamily="2" charset="2"/>
              <a:buChar char="§"/>
            </a:pPr>
            <a:r>
              <a:rPr lang="cs-CZ" dirty="0">
                <a:latin typeface="Bookman Old Style" pitchFamily="18" charset="0"/>
              </a:rPr>
              <a:t>Vzorek: 8 studentů učitelství (7 žen, 1 muž)</a:t>
            </a:r>
          </a:p>
          <a:p>
            <a:pPr>
              <a:lnSpc>
                <a:spcPct val="90000"/>
              </a:lnSpc>
              <a:buFont typeface="Wingdings" panose="05000000000000000000" pitchFamily="2" charset="2"/>
              <a:buChar char="§"/>
            </a:pPr>
            <a:endParaRPr lang="cs-CZ" dirty="0">
              <a:latin typeface="Bookman Old Style" pitchFamily="18" charset="0"/>
            </a:endParaRPr>
          </a:p>
          <a:p>
            <a:pPr>
              <a:lnSpc>
                <a:spcPct val="90000"/>
              </a:lnSpc>
              <a:buFont typeface="Wingdings" panose="05000000000000000000" pitchFamily="2" charset="2"/>
              <a:buChar char="§"/>
            </a:pPr>
            <a:r>
              <a:rPr lang="cs-CZ" dirty="0">
                <a:latin typeface="Bookman Old Style" pitchFamily="18" charset="0"/>
              </a:rPr>
              <a:t>Sběr </a:t>
            </a:r>
            <a:r>
              <a:rPr lang="cs-CZ" dirty="0" smtClean="0">
                <a:latin typeface="Bookman Old Style" pitchFamily="18" charset="0"/>
              </a:rPr>
              <a:t>dat: videonahrávky 6-ti </a:t>
            </a:r>
            <a:r>
              <a:rPr lang="cs-CZ" dirty="0">
                <a:latin typeface="Bookman Old Style" pitchFamily="18" charset="0"/>
              </a:rPr>
              <a:t>hodin výuky každého z </a:t>
            </a:r>
            <a:r>
              <a:rPr lang="cs-CZ" dirty="0" smtClean="0">
                <a:latin typeface="Bookman Old Style" pitchFamily="18" charset="0"/>
              </a:rPr>
              <a:t>respondentů</a:t>
            </a:r>
          </a:p>
          <a:p>
            <a:pPr marL="0" indent="0">
              <a:lnSpc>
                <a:spcPct val="90000"/>
              </a:lnSpc>
              <a:buNone/>
            </a:pPr>
            <a:endParaRPr lang="cs-CZ" dirty="0" smtClean="0">
              <a:latin typeface="Bookman Old Style" pitchFamily="18" charset="0"/>
            </a:endParaRPr>
          </a:p>
          <a:p>
            <a:pPr>
              <a:lnSpc>
                <a:spcPct val="90000"/>
              </a:lnSpc>
              <a:buFont typeface="Wingdings" panose="05000000000000000000" pitchFamily="2" charset="2"/>
              <a:buChar char="§"/>
            </a:pPr>
            <a:r>
              <a:rPr lang="cs-CZ" dirty="0" smtClean="0">
                <a:latin typeface="Bookman Old Style" pitchFamily="18" charset="0"/>
              </a:rPr>
              <a:t>Dotazník </a:t>
            </a:r>
            <a:r>
              <a:rPr lang="cs-CZ" dirty="0">
                <a:latin typeface="Bookman Old Style" pitchFamily="18" charset="0"/>
              </a:rPr>
              <a:t>bází </a:t>
            </a:r>
            <a:r>
              <a:rPr lang="cs-CZ" dirty="0" smtClean="0">
                <a:latin typeface="Bookman Old Style" pitchFamily="18" charset="0"/>
              </a:rPr>
              <a:t>moci (vyplňují žáci)</a:t>
            </a:r>
            <a:endParaRPr lang="cs-CZ" dirty="0">
              <a:latin typeface="Bookman Old Style" pitchFamily="18" charset="0"/>
            </a:endParaRPr>
          </a:p>
        </p:txBody>
      </p:sp>
    </p:spTree>
    <p:extLst>
      <p:ext uri="{BB962C8B-B14F-4D97-AF65-F5344CB8AC3E}">
        <p14:creationId xmlns:p14="http://schemas.microsoft.com/office/powerpoint/2010/main" val="118873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Dotazník bází moci – přiřaďte položky</a:t>
            </a:r>
            <a:endParaRPr lang="cs-CZ" dirty="0"/>
          </a:p>
        </p:txBody>
      </p:sp>
      <p:sp>
        <p:nvSpPr>
          <p:cNvPr id="3" name="Zástupný symbol pro obsah 2"/>
          <p:cNvSpPr>
            <a:spLocks noGrp="1"/>
          </p:cNvSpPr>
          <p:nvPr>
            <p:ph idx="1"/>
          </p:nvPr>
        </p:nvSpPr>
        <p:spPr>
          <a:xfrm>
            <a:off x="683568" y="1988840"/>
            <a:ext cx="6347713" cy="4364754"/>
          </a:xfrm>
        </p:spPr>
        <p:txBody>
          <a:bodyPr>
            <a:normAutofit fontScale="77500" lnSpcReduction="20000"/>
          </a:bodyPr>
          <a:lstStyle/>
          <a:p>
            <a:r>
              <a:rPr lang="cs-CZ" b="1" dirty="0" smtClean="0"/>
              <a:t>Báze: donucovací, odměňovací, legitimní referenční, expertní</a:t>
            </a:r>
          </a:p>
          <a:p>
            <a:endParaRPr lang="cs-CZ" dirty="0"/>
          </a:p>
          <a:p>
            <a:r>
              <a:rPr lang="cs-CZ" dirty="0"/>
              <a:t>S touto učitelkou mám hodně společného</a:t>
            </a:r>
            <a:r>
              <a:rPr lang="cs-CZ" dirty="0" smtClean="0"/>
              <a:t>. </a:t>
            </a:r>
          </a:p>
          <a:p>
            <a:pPr marL="0" indent="0">
              <a:buNone/>
            </a:pPr>
            <a:r>
              <a:rPr lang="cs-CZ" dirty="0">
                <a:solidFill>
                  <a:srgbClr val="00B050"/>
                </a:solidFill>
              </a:rPr>
              <a:t>	</a:t>
            </a:r>
            <a:r>
              <a:rPr lang="cs-CZ" dirty="0" smtClean="0">
                <a:solidFill>
                  <a:srgbClr val="00B050"/>
                </a:solidFill>
              </a:rPr>
              <a:t>REFERENČNÍ</a:t>
            </a:r>
          </a:p>
          <a:p>
            <a:r>
              <a:rPr lang="cs-CZ" dirty="0"/>
              <a:t>Když tato učitelka ve výuce něco vysvětluje, je to srozumitelné</a:t>
            </a:r>
            <a:r>
              <a:rPr lang="cs-CZ" dirty="0" smtClean="0"/>
              <a:t>. </a:t>
            </a:r>
          </a:p>
          <a:p>
            <a:pPr marL="0" indent="0">
              <a:buNone/>
            </a:pPr>
            <a:r>
              <a:rPr lang="cs-CZ" dirty="0" smtClean="0">
                <a:solidFill>
                  <a:srgbClr val="00B050"/>
                </a:solidFill>
              </a:rPr>
              <a:t>	EXPERTNÍ</a:t>
            </a:r>
            <a:endParaRPr lang="cs-CZ" dirty="0">
              <a:solidFill>
                <a:srgbClr val="00B050"/>
              </a:solidFill>
            </a:endParaRPr>
          </a:p>
          <a:p>
            <a:r>
              <a:rPr lang="cs-CZ" dirty="0"/>
              <a:t>Tato učitelka říká, že učitelé se musí </a:t>
            </a:r>
            <a:r>
              <a:rPr lang="cs-CZ" dirty="0" smtClean="0"/>
              <a:t>poslouchat.	</a:t>
            </a:r>
          </a:p>
          <a:p>
            <a:pPr marL="0" indent="0">
              <a:buNone/>
            </a:pPr>
            <a:r>
              <a:rPr lang="cs-CZ" dirty="0">
                <a:solidFill>
                  <a:srgbClr val="00B050"/>
                </a:solidFill>
              </a:rPr>
              <a:t>	</a:t>
            </a:r>
            <a:r>
              <a:rPr lang="cs-CZ" dirty="0" smtClean="0">
                <a:solidFill>
                  <a:srgbClr val="00B050"/>
                </a:solidFill>
              </a:rPr>
              <a:t>LEGITIMNÍ</a:t>
            </a:r>
            <a:endParaRPr lang="cs-CZ" dirty="0">
              <a:solidFill>
                <a:srgbClr val="00B050"/>
              </a:solidFill>
            </a:endParaRPr>
          </a:p>
          <a:p>
            <a:r>
              <a:rPr lang="cs-CZ" dirty="0"/>
              <a:t>Když mi to v hodině nejde tak, jak si tahle učitelka představuje, před celou třídou mě ztrapní. </a:t>
            </a:r>
            <a:endParaRPr lang="cs-CZ" dirty="0" smtClean="0"/>
          </a:p>
          <a:p>
            <a:pPr marL="0" indent="0">
              <a:buNone/>
            </a:pPr>
            <a:r>
              <a:rPr lang="cs-CZ" dirty="0">
                <a:solidFill>
                  <a:srgbClr val="00B050"/>
                </a:solidFill>
              </a:rPr>
              <a:t>	</a:t>
            </a:r>
            <a:r>
              <a:rPr lang="cs-CZ" dirty="0" smtClean="0">
                <a:solidFill>
                  <a:srgbClr val="00B050"/>
                </a:solidFill>
              </a:rPr>
              <a:t>DONUCOVACÍ</a:t>
            </a:r>
            <a:endParaRPr lang="cs-CZ" dirty="0">
              <a:solidFill>
                <a:srgbClr val="00B050"/>
              </a:solidFill>
            </a:endParaRPr>
          </a:p>
          <a:p>
            <a:r>
              <a:rPr lang="cs-CZ" dirty="0"/>
              <a:t>Když se naučím, co mám, tato učitelka mě pochválí.</a:t>
            </a:r>
          </a:p>
          <a:p>
            <a:pPr marL="0" indent="0">
              <a:buNone/>
            </a:pPr>
            <a:r>
              <a:rPr lang="cs-CZ" dirty="0"/>
              <a:t>	</a:t>
            </a:r>
            <a:r>
              <a:rPr lang="cs-CZ" dirty="0" smtClean="0">
                <a:solidFill>
                  <a:srgbClr val="00B050"/>
                </a:solidFill>
              </a:rPr>
              <a:t>ODMĚŇOVACÍ</a:t>
            </a:r>
            <a:endParaRPr lang="cs-CZ" dirty="0">
              <a:solidFill>
                <a:srgbClr val="00B050"/>
              </a:solidFill>
            </a:endParaRPr>
          </a:p>
          <a:p>
            <a:pPr marL="0" indent="0">
              <a:buNone/>
            </a:pPr>
            <a:endParaRPr lang="cs-CZ" dirty="0"/>
          </a:p>
        </p:txBody>
      </p:sp>
    </p:spTree>
    <p:extLst>
      <p:ext uri="{BB962C8B-B14F-4D97-AF65-F5344CB8AC3E}">
        <p14:creationId xmlns:p14="http://schemas.microsoft.com/office/powerpoint/2010/main" val="408012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Nadpis 1"/>
          <p:cNvSpPr>
            <a:spLocks noGrp="1"/>
          </p:cNvSpPr>
          <p:nvPr>
            <p:ph type="title"/>
          </p:nvPr>
        </p:nvSpPr>
        <p:spPr>
          <a:xfrm>
            <a:off x="720725" y="1011238"/>
            <a:ext cx="7827963" cy="647700"/>
          </a:xfrm>
        </p:spPr>
        <p:txBody>
          <a:bodyPr>
            <a:normAutofit fontScale="90000"/>
          </a:bodyPr>
          <a:lstStyle/>
          <a:p>
            <a:pPr algn="ctr"/>
            <a:r>
              <a:rPr lang="cs-CZ" altLang="cs-CZ" dirty="0" smtClean="0">
                <a:solidFill>
                  <a:schemeClr val="tx1"/>
                </a:solidFill>
                <a:latin typeface="Bookman Old Style" pitchFamily="18" charset="0"/>
              </a:rPr>
              <a:t>Výsledky z dotazníků studentů učitelství</a:t>
            </a:r>
            <a:endParaRPr lang="en-GB" altLang="cs-CZ" dirty="0" smtClean="0">
              <a:solidFill>
                <a:schemeClr val="tx1"/>
              </a:solidFill>
              <a:latin typeface="Bookman Old Style" pitchFamily="18" charset="0"/>
            </a:endParaRPr>
          </a:p>
        </p:txBody>
      </p:sp>
      <p:sp>
        <p:nvSpPr>
          <p:cNvPr id="3" name="Zástupný symbol pro obsah 2"/>
          <p:cNvSpPr>
            <a:spLocks noGrp="1"/>
          </p:cNvSpPr>
          <p:nvPr>
            <p:ph idx="1"/>
          </p:nvPr>
        </p:nvSpPr>
        <p:spPr>
          <a:xfrm>
            <a:off x="481014" y="1903413"/>
            <a:ext cx="8389522" cy="4114800"/>
          </a:xfrm>
        </p:spPr>
        <p:txBody>
          <a:bodyPr>
            <a:normAutofit/>
          </a:bodyPr>
          <a:lstStyle/>
          <a:p>
            <a:pPr>
              <a:buNone/>
            </a:pPr>
            <a:endParaRPr lang="cs-CZ" sz="1800" dirty="0" smtClean="0">
              <a:latin typeface="Bookman Old Style" pitchFamily="18" charset="0"/>
            </a:endParaRPr>
          </a:p>
          <a:p>
            <a:pPr>
              <a:buNone/>
            </a:pPr>
            <a:endParaRPr lang="cs-CZ" sz="1800" dirty="0" smtClean="0">
              <a:latin typeface="Bookman Old Style" pitchFamily="18" charset="0"/>
            </a:endParaRPr>
          </a:p>
          <a:p>
            <a:pPr>
              <a:buNone/>
            </a:pPr>
            <a:endParaRPr lang="cs-CZ" sz="1800" dirty="0">
              <a:latin typeface="Bookman Old Style" pitchFamily="18" charset="0"/>
            </a:endParaRPr>
          </a:p>
          <a:p>
            <a:pPr>
              <a:buNone/>
            </a:pPr>
            <a:endParaRPr lang="cs-CZ" sz="1800" dirty="0" smtClean="0">
              <a:latin typeface="Bookman Old Style" pitchFamily="18" charset="0"/>
            </a:endParaRPr>
          </a:p>
          <a:p>
            <a:pPr>
              <a:buNone/>
            </a:pPr>
            <a:endParaRPr lang="cs-CZ" sz="1800" dirty="0" smtClean="0">
              <a:latin typeface="Bookman Old Style" pitchFamily="18" charset="0"/>
            </a:endParaRPr>
          </a:p>
          <a:p>
            <a:pPr>
              <a:buNone/>
            </a:pPr>
            <a:endParaRPr lang="cs-CZ" sz="1800" dirty="0" smtClean="0">
              <a:latin typeface="Bookman Old Style" pitchFamily="18" charset="0"/>
            </a:endParaRPr>
          </a:p>
          <a:p>
            <a:pPr>
              <a:buNone/>
            </a:pPr>
            <a:endParaRPr lang="cs-CZ" sz="1800" dirty="0" smtClean="0">
              <a:latin typeface="Bookman Old Style" pitchFamily="18" charset="0"/>
            </a:endParaRPr>
          </a:p>
          <a:p>
            <a:pPr>
              <a:buNone/>
            </a:pPr>
            <a:endParaRPr lang="cs-CZ" sz="1800" dirty="0" smtClean="0">
              <a:latin typeface="Bookman Old Style" pitchFamily="18" charset="0"/>
            </a:endParaRPr>
          </a:p>
          <a:p>
            <a:pPr>
              <a:buNone/>
            </a:pPr>
            <a:endParaRPr lang="cs-CZ" sz="1800" dirty="0">
              <a:latin typeface="Bookman Old Style" pitchFamily="18" charset="0"/>
            </a:endParaRPr>
          </a:p>
          <a:p>
            <a:pPr>
              <a:buNone/>
            </a:pPr>
            <a:endParaRPr lang="cs-CZ" sz="1800" dirty="0" smtClean="0">
              <a:latin typeface="Bookman Old Style" pitchFamily="18" charset="0"/>
            </a:endParaRPr>
          </a:p>
        </p:txBody>
      </p:sp>
      <p:sp>
        <p:nvSpPr>
          <p:cNvPr id="47107" name="Zástupný symbol pro číslo snímku 3"/>
          <p:cNvSpPr>
            <a:spLocks noGrp="1"/>
          </p:cNvSpPr>
          <p:nvPr>
            <p:ph type="sldNum" sz="quarter" idx="12"/>
          </p:nvPr>
        </p:nvSpPr>
        <p:spPr>
          <a:noFill/>
          <a:ln>
            <a:miter lim="800000"/>
            <a:headEnd/>
            <a:tailEnd/>
          </a:ln>
        </p:spPr>
        <p:txBody>
          <a:bodyPr/>
          <a:lstStyle/>
          <a:p>
            <a:fld id="{0300A1A7-0889-409A-AD2B-75DA32ACE722}" type="slidenum">
              <a:rPr lang="en-GB" altLang="cs-CZ" smtClean="0"/>
              <a:pPr/>
              <a:t>33</a:t>
            </a:fld>
            <a:endParaRPr lang="en-GB" altLang="cs-CZ" smtClean="0"/>
          </a:p>
        </p:txBody>
      </p:sp>
      <p:pic>
        <p:nvPicPr>
          <p:cNvPr id="2" name="Obrázek 1"/>
          <p:cNvPicPr>
            <a:picLocks noChangeAspect="1"/>
          </p:cNvPicPr>
          <p:nvPr/>
        </p:nvPicPr>
        <p:blipFill rotWithShape="1">
          <a:blip r:embed="rId2"/>
          <a:srcRect l="32368" t="28079" r="32503" b="29441"/>
          <a:stretch/>
        </p:blipFill>
        <p:spPr>
          <a:xfrm>
            <a:off x="1800221" y="1937183"/>
            <a:ext cx="5621526" cy="4248472"/>
          </a:xfrm>
          <a:prstGeom prst="rect">
            <a:avLst/>
          </a:prstGeom>
        </p:spPr>
      </p:pic>
    </p:spTree>
    <p:extLst>
      <p:ext uri="{BB962C8B-B14F-4D97-AF65-F5344CB8AC3E}">
        <p14:creationId xmlns:p14="http://schemas.microsoft.com/office/powerpoint/2010/main" val="2165480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Nadpis 1"/>
          <p:cNvSpPr>
            <a:spLocks noGrp="1"/>
          </p:cNvSpPr>
          <p:nvPr>
            <p:ph type="title"/>
          </p:nvPr>
        </p:nvSpPr>
        <p:spPr>
          <a:xfrm>
            <a:off x="35496" y="961054"/>
            <a:ext cx="8471917" cy="578497"/>
          </a:xfrm>
        </p:spPr>
        <p:txBody>
          <a:bodyPr>
            <a:normAutofit fontScale="90000"/>
          </a:bodyPr>
          <a:lstStyle/>
          <a:p>
            <a:pPr algn="ctr"/>
            <a:r>
              <a:rPr lang="pl-PL" dirty="0">
                <a:solidFill>
                  <a:schemeClr val="tx1"/>
                </a:solidFill>
                <a:latin typeface="Bookman Old Style" pitchFamily="18" charset="0"/>
              </a:rPr>
              <a:t>Experti na počátku profesní dráhy?</a:t>
            </a:r>
            <a:endParaRPr lang="pl-PL" dirty="0">
              <a:solidFill>
                <a:schemeClr val="tx1"/>
              </a:solidFill>
              <a:latin typeface="Bookman Old Style" pitchFamily="18" charset="0"/>
            </a:endParaRPr>
          </a:p>
        </p:txBody>
      </p:sp>
      <p:sp>
        <p:nvSpPr>
          <p:cNvPr id="3" name="Zástupný symbol pro obsah 2"/>
          <p:cNvSpPr>
            <a:spLocks noGrp="1"/>
          </p:cNvSpPr>
          <p:nvPr>
            <p:ph idx="1"/>
          </p:nvPr>
        </p:nvSpPr>
        <p:spPr>
          <a:xfrm>
            <a:off x="349250" y="1791478"/>
            <a:ext cx="8512528" cy="4341035"/>
          </a:xfrm>
        </p:spPr>
        <p:txBody>
          <a:bodyPr/>
          <a:lstStyle/>
          <a:p>
            <a:pPr>
              <a:buNone/>
            </a:pPr>
            <a:endParaRPr lang="cs-CZ" sz="1800" dirty="0" smtClean="0">
              <a:latin typeface="Bookman Old Style" pitchFamily="18" charset="0"/>
            </a:endParaRPr>
          </a:p>
          <a:p>
            <a:pPr>
              <a:buNone/>
            </a:pPr>
            <a:r>
              <a:rPr lang="cs-CZ" sz="1800" dirty="0" smtClean="0">
                <a:latin typeface="Bookman Old Style" pitchFamily="18" charset="0"/>
              </a:rPr>
              <a:t>Expert jako protipól </a:t>
            </a:r>
            <a:r>
              <a:rPr lang="cs-CZ" sz="1800" dirty="0">
                <a:latin typeface="Bookman Old Style" pitchFamily="18" charset="0"/>
              </a:rPr>
              <a:t>ke stádiu začátečníka (</a:t>
            </a:r>
            <a:r>
              <a:rPr lang="cs-CZ" sz="1800" dirty="0" smtClean="0">
                <a:latin typeface="Bookman Old Style" pitchFamily="18" charset="0"/>
              </a:rPr>
              <a:t>Píšová, 2013) </a:t>
            </a:r>
            <a:r>
              <a:rPr lang="cs-CZ" sz="1800" dirty="0">
                <a:latin typeface="Bookman Old Style" pitchFamily="18" charset="0"/>
              </a:rPr>
              <a:t>x vlastnosti, vědomosti a dovednosti (</a:t>
            </a:r>
            <a:r>
              <a:rPr lang="cs-CZ" sz="1800" dirty="0" err="1" smtClean="0">
                <a:latin typeface="Bookman Old Style" pitchFamily="18" charset="0"/>
              </a:rPr>
              <a:t>Hattie</a:t>
            </a:r>
            <a:r>
              <a:rPr lang="cs-CZ" sz="1800" dirty="0" smtClean="0">
                <a:latin typeface="Bookman Old Style" pitchFamily="18" charset="0"/>
              </a:rPr>
              <a:t>, 2003)</a:t>
            </a:r>
            <a:endParaRPr lang="cs-CZ" sz="1800" dirty="0">
              <a:latin typeface="Bookman Old Style" pitchFamily="18" charset="0"/>
            </a:endParaRPr>
          </a:p>
          <a:p>
            <a:pPr>
              <a:buNone/>
            </a:pPr>
            <a:endParaRPr lang="cs-CZ" sz="1800" dirty="0">
              <a:latin typeface="Bookman Old Style" pitchFamily="18" charset="0"/>
            </a:endParaRPr>
          </a:p>
          <a:p>
            <a:pPr>
              <a:buNone/>
            </a:pPr>
            <a:r>
              <a:rPr lang="cs-CZ" sz="1800" dirty="0">
                <a:latin typeface="Bookman Old Style" pitchFamily="18" charset="0"/>
              </a:rPr>
              <a:t>Distribuce expertní moci ve třídě</a:t>
            </a:r>
          </a:p>
          <a:p>
            <a:pPr>
              <a:buFont typeface="Wingdings" pitchFamily="2" charset="2"/>
              <a:buChar char="Ø"/>
            </a:pPr>
            <a:r>
              <a:rPr lang="cs-CZ" sz="1800" dirty="0" smtClean="0">
                <a:latin typeface="Bookman Old Style" pitchFamily="18" charset="0"/>
              </a:rPr>
              <a:t>modus kooperace – student z pohledu žáků disponuje dostatečnými znalostmi a současně je schopen tyto poznatky předat; častá pozitivní zpětná vazba směrem k žákům + zažívání pocitu </a:t>
            </a:r>
            <a:r>
              <a:rPr lang="cs-CZ" sz="1800" dirty="0" smtClean="0">
                <a:latin typeface="Bookman Old Style" pitchFamily="18" charset="0"/>
              </a:rPr>
              <a:t>úspěchu</a:t>
            </a:r>
          </a:p>
          <a:p>
            <a:pPr marL="0" indent="0">
              <a:buNone/>
            </a:pPr>
            <a:r>
              <a:rPr lang="cs-CZ" sz="1800" dirty="0">
                <a:latin typeface="Bookman Old Style" pitchFamily="18" charset="0"/>
              </a:rPr>
              <a:t>x</a:t>
            </a:r>
            <a:endParaRPr lang="cs-CZ" sz="1800" dirty="0" smtClean="0">
              <a:latin typeface="Bookman Old Style" pitchFamily="18" charset="0"/>
            </a:endParaRPr>
          </a:p>
          <a:p>
            <a:pPr>
              <a:buFont typeface="Wingdings" pitchFamily="2" charset="2"/>
              <a:buChar char="Ø"/>
            </a:pPr>
            <a:r>
              <a:rPr lang="cs-CZ" sz="1800" dirty="0" smtClean="0">
                <a:latin typeface="Bookman Old Style" pitchFamily="18" charset="0"/>
              </a:rPr>
              <a:t>modus </a:t>
            </a:r>
            <a:r>
              <a:rPr lang="cs-CZ" sz="1800" dirty="0" err="1">
                <a:latin typeface="Bookman Old Style" pitchFamily="18" charset="0"/>
              </a:rPr>
              <a:t>kompetice</a:t>
            </a:r>
            <a:endParaRPr lang="cs-CZ" sz="1800" dirty="0">
              <a:latin typeface="Bookman Old Style" pitchFamily="18" charset="0"/>
            </a:endParaRPr>
          </a:p>
        </p:txBody>
      </p:sp>
      <p:sp>
        <p:nvSpPr>
          <p:cNvPr id="45059" name="Zástupný symbol pro číslo snímku 4"/>
          <p:cNvSpPr>
            <a:spLocks noGrp="1"/>
          </p:cNvSpPr>
          <p:nvPr>
            <p:ph type="sldNum" sz="quarter" idx="12"/>
          </p:nvPr>
        </p:nvSpPr>
        <p:spPr>
          <a:noFill/>
          <a:ln>
            <a:miter lim="800000"/>
            <a:headEnd/>
            <a:tailEnd/>
          </a:ln>
        </p:spPr>
        <p:txBody>
          <a:bodyPr/>
          <a:lstStyle/>
          <a:p>
            <a:fld id="{ED666048-2663-4319-B517-4FBB44013FEE}" type="slidenum">
              <a:rPr lang="cs-CZ" altLang="cs-CZ" smtClean="0"/>
              <a:pPr/>
              <a:t>34</a:t>
            </a:fld>
            <a:endParaRPr lang="cs-CZ" altLang="cs-CZ" smtClean="0"/>
          </a:p>
        </p:txBody>
      </p:sp>
    </p:spTree>
    <p:extLst>
      <p:ext uri="{BB962C8B-B14F-4D97-AF65-F5344CB8AC3E}">
        <p14:creationId xmlns:p14="http://schemas.microsoft.com/office/powerpoint/2010/main" val="3600148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Nadpis 1"/>
          <p:cNvSpPr>
            <a:spLocks noGrp="1"/>
          </p:cNvSpPr>
          <p:nvPr>
            <p:ph type="title"/>
          </p:nvPr>
        </p:nvSpPr>
        <p:spPr>
          <a:xfrm>
            <a:off x="679450" y="961054"/>
            <a:ext cx="7827963" cy="578497"/>
          </a:xfrm>
        </p:spPr>
        <p:txBody>
          <a:bodyPr>
            <a:normAutofit fontScale="90000"/>
          </a:bodyPr>
          <a:lstStyle/>
          <a:p>
            <a:pPr algn="ctr"/>
            <a:r>
              <a:rPr lang="cs-CZ" dirty="0">
                <a:solidFill>
                  <a:schemeClr val="tx1"/>
                </a:solidFill>
                <a:latin typeface="Bookman Old Style" pitchFamily="18" charset="0"/>
              </a:rPr>
              <a:t>Projevy </a:t>
            </a:r>
            <a:r>
              <a:rPr lang="cs-CZ" dirty="0" smtClean="0">
                <a:solidFill>
                  <a:schemeClr val="tx1"/>
                </a:solidFill>
                <a:latin typeface="Bookman Old Style" pitchFamily="18" charset="0"/>
              </a:rPr>
              <a:t>expertní moci</a:t>
            </a:r>
          </a:p>
        </p:txBody>
      </p:sp>
      <p:sp>
        <p:nvSpPr>
          <p:cNvPr id="3" name="Zástupný symbol pro obsah 2"/>
          <p:cNvSpPr>
            <a:spLocks noGrp="1"/>
          </p:cNvSpPr>
          <p:nvPr>
            <p:ph idx="1"/>
          </p:nvPr>
        </p:nvSpPr>
        <p:spPr>
          <a:xfrm>
            <a:off x="349250" y="1791478"/>
            <a:ext cx="8591550" cy="4341035"/>
          </a:xfrm>
        </p:spPr>
        <p:txBody>
          <a:bodyPr>
            <a:normAutofit/>
          </a:bodyPr>
          <a:lstStyle/>
          <a:p>
            <a:pPr>
              <a:buNone/>
            </a:pPr>
            <a:r>
              <a:rPr lang="cs-CZ" sz="1800" b="1" dirty="0" smtClean="0">
                <a:latin typeface="Bookman Old Style" pitchFamily="18" charset="0"/>
              </a:rPr>
              <a:t>Modus </a:t>
            </a:r>
            <a:r>
              <a:rPr lang="cs-CZ" sz="1800" b="1" dirty="0" err="1" smtClean="0">
                <a:latin typeface="Bookman Old Style" pitchFamily="18" charset="0"/>
              </a:rPr>
              <a:t>kompetice</a:t>
            </a:r>
            <a:endParaRPr lang="cs-CZ" sz="1800" b="1" dirty="0" smtClean="0">
              <a:latin typeface="Bookman Old Style" pitchFamily="18" charset="0"/>
            </a:endParaRPr>
          </a:p>
          <a:p>
            <a:pPr>
              <a:buNone/>
            </a:pPr>
            <a:r>
              <a:rPr lang="cs-CZ" sz="1800" dirty="0" smtClean="0">
                <a:latin typeface="Bookman Old Style" pitchFamily="18" charset="0"/>
              </a:rPr>
              <a:t> – případy studentů, </a:t>
            </a:r>
            <a:r>
              <a:rPr lang="cs-CZ" sz="1800" dirty="0">
                <a:latin typeface="Bookman Old Style" pitchFamily="18" charset="0"/>
              </a:rPr>
              <a:t>kteří žákům podle jejich názoru k úspěchu dopomoci nemohou, neboť sami experty příliš </a:t>
            </a:r>
            <a:r>
              <a:rPr lang="cs-CZ" sz="1800" dirty="0" smtClean="0">
                <a:latin typeface="Bookman Old Style" pitchFamily="18" charset="0"/>
              </a:rPr>
              <a:t>nejsou.</a:t>
            </a:r>
          </a:p>
          <a:p>
            <a:pPr>
              <a:buNone/>
            </a:pPr>
            <a:r>
              <a:rPr lang="cs-CZ" sz="1800" dirty="0" smtClean="0">
                <a:latin typeface="Bookman Old Style" pitchFamily="18" charset="0"/>
              </a:rPr>
              <a:t> </a:t>
            </a:r>
          </a:p>
          <a:p>
            <a:pPr>
              <a:buNone/>
            </a:pPr>
            <a:r>
              <a:rPr lang="cs-CZ" sz="1800" dirty="0" smtClean="0">
                <a:latin typeface="Bookman Old Style" pitchFamily="18" charset="0"/>
              </a:rPr>
              <a:t>Vztahy </a:t>
            </a:r>
            <a:r>
              <a:rPr lang="cs-CZ" sz="1800" dirty="0">
                <a:latin typeface="Bookman Old Style" pitchFamily="18" charset="0"/>
              </a:rPr>
              <a:t>mezi studenty a žáky jsou charakteristické opakovanou snahou žáků o revoltu, na níž studenti reagují snahou udržet dění ve třídě pokud možno v </a:t>
            </a:r>
            <a:r>
              <a:rPr lang="cs-CZ" sz="1800" dirty="0" smtClean="0">
                <a:latin typeface="Bookman Old Style" pitchFamily="18" charset="0"/>
              </a:rPr>
              <a:t>chodu (</a:t>
            </a:r>
            <a:r>
              <a:rPr lang="cs-CZ" sz="1800" i="1" dirty="0" smtClean="0">
                <a:latin typeface="Bookman Old Style" pitchFamily="18" charset="0"/>
              </a:rPr>
              <a:t>příklad Karly</a:t>
            </a:r>
            <a:r>
              <a:rPr lang="cs-CZ" sz="1800" dirty="0" smtClean="0">
                <a:latin typeface="Bookman Old Style" pitchFamily="18" charset="0"/>
              </a:rPr>
              <a:t>…).</a:t>
            </a:r>
            <a:endParaRPr lang="cs-CZ" sz="1800" dirty="0">
              <a:latin typeface="Bookman Old Style" pitchFamily="18" charset="0"/>
            </a:endParaRPr>
          </a:p>
          <a:p>
            <a:pPr>
              <a:buNone/>
            </a:pPr>
            <a:r>
              <a:rPr lang="cs-CZ" sz="1800" dirty="0" smtClean="0">
                <a:latin typeface="Bookman Old Style" pitchFamily="18" charset="0"/>
              </a:rPr>
              <a:t>Studenti také často viditelně </a:t>
            </a:r>
            <a:r>
              <a:rPr lang="cs-CZ" sz="1800" dirty="0">
                <a:latin typeface="Bookman Old Style" pitchFamily="18" charset="0"/>
              </a:rPr>
              <a:t>chybují či se své </a:t>
            </a:r>
            <a:r>
              <a:rPr lang="cs-CZ" sz="1800" dirty="0" err="1">
                <a:latin typeface="Bookman Old Style" pitchFamily="18" charset="0"/>
              </a:rPr>
              <a:t>expertnosti</a:t>
            </a:r>
            <a:r>
              <a:rPr lang="cs-CZ" sz="1800" dirty="0">
                <a:latin typeface="Bookman Old Style" pitchFamily="18" charset="0"/>
              </a:rPr>
              <a:t> dobrovolně </a:t>
            </a:r>
            <a:r>
              <a:rPr lang="cs-CZ" sz="1800" dirty="0" smtClean="0">
                <a:latin typeface="Bookman Old Style" pitchFamily="18" charset="0"/>
              </a:rPr>
              <a:t>vzdávají.</a:t>
            </a:r>
            <a:endParaRPr lang="cs-CZ" sz="1800" dirty="0">
              <a:latin typeface="Bookman Old Style" pitchFamily="18" charset="0"/>
            </a:endParaRPr>
          </a:p>
          <a:p>
            <a:pPr>
              <a:buNone/>
            </a:pPr>
            <a:r>
              <a:rPr lang="cs-CZ" sz="1800" dirty="0" smtClean="0">
                <a:latin typeface="Bookman Old Style" pitchFamily="18" charset="0"/>
              </a:rPr>
              <a:t>Čím </a:t>
            </a:r>
            <a:r>
              <a:rPr lang="cs-CZ" sz="1800" dirty="0">
                <a:latin typeface="Bookman Old Style" pitchFamily="18" charset="0"/>
              </a:rPr>
              <a:t>více přitom žáci o </a:t>
            </a:r>
            <a:r>
              <a:rPr lang="cs-CZ" sz="1800" dirty="0" err="1">
                <a:latin typeface="Bookman Old Style" pitchFamily="18" charset="0"/>
              </a:rPr>
              <a:t>expertnosti</a:t>
            </a:r>
            <a:r>
              <a:rPr lang="cs-CZ" sz="1800" dirty="0">
                <a:latin typeface="Bookman Old Style" pitchFamily="18" charset="0"/>
              </a:rPr>
              <a:t> studentů pochybují, tím více studenti usilují o to, aby žákům dokázali, že toho ví více než oni.</a:t>
            </a:r>
          </a:p>
        </p:txBody>
      </p:sp>
      <p:sp>
        <p:nvSpPr>
          <p:cNvPr id="45059" name="Zástupný symbol pro číslo snímku 4"/>
          <p:cNvSpPr>
            <a:spLocks noGrp="1"/>
          </p:cNvSpPr>
          <p:nvPr>
            <p:ph type="sldNum" sz="quarter" idx="12"/>
          </p:nvPr>
        </p:nvSpPr>
        <p:spPr>
          <a:noFill/>
          <a:ln>
            <a:miter lim="800000"/>
            <a:headEnd/>
            <a:tailEnd/>
          </a:ln>
        </p:spPr>
        <p:txBody>
          <a:bodyPr/>
          <a:lstStyle/>
          <a:p>
            <a:fld id="{ED666048-2663-4319-B517-4FBB44013FEE}" type="slidenum">
              <a:rPr lang="cs-CZ" altLang="cs-CZ" smtClean="0"/>
              <a:pPr/>
              <a:t>35</a:t>
            </a:fld>
            <a:endParaRPr lang="cs-CZ" altLang="cs-CZ" smtClean="0"/>
          </a:p>
        </p:txBody>
      </p:sp>
    </p:spTree>
    <p:extLst>
      <p:ext uri="{BB962C8B-B14F-4D97-AF65-F5344CB8AC3E}">
        <p14:creationId xmlns:p14="http://schemas.microsoft.com/office/powerpoint/2010/main" val="1280319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a:t>
            </a:r>
            <a:r>
              <a:rPr lang="cs-CZ" dirty="0" err="1" smtClean="0"/>
              <a:t>kompetice</a:t>
            </a:r>
            <a:r>
              <a:rPr lang="cs-CZ" dirty="0" smtClean="0"/>
              <a:t>:</a:t>
            </a:r>
            <a:endParaRPr lang="cs-CZ" dirty="0"/>
          </a:p>
        </p:txBody>
      </p:sp>
      <p:pic>
        <p:nvPicPr>
          <p:cNvPr id="4" name="Zástupný symbol pro obsah 3"/>
          <p:cNvPicPr>
            <a:picLocks noGrp="1" noChangeAspect="1"/>
          </p:cNvPicPr>
          <p:nvPr>
            <p:ph idx="1"/>
          </p:nvPr>
        </p:nvPicPr>
        <p:blipFill rotWithShape="1">
          <a:blip r:embed="rId2"/>
          <a:srcRect l="30635" t="23235" r="32445" b="40964"/>
          <a:stretch/>
        </p:blipFill>
        <p:spPr>
          <a:xfrm>
            <a:off x="971600" y="1719328"/>
            <a:ext cx="7454672" cy="4517983"/>
          </a:xfrm>
          <a:prstGeom prst="rect">
            <a:avLst/>
          </a:prstGeom>
        </p:spPr>
      </p:pic>
    </p:spTree>
    <p:extLst>
      <p:ext uri="{BB962C8B-B14F-4D97-AF65-F5344CB8AC3E}">
        <p14:creationId xmlns:p14="http://schemas.microsoft.com/office/powerpoint/2010/main" val="3667622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Nadpis 1"/>
          <p:cNvSpPr>
            <a:spLocks noGrp="1"/>
          </p:cNvSpPr>
          <p:nvPr>
            <p:ph type="title"/>
          </p:nvPr>
        </p:nvSpPr>
        <p:spPr>
          <a:xfrm>
            <a:off x="679450" y="961054"/>
            <a:ext cx="7827963" cy="578497"/>
          </a:xfrm>
        </p:spPr>
        <p:txBody>
          <a:bodyPr>
            <a:normAutofit fontScale="90000"/>
          </a:bodyPr>
          <a:lstStyle/>
          <a:p>
            <a:pPr algn="ctr"/>
            <a:r>
              <a:rPr lang="cs-CZ" dirty="0">
                <a:solidFill>
                  <a:schemeClr val="tx1"/>
                </a:solidFill>
                <a:latin typeface="Bookman Old Style" pitchFamily="18" charset="0"/>
              </a:rPr>
              <a:t>Projevy legitimní moci</a:t>
            </a:r>
            <a:endParaRPr lang="cs-CZ" dirty="0" smtClean="0">
              <a:solidFill>
                <a:schemeClr val="tx1"/>
              </a:solidFill>
              <a:latin typeface="Bookman Old Style" pitchFamily="18" charset="0"/>
            </a:endParaRPr>
          </a:p>
        </p:txBody>
      </p:sp>
      <p:sp>
        <p:nvSpPr>
          <p:cNvPr id="3" name="Zástupný symbol pro obsah 2"/>
          <p:cNvSpPr>
            <a:spLocks noGrp="1"/>
          </p:cNvSpPr>
          <p:nvPr>
            <p:ph idx="1"/>
          </p:nvPr>
        </p:nvSpPr>
        <p:spPr>
          <a:xfrm>
            <a:off x="349250" y="1791478"/>
            <a:ext cx="8332837" cy="4769578"/>
          </a:xfrm>
        </p:spPr>
        <p:txBody>
          <a:bodyPr>
            <a:normAutofit lnSpcReduction="10000"/>
          </a:bodyPr>
          <a:lstStyle/>
          <a:p>
            <a:pPr>
              <a:buNone/>
            </a:pPr>
            <a:r>
              <a:rPr lang="cs-CZ" sz="1700" dirty="0">
                <a:latin typeface="Bookman Old Style" pitchFamily="18" charset="0"/>
              </a:rPr>
              <a:t>Studenti na praxi nemají pevné místo v hierarchii školy, role učitele je jim jen „propůjčena“ a jejich legitimní moc je limitována řadou faktorů.</a:t>
            </a:r>
          </a:p>
          <a:p>
            <a:pPr>
              <a:buNone/>
            </a:pPr>
            <a:endParaRPr lang="cs-CZ" sz="1700" dirty="0" smtClean="0">
              <a:latin typeface="Bookman Old Style" pitchFamily="18" charset="0"/>
            </a:endParaRPr>
          </a:p>
          <a:p>
            <a:pPr>
              <a:buNone/>
            </a:pPr>
            <a:r>
              <a:rPr lang="cs-CZ" sz="1700" dirty="0" smtClean="0">
                <a:latin typeface="Bookman Old Style" pitchFamily="18" charset="0"/>
              </a:rPr>
              <a:t>Cvičný učitel v roli </a:t>
            </a:r>
            <a:r>
              <a:rPr lang="cs-CZ" sz="1700" dirty="0" err="1">
                <a:latin typeface="Bookman Old Style" pitchFamily="18" charset="0"/>
              </a:rPr>
              <a:t>gatekeepera</a:t>
            </a:r>
            <a:r>
              <a:rPr lang="cs-CZ" sz="1700" dirty="0">
                <a:latin typeface="Bookman Old Style" pitchFamily="18" charset="0"/>
              </a:rPr>
              <a:t>, způsob představení studenta žákům ve třídě můžeme chápat přímo jako akt připsání legitimní </a:t>
            </a:r>
            <a:r>
              <a:rPr lang="cs-CZ" sz="1700" dirty="0" smtClean="0">
                <a:latin typeface="Bookman Old Style" pitchFamily="18" charset="0"/>
              </a:rPr>
              <a:t>moci – explicitní rovina. </a:t>
            </a:r>
            <a:endParaRPr lang="cs-CZ" sz="1700" dirty="0">
              <a:latin typeface="Bookman Old Style" pitchFamily="18" charset="0"/>
            </a:endParaRPr>
          </a:p>
          <a:p>
            <a:pPr>
              <a:buNone/>
            </a:pPr>
            <a:r>
              <a:rPr lang="cs-CZ" sz="1700" dirty="0" smtClean="0">
                <a:latin typeface="Bookman Old Style" pitchFamily="18" charset="0"/>
              </a:rPr>
              <a:t>Implicitní</a:t>
            </a:r>
            <a:r>
              <a:rPr lang="cs-CZ" sz="1700" dirty="0">
                <a:latin typeface="Bookman Old Style" pitchFamily="18" charset="0"/>
              </a:rPr>
              <a:t> </a:t>
            </a:r>
            <a:r>
              <a:rPr lang="cs-CZ" sz="1700" dirty="0" smtClean="0">
                <a:latin typeface="Bookman Old Style" pitchFamily="18" charset="0"/>
              </a:rPr>
              <a:t>rovina – zahrnuje nastavení vztahů cvičného učitele se </a:t>
            </a:r>
            <a:r>
              <a:rPr lang="cs-CZ" sz="1700" dirty="0">
                <a:latin typeface="Bookman Old Style" pitchFamily="18" charset="0"/>
              </a:rPr>
              <a:t>třídou, jak přistupuje k výuce předmětu a jaká pravidla ve třídě fungují. Student učitelství proto vstupuje do situace, která je cvičným učitelem předem do určité míry </a:t>
            </a:r>
            <a:r>
              <a:rPr lang="cs-CZ" sz="1700" dirty="0" smtClean="0">
                <a:latin typeface="Bookman Old Style" pitchFamily="18" charset="0"/>
              </a:rPr>
              <a:t>definovaná</a:t>
            </a:r>
          </a:p>
          <a:p>
            <a:pPr>
              <a:buNone/>
            </a:pPr>
            <a:endParaRPr lang="cs-CZ" sz="1700" dirty="0">
              <a:latin typeface="Bookman Old Style" pitchFamily="18" charset="0"/>
            </a:endParaRPr>
          </a:p>
          <a:p>
            <a:pPr>
              <a:buNone/>
            </a:pPr>
            <a:r>
              <a:rPr lang="cs-CZ" sz="1700" dirty="0" smtClean="0">
                <a:latin typeface="Bookman Old Style" pitchFamily="18" charset="0"/>
              </a:rPr>
              <a:t>Vztah </a:t>
            </a:r>
            <a:r>
              <a:rPr lang="cs-CZ" sz="1700" dirty="0">
                <a:latin typeface="Bookman Old Style" pitchFamily="18" charset="0"/>
              </a:rPr>
              <a:t>studenta na praxi a cvičného </a:t>
            </a:r>
            <a:r>
              <a:rPr lang="cs-CZ" sz="1700" dirty="0" smtClean="0">
                <a:latin typeface="Bookman Old Style" pitchFamily="18" charset="0"/>
              </a:rPr>
              <a:t>učitele:</a:t>
            </a:r>
            <a:endParaRPr lang="cs-CZ" sz="1700" dirty="0">
              <a:latin typeface="Bookman Old Style" pitchFamily="18" charset="0"/>
            </a:endParaRPr>
          </a:p>
          <a:p>
            <a:pPr>
              <a:buFont typeface="Wingdings" pitchFamily="2" charset="2"/>
              <a:buChar char="Ø"/>
            </a:pPr>
            <a:r>
              <a:rPr lang="cs-CZ" sz="1700" dirty="0" smtClean="0">
                <a:latin typeface="Bookman Old Style" pitchFamily="18" charset="0"/>
              </a:rPr>
              <a:t>partner </a:t>
            </a:r>
            <a:r>
              <a:rPr lang="cs-CZ" sz="1700" dirty="0">
                <a:latin typeface="Bookman Old Style" pitchFamily="18" charset="0"/>
              </a:rPr>
              <a:t>– </a:t>
            </a:r>
            <a:r>
              <a:rPr lang="cs-CZ" sz="1700" dirty="0" smtClean="0">
                <a:latin typeface="Bookman Old Style" pitchFamily="18" charset="0"/>
              </a:rPr>
              <a:t>partner (vysoká míra autonomie studenta);</a:t>
            </a:r>
          </a:p>
          <a:p>
            <a:pPr>
              <a:buFont typeface="Wingdings" pitchFamily="2" charset="2"/>
              <a:buChar char="Ø"/>
            </a:pPr>
            <a:r>
              <a:rPr lang="cs-CZ" sz="1700" dirty="0" smtClean="0">
                <a:latin typeface="Bookman Old Style" pitchFamily="18" charset="0"/>
              </a:rPr>
              <a:t>tonoucí – záchranář (legitimní moc studenta z větší části přebírá učitel);</a:t>
            </a:r>
          </a:p>
          <a:p>
            <a:pPr>
              <a:buFont typeface="Wingdings" pitchFamily="2" charset="2"/>
              <a:buChar char="Ø"/>
            </a:pPr>
            <a:r>
              <a:rPr lang="cs-CZ" sz="1700" dirty="0">
                <a:latin typeface="Bookman Old Style" pitchFamily="18" charset="0"/>
              </a:rPr>
              <a:t>k</a:t>
            </a:r>
            <a:r>
              <a:rPr lang="cs-CZ" sz="1700" dirty="0" smtClean="0">
                <a:latin typeface="Bookman Old Style" pitchFamily="18" charset="0"/>
              </a:rPr>
              <a:t>ontrolovaný – revizor (kontrolní zásahy cvičného učitele odebírají legitimní moc studenta)</a:t>
            </a:r>
            <a:endParaRPr lang="cs-CZ" sz="1700" dirty="0">
              <a:latin typeface="Bookman Old Style" pitchFamily="18" charset="0"/>
            </a:endParaRPr>
          </a:p>
        </p:txBody>
      </p:sp>
      <p:sp>
        <p:nvSpPr>
          <p:cNvPr id="45059" name="Zástupný symbol pro číslo snímku 4"/>
          <p:cNvSpPr>
            <a:spLocks noGrp="1"/>
          </p:cNvSpPr>
          <p:nvPr>
            <p:ph type="sldNum" sz="quarter" idx="12"/>
          </p:nvPr>
        </p:nvSpPr>
        <p:spPr>
          <a:noFill/>
          <a:ln>
            <a:miter lim="800000"/>
            <a:headEnd/>
            <a:tailEnd/>
          </a:ln>
        </p:spPr>
        <p:txBody>
          <a:bodyPr/>
          <a:lstStyle/>
          <a:p>
            <a:fld id="{ED666048-2663-4319-B517-4FBB44013FEE}" type="slidenum">
              <a:rPr lang="cs-CZ" altLang="cs-CZ" smtClean="0"/>
              <a:pPr/>
              <a:t>37</a:t>
            </a:fld>
            <a:endParaRPr lang="cs-CZ" altLang="cs-CZ" smtClean="0"/>
          </a:p>
        </p:txBody>
      </p:sp>
    </p:spTree>
    <p:extLst>
      <p:ext uri="{BB962C8B-B14F-4D97-AF65-F5344CB8AC3E}">
        <p14:creationId xmlns:p14="http://schemas.microsoft.com/office/powerpoint/2010/main" val="1556211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Role 1</a:t>
            </a:r>
            <a:endParaRPr lang="cs-CZ" dirty="0"/>
          </a:p>
        </p:txBody>
      </p:sp>
      <p:sp>
        <p:nvSpPr>
          <p:cNvPr id="3" name="Zástupný symbol pro obsah 2"/>
          <p:cNvSpPr>
            <a:spLocks noGrp="1"/>
          </p:cNvSpPr>
          <p:nvPr>
            <p:ph idx="1"/>
          </p:nvPr>
        </p:nvSpPr>
        <p:spPr/>
        <p:txBody>
          <a:bodyPr>
            <a:normAutofit/>
          </a:bodyPr>
          <a:lstStyle/>
          <a:p>
            <a:r>
              <a:rPr lang="cs-CZ" dirty="0"/>
              <a:t>Lenka:</a:t>
            </a:r>
            <a:r>
              <a:rPr lang="cs-CZ" i="1" dirty="0"/>
              <a:t> „Nebo třeba teďka jsme dělali s </a:t>
            </a:r>
            <a:r>
              <a:rPr lang="cs-CZ" i="1" dirty="0" err="1"/>
              <a:t>deváťákama</a:t>
            </a:r>
            <a:r>
              <a:rPr lang="cs-CZ" i="1" dirty="0"/>
              <a:t>, prostě budování socialismu v Československu. Ona </a:t>
            </a:r>
            <a:r>
              <a:rPr lang="cs-CZ" dirty="0"/>
              <a:t>(pozn.: cvičná učitelka)</a:t>
            </a:r>
            <a:r>
              <a:rPr lang="cs-CZ" i="1" dirty="0"/>
              <a:t> to zažila, takže mě jakoby mě doplňovala. Já jsem vždycky řekla tu obecnou věci a ona to doplnila konkrétními příklady, tak ona to zažila.“</a:t>
            </a:r>
            <a:endParaRPr lang="cs-CZ" dirty="0"/>
          </a:p>
          <a:p>
            <a:r>
              <a:rPr lang="cs-CZ" dirty="0"/>
              <a:t>Tazatel: </a:t>
            </a:r>
            <a:r>
              <a:rPr lang="cs-CZ" i="1" dirty="0"/>
              <a:t>„To jste měli tandemovou výuku? Jo? Domluvenou nebo náhodnou?“</a:t>
            </a:r>
            <a:endParaRPr lang="cs-CZ" dirty="0"/>
          </a:p>
          <a:p>
            <a:r>
              <a:rPr lang="cs-CZ" dirty="0"/>
              <a:t>Lenka:</a:t>
            </a:r>
            <a:r>
              <a:rPr lang="cs-CZ" i="1" dirty="0"/>
              <a:t> „Náhodnou. Taky je to dobrý. Ty děcka </a:t>
            </a:r>
            <a:r>
              <a:rPr lang="cs-CZ" i="1" dirty="0" err="1"/>
              <a:t>poznaj</a:t>
            </a:r>
            <a:r>
              <a:rPr lang="cs-CZ" i="1" dirty="0"/>
              <a:t>, že ta paní učitelka to opravdu zažila, že to není jen to, že to bylo napsaný v učebnici. Tak to jsme měly takhle.“ </a:t>
            </a:r>
            <a:endParaRPr lang="cs-CZ" dirty="0"/>
          </a:p>
          <a:p>
            <a:r>
              <a:rPr lang="cs-CZ" dirty="0"/>
              <a:t> </a:t>
            </a:r>
          </a:p>
          <a:p>
            <a:endParaRPr lang="cs-CZ" dirty="0"/>
          </a:p>
        </p:txBody>
      </p:sp>
    </p:spTree>
    <p:extLst>
      <p:ext uri="{BB962C8B-B14F-4D97-AF65-F5344CB8AC3E}">
        <p14:creationId xmlns:p14="http://schemas.microsoft.com/office/powerpoint/2010/main" val="4122034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Role 2</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Zdena: „Jo ale teďka jsme si vzpomněla. V devítce, ty </a:t>
            </a:r>
            <a:r>
              <a:rPr lang="cs-CZ" dirty="0" err="1"/>
              <a:t>téespéčka</a:t>
            </a:r>
            <a:r>
              <a:rPr lang="cs-CZ" dirty="0"/>
              <a:t>. Já jsem si je vlastně vypracovala doma a pak jsme je dělala s </a:t>
            </a:r>
            <a:r>
              <a:rPr lang="cs-CZ" dirty="0" err="1"/>
              <a:t>děckama</a:t>
            </a:r>
            <a:r>
              <a:rPr lang="cs-CZ" dirty="0"/>
              <a:t>. A byla ta- a jakoby nenapadlo mě, že děcka by se mě mohli zeptat na něco třeba, co znamená nějaké slovo. Samozřejmě sem to, jako bylo tam. Dám příklad.: cosi odevzdejte v nejzazším termínu jo. A najednou všichni pracovali a jeden šťoural: „Paní učitelko, co to znamená nejzazší“. Teď prostě já jsem to nečekala, teďka v nervech. A teď si říkám. Úplně jsem zapochybovala, co znamená ten nejzazší, jestli ten nejbližší nebo nejpozdější jo a teď si říkám, to je v Prčicích. Tak děcka kdo to ví, jo řekla jsem, kdo ví, co znamená slovo nejzazší. Tak se jeden přihlásil, věděla jsem, že je to chytrolín největší jo. Jsi říkám, ten to řekne určitě dobře.“</a:t>
            </a:r>
          </a:p>
          <a:p>
            <a:r>
              <a:rPr lang="cs-CZ" dirty="0"/>
              <a:t>Tazatel: „</a:t>
            </a:r>
            <a:r>
              <a:rPr lang="cs-CZ" dirty="0" err="1"/>
              <a:t>Haha</a:t>
            </a:r>
            <a:r>
              <a:rPr lang="cs-CZ" dirty="0"/>
              <a:t>.“</a:t>
            </a:r>
          </a:p>
          <a:p>
            <a:r>
              <a:rPr lang="cs-CZ" dirty="0"/>
              <a:t>Zdena: „A potom i cvičná učitelka to </a:t>
            </a:r>
            <a:r>
              <a:rPr lang="cs-CZ" dirty="0" err="1"/>
              <a:t>vodsouhlasila</a:t>
            </a:r>
            <a:r>
              <a:rPr lang="cs-CZ" dirty="0"/>
              <a:t> jo. Ale jakoby nepočítala jsem, že by se mě mohli ptát i takhle na něco. To jsem neměla připravené. Ještě jak jsem byla ve stresu, tak jsem zapochybovala jako jo.“</a:t>
            </a:r>
          </a:p>
          <a:p>
            <a:endParaRPr lang="cs-CZ" dirty="0"/>
          </a:p>
        </p:txBody>
      </p:sp>
    </p:spTree>
    <p:extLst>
      <p:ext uri="{BB962C8B-B14F-4D97-AF65-F5344CB8AC3E}">
        <p14:creationId xmlns:p14="http://schemas.microsoft.com/office/powerpoint/2010/main" val="475881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title"/>
          </p:nvPr>
        </p:nvSpPr>
        <p:spPr/>
        <p:txBody>
          <a:bodyPr/>
          <a:lstStyle/>
          <a:p>
            <a:r>
              <a:rPr lang="cs-CZ" smtClean="0"/>
              <a:t>Moc v sociálních vědách</a:t>
            </a:r>
          </a:p>
        </p:txBody>
      </p:sp>
      <p:sp>
        <p:nvSpPr>
          <p:cNvPr id="3" name="Zástupný symbol pro obsah 2"/>
          <p:cNvSpPr>
            <a:spLocks noGrp="1"/>
          </p:cNvSpPr>
          <p:nvPr>
            <p:ph idx="1"/>
          </p:nvPr>
        </p:nvSpPr>
        <p:spPr/>
        <p:txBody>
          <a:bodyPr rtlCol="0">
            <a:normAutofit/>
          </a:bodyPr>
          <a:lstStyle/>
          <a:p>
            <a:pPr fontAlgn="auto">
              <a:lnSpc>
                <a:spcPct val="90000"/>
              </a:lnSpc>
              <a:spcAft>
                <a:spcPts val="0"/>
              </a:spcAft>
              <a:buFont typeface="Wingdings" pitchFamily="2" charset="2"/>
              <a:buNone/>
              <a:defRPr/>
            </a:pPr>
            <a:endParaRPr lang="cs-CZ" dirty="0" smtClean="0">
              <a:latin typeface="Bookman Old Style" pitchFamily="18" charset="0"/>
            </a:endParaRPr>
          </a:p>
          <a:p>
            <a:pPr fontAlgn="auto">
              <a:lnSpc>
                <a:spcPct val="90000"/>
              </a:lnSpc>
              <a:spcAft>
                <a:spcPts val="0"/>
              </a:spcAft>
              <a:buFont typeface="Wingdings" pitchFamily="2" charset="2"/>
              <a:buNone/>
              <a:defRPr/>
            </a:pPr>
            <a:r>
              <a:rPr lang="cs-CZ" dirty="0" smtClean="0">
                <a:latin typeface="Bookman Old Style" pitchFamily="18" charset="0"/>
              </a:rPr>
              <a:t>Moc – v sociálních vědách často definována jako schopnost vést jednání druhých směrem k dosažení jakýchkoliv cílů, které jsou významné pro nositele moci (</a:t>
            </a:r>
            <a:r>
              <a:rPr lang="cs-CZ" i="1" dirty="0" err="1" smtClean="0">
                <a:latin typeface="Bookman Old Style" pitchFamily="18" charset="0"/>
              </a:rPr>
              <a:t>power</a:t>
            </a:r>
            <a:r>
              <a:rPr lang="cs-CZ" i="1" dirty="0" smtClean="0">
                <a:latin typeface="Bookman Old Style" pitchFamily="18" charset="0"/>
              </a:rPr>
              <a:t>-</a:t>
            </a:r>
            <a:r>
              <a:rPr lang="cs-CZ" i="1" dirty="0" err="1" smtClean="0">
                <a:latin typeface="Bookman Old Style" pitchFamily="18" charset="0"/>
              </a:rPr>
              <a:t>holders</a:t>
            </a:r>
            <a:r>
              <a:rPr lang="cs-CZ" dirty="0" smtClean="0">
                <a:latin typeface="Bookman Old Style" pitchFamily="18" charset="0"/>
              </a:rPr>
              <a:t>) (např. </a:t>
            </a:r>
            <a:r>
              <a:rPr lang="cs-CZ" dirty="0" err="1" smtClean="0">
                <a:latin typeface="Bookman Old Style" pitchFamily="18" charset="0"/>
              </a:rPr>
              <a:t>Magee</a:t>
            </a:r>
            <a:r>
              <a:rPr lang="cs-CZ" dirty="0" smtClean="0">
                <a:latin typeface="Bookman Old Style" pitchFamily="18" charset="0"/>
              </a:rPr>
              <a:t> </a:t>
            </a:r>
            <a:r>
              <a:rPr lang="cs-CZ" dirty="0" err="1" smtClean="0">
                <a:latin typeface="Bookman Old Style" pitchFamily="18" charset="0"/>
              </a:rPr>
              <a:t>et</a:t>
            </a:r>
            <a:r>
              <a:rPr lang="cs-CZ" dirty="0" smtClean="0">
                <a:latin typeface="Bookman Old Style" pitchFamily="18" charset="0"/>
              </a:rPr>
              <a:t> </a:t>
            </a:r>
            <a:r>
              <a:rPr lang="cs-CZ" dirty="0" err="1" smtClean="0">
                <a:latin typeface="Bookman Old Style" pitchFamily="18" charset="0"/>
              </a:rPr>
              <a:t>al</a:t>
            </a:r>
            <a:r>
              <a:rPr lang="cs-CZ" dirty="0" smtClean="0">
                <a:latin typeface="Bookman Old Style" pitchFamily="18" charset="0"/>
              </a:rPr>
              <a:t>., 2005)</a:t>
            </a:r>
          </a:p>
          <a:p>
            <a:pPr fontAlgn="auto">
              <a:lnSpc>
                <a:spcPct val="90000"/>
              </a:lnSpc>
              <a:spcAft>
                <a:spcPts val="0"/>
              </a:spcAft>
              <a:buFont typeface="Wingdings" pitchFamily="2" charset="2"/>
              <a:buNone/>
              <a:defRPr/>
            </a:pPr>
            <a:endParaRPr lang="cs-CZ" dirty="0" smtClean="0">
              <a:latin typeface="Bookman Old Style" pitchFamily="18" charset="0"/>
            </a:endParaRPr>
          </a:p>
          <a:p>
            <a:pPr algn="ctr">
              <a:lnSpc>
                <a:spcPct val="90000"/>
              </a:lnSpc>
              <a:buNone/>
              <a:defRPr/>
            </a:pPr>
            <a:r>
              <a:rPr lang="cs-CZ" dirty="0" smtClean="0"/>
              <a:t>Moc chápeme jako potenciál </a:t>
            </a:r>
            <a:r>
              <a:rPr lang="cs-CZ" dirty="0"/>
              <a:t>ovlivňovat postoje, hodnoty a jednání jiné osoby nebo skupiny osob (</a:t>
            </a:r>
            <a:r>
              <a:rPr lang="cs-CZ" dirty="0" err="1"/>
              <a:t>Richmond</a:t>
            </a:r>
            <a:r>
              <a:rPr lang="cs-CZ" dirty="0"/>
              <a:t> &amp; </a:t>
            </a:r>
            <a:r>
              <a:rPr lang="cs-CZ" dirty="0" err="1"/>
              <a:t>McCroskey</a:t>
            </a:r>
            <a:r>
              <a:rPr lang="cs-CZ" dirty="0"/>
              <a:t>, 1992)</a:t>
            </a:r>
            <a:endParaRPr lang="cs-CZ" altLang="cs-CZ" i="1" dirty="0" smtClean="0">
              <a:latin typeface="Bookman Old Style" pitchFamily="18" charset="0"/>
            </a:endParaRPr>
          </a:p>
          <a:p>
            <a:pPr fontAlgn="auto">
              <a:spcAft>
                <a:spcPts val="0"/>
              </a:spcAft>
              <a:buFont typeface="Arial" pitchFamily="34" charset="0"/>
              <a:buChar char="•"/>
              <a:defRPr/>
            </a:pPr>
            <a:endParaRPr lang="cs-CZ" dirty="0" smtClean="0"/>
          </a:p>
          <a:p>
            <a:pPr fontAlgn="auto">
              <a:spcAft>
                <a:spcPts val="0"/>
              </a:spcAft>
              <a:buFont typeface="Arial" pitchFamily="34" charset="0"/>
              <a:buChar char="•"/>
              <a:defRPr/>
            </a:pPr>
            <a:r>
              <a:rPr lang="cs-CZ" dirty="0" smtClean="0"/>
              <a:t>Jak souvisí moc s výchovně-vzdělávacím procesem?</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543800" cy="1450757"/>
          </a:xfrm>
        </p:spPr>
        <p:txBody>
          <a:bodyPr>
            <a:normAutofit/>
          </a:bodyPr>
          <a:lstStyle/>
          <a:p>
            <a:r>
              <a:rPr lang="cs-CZ" dirty="0" smtClean="0"/>
              <a:t>Role 3</a:t>
            </a:r>
            <a:br>
              <a:rPr lang="cs-CZ" dirty="0" smtClean="0"/>
            </a:br>
            <a:r>
              <a:rPr lang="cs-CZ" sz="1800" dirty="0"/>
              <a:t>Studentka Petra vyučuje ve druhé zaznamenané hodině literaturu. Se žáky sedmé třídy probírá básníka, prozaika a dramatika Johanna Wolfganga </a:t>
            </a:r>
            <a:r>
              <a:rPr lang="cs-CZ" sz="1800" dirty="0" err="1"/>
              <a:t>Goetheho</a:t>
            </a:r>
            <a:r>
              <a:rPr lang="cs-CZ" sz="1800" dirty="0"/>
              <a:t>. </a:t>
            </a:r>
            <a:endParaRPr lang="cs-CZ" sz="1800" dirty="0"/>
          </a:p>
        </p:txBody>
      </p:sp>
      <p:pic>
        <p:nvPicPr>
          <p:cNvPr id="4" name="Zástupný symbol pro obsah 3"/>
          <p:cNvPicPr>
            <a:picLocks noGrp="1" noChangeAspect="1"/>
          </p:cNvPicPr>
          <p:nvPr>
            <p:ph idx="1"/>
          </p:nvPr>
        </p:nvPicPr>
        <p:blipFill>
          <a:blip r:embed="rId2"/>
          <a:stretch>
            <a:fillRect/>
          </a:stretch>
        </p:blipFill>
        <p:spPr>
          <a:xfrm>
            <a:off x="683568" y="1772816"/>
            <a:ext cx="5311552" cy="4605927"/>
          </a:xfrm>
          <a:prstGeom prst="rect">
            <a:avLst/>
          </a:prstGeom>
        </p:spPr>
      </p:pic>
    </p:spTree>
    <p:extLst>
      <p:ext uri="{BB962C8B-B14F-4D97-AF65-F5344CB8AC3E}">
        <p14:creationId xmlns:p14="http://schemas.microsoft.com/office/powerpoint/2010/main" val="133006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Role 3</a:t>
            </a:r>
            <a:endParaRPr lang="cs-CZ" dirty="0"/>
          </a:p>
        </p:txBody>
      </p:sp>
      <p:sp>
        <p:nvSpPr>
          <p:cNvPr id="3" name="Zástupný symbol pro obsah 2"/>
          <p:cNvSpPr>
            <a:spLocks noGrp="1"/>
          </p:cNvSpPr>
          <p:nvPr>
            <p:ph idx="1"/>
          </p:nvPr>
        </p:nvSpPr>
        <p:spPr/>
        <p:txBody>
          <a:bodyPr/>
          <a:lstStyle/>
          <a:p>
            <a:r>
              <a:rPr lang="cs-CZ" dirty="0"/>
              <a:t> Karla: „Takže tam je teďko občas problematické tu hodinu vést, když řeknete dvě tři slova a paní učitelka vám do toho skočí, tady jim to připište, že je to důležité. Určitě byste jim to měla napsat. Najednou tam mají dvě paní učitelky před tabulí a ne dobře to asi působí na zbytek třídy.“</a:t>
            </a:r>
          </a:p>
        </p:txBody>
      </p:sp>
    </p:spTree>
    <p:extLst>
      <p:ext uri="{BB962C8B-B14F-4D97-AF65-F5344CB8AC3E}">
        <p14:creationId xmlns:p14="http://schemas.microsoft.com/office/powerpoint/2010/main" val="4206784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a:t>
            </a:r>
            <a:endParaRPr lang="cs-CZ" dirty="0"/>
          </a:p>
        </p:txBody>
      </p:sp>
      <p:sp>
        <p:nvSpPr>
          <p:cNvPr id="3" name="Zástupný symbol pro obsah 2"/>
          <p:cNvSpPr>
            <a:spLocks noGrp="1"/>
          </p:cNvSpPr>
          <p:nvPr>
            <p:ph idx="1"/>
          </p:nvPr>
        </p:nvSpPr>
        <p:spPr/>
        <p:txBody>
          <a:bodyPr/>
          <a:lstStyle/>
          <a:p>
            <a:r>
              <a:rPr lang="cs-CZ" dirty="0" smtClean="0"/>
              <a:t>Jak lze charakterizovat moc ve školní třídě</a:t>
            </a:r>
            <a:r>
              <a:rPr lang="cs-CZ" dirty="0" smtClean="0"/>
              <a:t>?</a:t>
            </a:r>
          </a:p>
          <a:p>
            <a:r>
              <a:rPr lang="cs-CZ" dirty="0"/>
              <a:t>Jaký je vztah moci, autority a kázně</a:t>
            </a:r>
            <a:r>
              <a:rPr lang="cs-CZ" dirty="0" smtClean="0"/>
              <a:t>?</a:t>
            </a:r>
            <a:endParaRPr lang="cs-CZ" dirty="0" smtClean="0"/>
          </a:p>
          <a:p>
            <a:r>
              <a:rPr lang="cs-CZ" dirty="0" smtClean="0"/>
              <a:t>Jaké podoby může mít </a:t>
            </a:r>
            <a:r>
              <a:rPr lang="cs-CZ" dirty="0" smtClean="0"/>
              <a:t>moc u </a:t>
            </a:r>
            <a:r>
              <a:rPr lang="cs-CZ" dirty="0" smtClean="0"/>
              <a:t>učitelů a žáků</a:t>
            </a:r>
            <a:r>
              <a:rPr lang="cs-CZ" dirty="0" smtClean="0"/>
              <a:t>?</a:t>
            </a:r>
          </a:p>
          <a:p>
            <a:r>
              <a:rPr lang="cs-CZ" dirty="0" smtClean="0"/>
              <a:t>Jak se liší mocenské konstelace z hlediska centralizace moci dle výzkumu </a:t>
            </a:r>
            <a:r>
              <a:rPr lang="cs-CZ" dirty="0" err="1" smtClean="0"/>
              <a:t>Šeďové</a:t>
            </a:r>
            <a:r>
              <a:rPr lang="cs-CZ" dirty="0" smtClean="0"/>
              <a:t>?</a:t>
            </a:r>
            <a:endParaRPr lang="cs-CZ" dirty="0" smtClean="0"/>
          </a:p>
          <a:p>
            <a:r>
              <a:rPr lang="cs-CZ" dirty="0" smtClean="0"/>
              <a:t>Jaké jsou báze moci učitele?</a:t>
            </a:r>
          </a:p>
          <a:p>
            <a:r>
              <a:rPr lang="cs-CZ" dirty="0" smtClean="0"/>
              <a:t>Co </a:t>
            </a:r>
            <a:r>
              <a:rPr lang="cs-CZ" dirty="0" smtClean="0"/>
              <a:t>je žákovská rezistence a jaký je její vztah k moci?</a:t>
            </a:r>
          </a:p>
          <a:p>
            <a:endParaRPr lang="cs-CZ" dirty="0" smtClean="0"/>
          </a:p>
        </p:txBody>
      </p:sp>
    </p:spTree>
    <p:extLst>
      <p:ext uri="{BB962C8B-B14F-4D97-AF65-F5344CB8AC3E}">
        <p14:creationId xmlns:p14="http://schemas.microsoft.com/office/powerpoint/2010/main" val="859356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Povinná literatura:</a:t>
            </a:r>
            <a:endParaRPr lang="cs-CZ" dirty="0"/>
          </a:p>
        </p:txBody>
      </p:sp>
      <p:sp>
        <p:nvSpPr>
          <p:cNvPr id="3" name="Zástupný symbol pro obsah 2"/>
          <p:cNvSpPr>
            <a:spLocks noGrp="1"/>
          </p:cNvSpPr>
          <p:nvPr>
            <p:ph idx="1"/>
          </p:nvPr>
        </p:nvSpPr>
        <p:spPr>
          <a:xfrm>
            <a:off x="251520" y="1845734"/>
            <a:ext cx="8784975" cy="4607602"/>
          </a:xfrm>
        </p:spPr>
        <p:txBody>
          <a:bodyPr>
            <a:normAutofit fontScale="92500" lnSpcReduction="10000"/>
          </a:bodyPr>
          <a:lstStyle/>
          <a:p>
            <a:pPr>
              <a:buFont typeface="Arial" panose="020B0604020202020204" pitchFamily="34" charset="0"/>
              <a:buChar char="•"/>
            </a:pPr>
            <a:r>
              <a:rPr lang="cs-CZ" dirty="0" smtClean="0"/>
              <a:t>Vlčková, K., Lojdová, K., Lukas, J., Mareš, J., Šalamounová, Z., Kohoutek, T., Bradová, J., &amp;  Ježek, S. (2015). </a:t>
            </a:r>
            <a:r>
              <a:rPr lang="cs-CZ" i="1" dirty="0" smtClean="0"/>
              <a:t>Z posluchárny za katedru: Mocenské vztahy ve výuce studentů učitelství. </a:t>
            </a:r>
            <a:r>
              <a:rPr lang="cs-CZ" dirty="0" smtClean="0"/>
              <a:t>Brno: </a:t>
            </a:r>
            <a:r>
              <a:rPr lang="cs-CZ" dirty="0" err="1" smtClean="0"/>
              <a:t>Munipress</a:t>
            </a:r>
            <a:r>
              <a:rPr lang="cs-CZ" dirty="0" smtClean="0"/>
              <a:t>. </a:t>
            </a:r>
            <a:r>
              <a:rPr lang="cs-CZ" b="1" dirty="0" smtClean="0"/>
              <a:t>Kapitola </a:t>
            </a:r>
            <a:r>
              <a:rPr lang="cs-CZ" b="1" dirty="0"/>
              <a:t>2:</a:t>
            </a:r>
            <a:r>
              <a:rPr lang="cs-CZ" dirty="0"/>
              <a:t> </a:t>
            </a:r>
            <a:r>
              <a:rPr lang="cs-CZ" b="1" dirty="0"/>
              <a:t>Fenomén moci a jeho souvislost se školním </a:t>
            </a:r>
            <a:r>
              <a:rPr lang="cs-CZ" b="1" dirty="0" smtClean="0"/>
              <a:t>prostředím</a:t>
            </a:r>
            <a:r>
              <a:rPr lang="cs-CZ" b="1" dirty="0"/>
              <a:t>, s. 22-45.</a:t>
            </a:r>
            <a:r>
              <a:rPr lang="cs-CZ" dirty="0"/>
              <a:t> </a:t>
            </a:r>
            <a:r>
              <a:rPr lang="cs-CZ" sz="1400" dirty="0">
                <a:hlinkClick r:id="rId2"/>
              </a:rPr>
              <a:t>https</a:t>
            </a:r>
            <a:r>
              <a:rPr lang="cs-CZ" sz="1400" dirty="0">
                <a:hlinkClick r:id="rId2"/>
              </a:rPr>
              <a:t>://</a:t>
            </a:r>
            <a:r>
              <a:rPr lang="cs-CZ" sz="1400" dirty="0">
                <a:hlinkClick r:id="rId2"/>
              </a:rPr>
              <a:t>munispace.muni.cz/index.php/munispace/catalog/book/800</a:t>
            </a:r>
            <a:endParaRPr lang="cs-CZ" sz="1400" dirty="0"/>
          </a:p>
          <a:p>
            <a:r>
              <a:rPr lang="cs-CZ" dirty="0" err="1" smtClean="0"/>
              <a:t>Šeďová</a:t>
            </a:r>
            <a:r>
              <a:rPr lang="cs-CZ" dirty="0" smtClean="0"/>
              <a:t>, K.: </a:t>
            </a:r>
          </a:p>
          <a:p>
            <a:r>
              <a:rPr lang="cs-CZ" dirty="0"/>
              <a:t>Mocenské konstelace ve výuce I: Když žáci učitelům „zobou z ruky</a:t>
            </a:r>
            <a:r>
              <a:rPr lang="cs-CZ" dirty="0" smtClean="0"/>
              <a:t>“</a:t>
            </a:r>
          </a:p>
          <a:p>
            <a:r>
              <a:rPr lang="cs-CZ" sz="1400" dirty="0">
                <a:hlinkClick r:id="rId3"/>
              </a:rPr>
              <a:t>http://</a:t>
            </a:r>
            <a:r>
              <a:rPr lang="cs-CZ" sz="1400" dirty="0" smtClean="0">
                <a:hlinkClick r:id="rId3"/>
              </a:rPr>
              <a:t>katedry.ped.muni.cz/pedagogika/wp-content/uploads/sites/17/2014/10/komensky_01_12.pdf</a:t>
            </a:r>
            <a:endParaRPr lang="cs-CZ" sz="1400" dirty="0" smtClean="0"/>
          </a:p>
          <a:p>
            <a:r>
              <a:rPr lang="cs-CZ" dirty="0"/>
              <a:t>Mocenské </a:t>
            </a:r>
            <a:r>
              <a:rPr lang="cs-CZ" dirty="0" smtClean="0"/>
              <a:t>konstelace ve </a:t>
            </a:r>
            <a:r>
              <a:rPr lang="cs-CZ" dirty="0"/>
              <a:t>školní třídě II: Když </a:t>
            </a:r>
            <a:r>
              <a:rPr lang="cs-CZ" dirty="0" smtClean="0"/>
              <a:t>učitelé hrají přesilovku</a:t>
            </a:r>
          </a:p>
          <a:p>
            <a:r>
              <a:rPr lang="cs-CZ" sz="1400" dirty="0">
                <a:hlinkClick r:id="rId4"/>
              </a:rPr>
              <a:t>http://</a:t>
            </a:r>
            <a:r>
              <a:rPr lang="cs-CZ" sz="1400" dirty="0">
                <a:hlinkClick r:id="rId4"/>
              </a:rPr>
              <a:t>katedry.ped.muni.cz/pedagogika/wp-content/uploads/sites/17/2014/10/komensky_02_12.pdf</a:t>
            </a:r>
            <a:endParaRPr lang="cs-CZ" sz="1400" dirty="0"/>
          </a:p>
          <a:p>
            <a:r>
              <a:rPr lang="cs-CZ" dirty="0" smtClean="0"/>
              <a:t>Mocenské </a:t>
            </a:r>
            <a:r>
              <a:rPr lang="cs-CZ" dirty="0"/>
              <a:t>konstelace ve školní </a:t>
            </a:r>
            <a:r>
              <a:rPr lang="cs-CZ" dirty="0" smtClean="0"/>
              <a:t>třídě </a:t>
            </a:r>
            <a:r>
              <a:rPr lang="cs-CZ" dirty="0"/>
              <a:t>III: Když moc cirkuluje po </a:t>
            </a:r>
            <a:r>
              <a:rPr lang="cs-CZ" dirty="0" smtClean="0"/>
              <a:t>třídě</a:t>
            </a:r>
          </a:p>
          <a:p>
            <a:r>
              <a:rPr lang="cs-CZ" sz="1400" dirty="0">
                <a:hlinkClick r:id="rId5"/>
              </a:rPr>
              <a:t>http://</a:t>
            </a:r>
            <a:r>
              <a:rPr lang="cs-CZ" sz="1400" dirty="0">
                <a:hlinkClick r:id="rId5"/>
              </a:rPr>
              <a:t>katedry.ped.muni.cz/pedagogika/wp-content/uploads/sites/17/2014/10/komensky_03_13.pdf</a:t>
            </a:r>
            <a:endParaRPr lang="cs-CZ" sz="1400" dirty="0"/>
          </a:p>
          <a:p>
            <a:r>
              <a:rPr lang="cs-CZ" dirty="0"/>
              <a:t>Mocenské konstelace ve školní třídě IV: Když nastane tahanice </a:t>
            </a:r>
            <a:endParaRPr lang="cs-CZ" dirty="0" smtClean="0"/>
          </a:p>
          <a:p>
            <a:r>
              <a:rPr lang="cs-CZ" sz="1400" dirty="0"/>
              <a:t>http://katedry.ped.muni.cz/pedagogika/wp-content/uploads/sites/17/2014/10/komensky_04_13.pdf</a:t>
            </a:r>
          </a:p>
        </p:txBody>
      </p:sp>
    </p:spTree>
    <p:extLst>
      <p:ext uri="{BB962C8B-B14F-4D97-AF65-F5344CB8AC3E}">
        <p14:creationId xmlns:p14="http://schemas.microsoft.com/office/powerpoint/2010/main" val="2611732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Nadpis 1"/>
          <p:cNvSpPr>
            <a:spLocks noGrp="1"/>
          </p:cNvSpPr>
          <p:nvPr>
            <p:ph type="title"/>
          </p:nvPr>
        </p:nvSpPr>
        <p:spPr/>
        <p:txBody>
          <a:bodyPr>
            <a:normAutofit/>
          </a:bodyPr>
          <a:lstStyle/>
          <a:p>
            <a:r>
              <a:rPr lang="cs-CZ" dirty="0" smtClean="0"/>
              <a:t>Doporučené </a:t>
            </a:r>
            <a:r>
              <a:rPr lang="cs-CZ" dirty="0" smtClean="0"/>
              <a:t>zdroje</a:t>
            </a:r>
            <a:br>
              <a:rPr lang="cs-CZ" dirty="0" smtClean="0"/>
            </a:br>
            <a:r>
              <a:rPr lang="cs-CZ" sz="2000" dirty="0" smtClean="0"/>
              <a:t>(pozn. časopisecké články jsou online)</a:t>
            </a:r>
            <a:endParaRPr lang="cs-CZ" sz="2000" dirty="0" smtClean="0"/>
          </a:p>
        </p:txBody>
      </p:sp>
      <p:sp>
        <p:nvSpPr>
          <p:cNvPr id="36866" name="Zástupný symbol pro obsah 2"/>
          <p:cNvSpPr>
            <a:spLocks noGrp="1"/>
          </p:cNvSpPr>
          <p:nvPr>
            <p:ph idx="1"/>
          </p:nvPr>
        </p:nvSpPr>
        <p:spPr/>
        <p:txBody>
          <a:bodyPr>
            <a:normAutofit/>
          </a:bodyPr>
          <a:lstStyle/>
          <a:p>
            <a:endParaRPr lang="cs-CZ" dirty="0" smtClean="0"/>
          </a:p>
          <a:p>
            <a:r>
              <a:rPr lang="cs-CZ" dirty="0"/>
              <a:t>Lojdová, K. (2015). Není nekázeň jako nekázeň: Rezistentní chování žáků jako projev moci ve školní třídě. </a:t>
            </a:r>
            <a:r>
              <a:rPr lang="cs-CZ" i="1" dirty="0"/>
              <a:t>Orbis </a:t>
            </a:r>
            <a:r>
              <a:rPr lang="cs-CZ" i="1" dirty="0" err="1"/>
              <a:t>Scholae</a:t>
            </a:r>
            <a:r>
              <a:rPr lang="cs-CZ" i="1" dirty="0"/>
              <a:t>, 9</a:t>
            </a:r>
            <a:r>
              <a:rPr lang="cs-CZ" dirty="0"/>
              <a:t>(1), 103–117. </a:t>
            </a:r>
          </a:p>
          <a:p>
            <a:r>
              <a:rPr lang="cs-CZ" dirty="0" smtClean="0"/>
              <a:t>Lojdová</a:t>
            </a:r>
            <a:r>
              <a:rPr lang="cs-CZ" dirty="0"/>
              <a:t>, K., &amp; Lukas, J. (2015). Scénáře donucovací moci u studentů </a:t>
            </a:r>
            <a:r>
              <a:rPr lang="cs-CZ" dirty="0" smtClean="0"/>
              <a:t>učitelství </a:t>
            </a:r>
            <a:r>
              <a:rPr lang="cs-CZ" dirty="0"/>
              <a:t>na praxi: studentka Alice. </a:t>
            </a:r>
            <a:r>
              <a:rPr lang="cs-CZ" i="1" dirty="0"/>
              <a:t>Studia </a:t>
            </a:r>
            <a:r>
              <a:rPr lang="cs-CZ" i="1" dirty="0" err="1"/>
              <a:t>paedagogica</a:t>
            </a:r>
            <a:r>
              <a:rPr lang="cs-CZ" i="1" dirty="0"/>
              <a:t>, 20</a:t>
            </a:r>
            <a:r>
              <a:rPr lang="cs-CZ" dirty="0"/>
              <a:t>(3), 113–130</a:t>
            </a:r>
            <a:r>
              <a:rPr lang="cs-CZ" dirty="0" smtClean="0"/>
              <a:t>.</a:t>
            </a:r>
          </a:p>
          <a:p>
            <a:r>
              <a:rPr lang="cs-CZ" dirty="0"/>
              <a:t>Lojdová, K. (2014). „Cítil jsem se jako bachař.“ Reflexe nové sociální role studenty učitelství na praxi. In J. Nehyba, J. Kolář, M. Dubec et al. (</a:t>
            </a:r>
            <a:r>
              <a:rPr lang="cs-CZ" dirty="0" err="1"/>
              <a:t>Eds</a:t>
            </a:r>
            <a:r>
              <a:rPr lang="cs-CZ" dirty="0"/>
              <a:t>.). </a:t>
            </a:r>
            <a:r>
              <a:rPr lang="cs-CZ" i="1" dirty="0"/>
              <a:t>Reflexe mezi lavicemi a katedrou </a:t>
            </a:r>
            <a:r>
              <a:rPr lang="cs-CZ" dirty="0"/>
              <a:t>(87–97). Brno: Masarykova univerzita</a:t>
            </a:r>
            <a:r>
              <a:rPr lang="cs-CZ" dirty="0" smtClean="0"/>
              <a:t>.</a:t>
            </a:r>
          </a:p>
          <a:p>
            <a:r>
              <a:rPr lang="cs-CZ" dirty="0"/>
              <a:t>Makovská, Z. (2010). Pojetí moci v žákovských vyprávěních. </a:t>
            </a:r>
            <a:r>
              <a:rPr lang="cs-CZ" i="1" dirty="0"/>
              <a:t>Studia </a:t>
            </a:r>
            <a:r>
              <a:rPr lang="cs-CZ" i="1" dirty="0" err="1" smtClean="0"/>
              <a:t>paedagogica</a:t>
            </a:r>
            <a:r>
              <a:rPr lang="cs-CZ" i="1" dirty="0" smtClean="0"/>
              <a:t>, 15</a:t>
            </a:r>
            <a:r>
              <a:rPr lang="cs-CZ" dirty="0" smtClean="0"/>
              <a:t>(2</a:t>
            </a:r>
            <a:r>
              <a:rPr lang="cs-CZ" dirty="0"/>
              <a:t>), 141–151.</a:t>
            </a:r>
          </a:p>
          <a:p>
            <a:endParaRPr lang="cs-CZ"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 pro velmi náročné</a:t>
            </a:r>
            <a:endParaRPr lang="cs-CZ" dirty="0"/>
          </a:p>
        </p:txBody>
      </p:sp>
      <p:sp>
        <p:nvSpPr>
          <p:cNvPr id="3" name="Zástupný symbol pro obsah 2"/>
          <p:cNvSpPr>
            <a:spLocks noGrp="1"/>
          </p:cNvSpPr>
          <p:nvPr>
            <p:ph idx="1"/>
          </p:nvPr>
        </p:nvSpPr>
        <p:spPr/>
        <p:txBody>
          <a:bodyPr>
            <a:normAutofit lnSpcReduction="10000"/>
          </a:bodyPr>
          <a:lstStyle/>
          <a:p>
            <a:r>
              <a:rPr lang="en-US" dirty="0"/>
              <a:t>Giroux, H. (2001). </a:t>
            </a:r>
            <a:r>
              <a:rPr lang="en-US" i="1" dirty="0"/>
              <a:t>Theory and resistance in education: Towards a pedagogy for </a:t>
            </a:r>
            <a:r>
              <a:rPr lang="en-US" i="1" dirty="0" smtClean="0"/>
              <a:t>the</a:t>
            </a:r>
            <a:r>
              <a:rPr lang="cs-CZ" i="1" dirty="0" smtClean="0"/>
              <a:t> </a:t>
            </a:r>
            <a:r>
              <a:rPr lang="en-US" i="1" dirty="0" smtClean="0"/>
              <a:t>opposition</a:t>
            </a:r>
            <a:r>
              <a:rPr lang="en-US" dirty="0"/>
              <a:t>. Westport: Bergin</a:t>
            </a:r>
            <a:endParaRPr lang="cs-CZ" dirty="0" smtClean="0"/>
          </a:p>
          <a:p>
            <a:r>
              <a:rPr lang="cs-CZ" dirty="0" err="1" smtClean="0"/>
              <a:t>Kaščák</a:t>
            </a:r>
            <a:r>
              <a:rPr lang="cs-CZ" dirty="0"/>
              <a:t>, O. (2006). </a:t>
            </a:r>
            <a:r>
              <a:rPr lang="cs-CZ" i="1" dirty="0"/>
              <a:t>Moc školy: o </a:t>
            </a:r>
            <a:r>
              <a:rPr lang="cs-CZ" i="1" dirty="0" err="1"/>
              <a:t>formatívnej</a:t>
            </a:r>
            <a:r>
              <a:rPr lang="cs-CZ" i="1" dirty="0"/>
              <a:t> sile </a:t>
            </a:r>
            <a:r>
              <a:rPr lang="cs-CZ" i="1" dirty="0" err="1"/>
              <a:t>organizácie</a:t>
            </a:r>
            <a:r>
              <a:rPr lang="cs-CZ" dirty="0"/>
              <a:t>. Trnava: </a:t>
            </a:r>
            <a:r>
              <a:rPr lang="cs-CZ" dirty="0" err="1"/>
              <a:t>Typi</a:t>
            </a:r>
            <a:r>
              <a:rPr lang="cs-CZ" dirty="0"/>
              <a:t> </a:t>
            </a:r>
            <a:r>
              <a:rPr lang="cs-CZ" dirty="0" err="1" smtClean="0"/>
              <a:t>Universitatis</a:t>
            </a:r>
            <a:r>
              <a:rPr lang="cs-CZ" dirty="0" smtClean="0"/>
              <a:t> </a:t>
            </a:r>
            <a:r>
              <a:rPr lang="cs-CZ" dirty="0" err="1" smtClean="0"/>
              <a:t>Tyrnaviensis</a:t>
            </a:r>
            <a:r>
              <a:rPr lang="cs-CZ" dirty="0"/>
              <a:t>.</a:t>
            </a:r>
          </a:p>
          <a:p>
            <a:r>
              <a:rPr lang="cs-CZ" dirty="0" err="1"/>
              <a:t>Kaščák</a:t>
            </a:r>
            <a:r>
              <a:rPr lang="cs-CZ" dirty="0"/>
              <a:t>, O. (2008). O moci školy a bezmocnosti dětí. </a:t>
            </a:r>
            <a:r>
              <a:rPr lang="cs-CZ" i="1" dirty="0"/>
              <a:t>Studia </a:t>
            </a:r>
            <a:r>
              <a:rPr lang="cs-CZ" i="1" dirty="0" err="1"/>
              <a:t>paedagogica</a:t>
            </a:r>
            <a:r>
              <a:rPr lang="cs-CZ" i="1" dirty="0"/>
              <a:t>, 13</a:t>
            </a:r>
            <a:r>
              <a:rPr lang="cs-CZ" dirty="0"/>
              <a:t>(1</a:t>
            </a:r>
            <a:r>
              <a:rPr lang="cs-CZ" dirty="0" smtClean="0"/>
              <a:t>), 127–140</a:t>
            </a:r>
            <a:r>
              <a:rPr lang="cs-CZ" dirty="0"/>
              <a:t>. </a:t>
            </a:r>
            <a:endParaRPr lang="cs-CZ" dirty="0" smtClean="0"/>
          </a:p>
          <a:p>
            <a:r>
              <a:rPr lang="en-US" dirty="0"/>
              <a:t>Kearney, P., &amp; Plax, T. G. (1992). Student resistance to control. In V. P. </a:t>
            </a:r>
            <a:r>
              <a:rPr lang="en-US" dirty="0" smtClean="0"/>
              <a:t>Richmond</a:t>
            </a:r>
            <a:r>
              <a:rPr lang="cs-CZ" dirty="0" smtClean="0"/>
              <a:t> </a:t>
            </a:r>
            <a:r>
              <a:rPr lang="en-US" dirty="0" smtClean="0"/>
              <a:t>&amp; </a:t>
            </a:r>
            <a:r>
              <a:rPr lang="en-US" dirty="0"/>
              <a:t>J. C. </a:t>
            </a:r>
            <a:r>
              <a:rPr lang="en-US" dirty="0" err="1"/>
              <a:t>McCroskey</a:t>
            </a:r>
            <a:r>
              <a:rPr lang="en-US" dirty="0"/>
              <a:t> (Eds.), </a:t>
            </a:r>
            <a:r>
              <a:rPr lang="en-US" i="1" dirty="0"/>
              <a:t>Power in the classroom: Communication, </a:t>
            </a:r>
            <a:r>
              <a:rPr lang="en-US" i="1" dirty="0" smtClean="0"/>
              <a:t>control,</a:t>
            </a:r>
            <a:r>
              <a:rPr lang="cs-CZ" i="1" dirty="0" smtClean="0"/>
              <a:t> </a:t>
            </a:r>
            <a:r>
              <a:rPr lang="en-US" i="1" dirty="0" smtClean="0"/>
              <a:t>and </a:t>
            </a:r>
            <a:r>
              <a:rPr lang="en-US" i="1" dirty="0"/>
              <a:t>concern</a:t>
            </a:r>
            <a:r>
              <a:rPr lang="en-US" dirty="0"/>
              <a:t> (s. 85–100). New York: Routledge.</a:t>
            </a:r>
            <a:endParaRPr lang="cs-CZ" dirty="0" smtClean="0"/>
          </a:p>
          <a:p>
            <a:r>
              <a:rPr lang="en-US" dirty="0"/>
              <a:t>McLaren, P. (1999). </a:t>
            </a:r>
            <a:r>
              <a:rPr lang="en-US" i="1" dirty="0"/>
              <a:t>Schooling as a ritual performance: Toward a political </a:t>
            </a:r>
            <a:r>
              <a:rPr lang="en-US" i="1" dirty="0" smtClean="0"/>
              <a:t>economy</a:t>
            </a:r>
            <a:r>
              <a:rPr lang="cs-CZ" i="1" dirty="0" smtClean="0"/>
              <a:t> </a:t>
            </a:r>
            <a:r>
              <a:rPr lang="en-US" i="1" dirty="0" smtClean="0"/>
              <a:t>of </a:t>
            </a:r>
            <a:r>
              <a:rPr lang="en-US" i="1" dirty="0"/>
              <a:t>educational symbols and gestures</a:t>
            </a:r>
            <a:r>
              <a:rPr lang="en-US" dirty="0"/>
              <a:t>. Lanham: Rowman &amp; Littlefield </a:t>
            </a:r>
            <a:r>
              <a:rPr lang="en-US" dirty="0" smtClean="0"/>
              <a:t>Publishers</a:t>
            </a:r>
            <a:r>
              <a:rPr lang="cs-CZ" dirty="0" smtClean="0"/>
              <a:t>.</a:t>
            </a:r>
            <a:endParaRPr lang="cs-CZ" dirty="0"/>
          </a:p>
        </p:txBody>
      </p:sp>
    </p:spTree>
    <p:extLst>
      <p:ext uri="{BB962C8B-B14F-4D97-AF65-F5344CB8AC3E}">
        <p14:creationId xmlns:p14="http://schemas.microsoft.com/office/powerpoint/2010/main" val="2577767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 moc převlečená autorita?</a:t>
            </a:r>
            <a:endParaRPr lang="cs-CZ" dirty="0"/>
          </a:p>
        </p:txBody>
      </p:sp>
      <p:sp>
        <p:nvSpPr>
          <p:cNvPr id="3" name="Zástupný symbol pro obsah 2"/>
          <p:cNvSpPr>
            <a:spLocks noGrp="1"/>
          </p:cNvSpPr>
          <p:nvPr>
            <p:ph idx="1"/>
          </p:nvPr>
        </p:nvSpPr>
        <p:spPr/>
        <p:txBody>
          <a:bodyPr/>
          <a:lstStyle/>
          <a:p>
            <a:pPr fontAlgn="auto">
              <a:buNone/>
              <a:defRPr/>
            </a:pPr>
            <a:r>
              <a:rPr lang="cs-CZ" b="1" dirty="0" smtClean="0"/>
              <a:t>Shody pojmů moc a autorita</a:t>
            </a:r>
          </a:p>
          <a:p>
            <a:pPr fontAlgn="auto">
              <a:defRPr/>
            </a:pPr>
            <a:r>
              <a:rPr lang="cs-CZ" dirty="0" smtClean="0"/>
              <a:t>obojí zahrnuje vztah</a:t>
            </a:r>
          </a:p>
          <a:p>
            <a:pPr marL="342900" lvl="1" indent="-342900" fontAlgn="auto">
              <a:defRPr/>
            </a:pPr>
            <a:r>
              <a:rPr lang="cs-CZ" sz="1800" dirty="0" smtClean="0"/>
              <a:t>autorita je pojímána jako asymetrický vztah, kde jeden uděluje rozkazy a druhý je následuje (Pace &amp; </a:t>
            </a:r>
            <a:r>
              <a:rPr lang="cs-CZ" sz="1800" dirty="0" err="1" smtClean="0"/>
              <a:t>Hemmings</a:t>
            </a:r>
            <a:r>
              <a:rPr lang="cs-CZ" sz="1800" dirty="0" smtClean="0"/>
              <a:t>, 2007)</a:t>
            </a:r>
          </a:p>
          <a:p>
            <a:pPr marL="342900" lvl="1" indent="-342900" fontAlgn="auto">
              <a:defRPr/>
            </a:pPr>
            <a:r>
              <a:rPr lang="cs-CZ" sz="1800" dirty="0" smtClean="0"/>
              <a:t>Komplementarita autority a kázně (schéma)</a:t>
            </a:r>
          </a:p>
          <a:p>
            <a:pPr marL="342900" lvl="1" indent="-342900" fontAlgn="auto">
              <a:defRPr/>
            </a:pPr>
            <a:endParaRPr lang="cs-CZ" sz="1800" dirty="0" smtClean="0"/>
          </a:p>
          <a:p>
            <a:pPr fontAlgn="auto">
              <a:buNone/>
              <a:defRPr/>
            </a:pPr>
            <a:r>
              <a:rPr lang="cs-CZ" b="1" dirty="0" smtClean="0"/>
              <a:t>Rozdíly</a:t>
            </a:r>
          </a:p>
          <a:p>
            <a:pPr fontAlgn="auto">
              <a:defRPr/>
            </a:pPr>
            <a:r>
              <a:rPr lang="cs-CZ" dirty="0" smtClean="0"/>
              <a:t>moc lze definovat skrze tři základní charakteristiky: </a:t>
            </a:r>
            <a:r>
              <a:rPr lang="cs-CZ" dirty="0" err="1" smtClean="0"/>
              <a:t>cirkularita</a:t>
            </a:r>
            <a:r>
              <a:rPr lang="cs-CZ" dirty="0" smtClean="0"/>
              <a:t>, </a:t>
            </a:r>
            <a:r>
              <a:rPr lang="cs-CZ" dirty="0" err="1" smtClean="0"/>
              <a:t>situačnost</a:t>
            </a:r>
            <a:r>
              <a:rPr lang="cs-CZ" dirty="0" smtClean="0"/>
              <a:t>, reciprocita (</a:t>
            </a:r>
            <a:r>
              <a:rPr lang="cs-CZ" dirty="0" err="1" smtClean="0"/>
              <a:t>Šalamounová</a:t>
            </a:r>
            <a:r>
              <a:rPr lang="cs-CZ" dirty="0" smtClean="0"/>
              <a:t>, Bradová, </a:t>
            </a:r>
            <a:r>
              <a:rPr lang="cs-CZ" dirty="0" err="1" smtClean="0"/>
              <a:t>Lojdová</a:t>
            </a:r>
            <a:r>
              <a:rPr lang="cs-CZ" dirty="0" smtClean="0"/>
              <a:t>, 2014)</a:t>
            </a:r>
          </a:p>
          <a:p>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title"/>
          </p:nvPr>
        </p:nvSpPr>
        <p:spPr>
          <a:xfrm>
            <a:off x="539552" y="-20009"/>
            <a:ext cx="7543800" cy="1450757"/>
          </a:xfrm>
        </p:spPr>
        <p:txBody>
          <a:bodyPr/>
          <a:lstStyle/>
          <a:p>
            <a:r>
              <a:rPr lang="cs-CZ" dirty="0" smtClean="0"/>
              <a:t>Charakteristiky moci</a:t>
            </a:r>
          </a:p>
        </p:txBody>
      </p:sp>
      <p:sp>
        <p:nvSpPr>
          <p:cNvPr id="3" name="Zástupný symbol pro obsah 2"/>
          <p:cNvSpPr>
            <a:spLocks noGrp="1"/>
          </p:cNvSpPr>
          <p:nvPr>
            <p:ph idx="1"/>
          </p:nvPr>
        </p:nvSpPr>
        <p:spPr>
          <a:xfrm>
            <a:off x="609599" y="1484784"/>
            <a:ext cx="6347714" cy="4556579"/>
          </a:xfrm>
        </p:spPr>
        <p:txBody>
          <a:bodyPr rtlCol="0">
            <a:normAutofit/>
          </a:bodyPr>
          <a:lstStyle/>
          <a:p>
            <a:pPr fontAlgn="auto">
              <a:spcAft>
                <a:spcPts val="0"/>
              </a:spcAft>
              <a:buFont typeface="Arial" pitchFamily="34" charset="0"/>
              <a:buChar char="•"/>
              <a:defRPr/>
            </a:pPr>
            <a:r>
              <a:rPr lang="cs-CZ" dirty="0" err="1" smtClean="0"/>
              <a:t>Cirkularita</a:t>
            </a:r>
            <a:endParaRPr lang="cs-CZ" dirty="0" smtClean="0"/>
          </a:p>
          <a:p>
            <a:pPr lvl="1" fontAlgn="auto">
              <a:spcAft>
                <a:spcPts val="0"/>
              </a:spcAft>
              <a:buFont typeface="Arial" pitchFamily="34" charset="0"/>
              <a:buChar char="–"/>
              <a:defRPr/>
            </a:pPr>
            <a:r>
              <a:rPr lang="cs-CZ" sz="2000" dirty="0"/>
              <a:t>Moc se ze třídy nikdy neztrácí. Spíše než aby však byla někým konstantně vlastněna, od situace k situaci cirkuluje po třídě (</a:t>
            </a:r>
            <a:r>
              <a:rPr lang="cs-CZ" sz="2000" dirty="0" err="1"/>
              <a:t>Buzzelli</a:t>
            </a:r>
            <a:r>
              <a:rPr lang="cs-CZ" sz="2000" dirty="0"/>
              <a:t> &amp; </a:t>
            </a:r>
            <a:r>
              <a:rPr lang="cs-CZ" sz="2000" dirty="0" err="1"/>
              <a:t>Johnston</a:t>
            </a:r>
            <a:r>
              <a:rPr lang="cs-CZ" sz="2000" dirty="0"/>
              <a:t>, 2001, s. 875). </a:t>
            </a:r>
            <a:endParaRPr lang="cs-CZ" sz="2000" dirty="0" smtClean="0"/>
          </a:p>
          <a:p>
            <a:pPr lvl="1" fontAlgn="auto">
              <a:spcAft>
                <a:spcPts val="0"/>
              </a:spcAft>
              <a:buFont typeface="Arial" pitchFamily="34" charset="0"/>
              <a:buChar char="–"/>
              <a:defRPr/>
            </a:pPr>
            <a:r>
              <a:rPr lang="cs-CZ" sz="2000" dirty="0" smtClean="0"/>
              <a:t>Když </a:t>
            </a:r>
            <a:r>
              <a:rPr lang="cs-CZ" sz="2000" dirty="0"/>
              <a:t>tedy například učitelé hovoří o ztrátě kontroly, neznamená to, že by se moc ze třídy vytrácela a mizela, ale že se modifikuje takovým způsobem, že mohou navrch získávat žáci (</a:t>
            </a:r>
            <a:r>
              <a:rPr lang="cs-CZ" sz="2000" dirty="0" err="1"/>
              <a:t>Aultmannová</a:t>
            </a:r>
            <a:r>
              <a:rPr lang="cs-CZ" sz="2000" dirty="0"/>
              <a:t>, William-Johnsonová, &amp; </a:t>
            </a:r>
            <a:r>
              <a:rPr lang="cs-CZ" sz="2000" dirty="0" err="1"/>
              <a:t>Schutz</a:t>
            </a:r>
            <a:r>
              <a:rPr lang="cs-CZ" sz="2000" dirty="0"/>
              <a:t>, 2009, 364). </a:t>
            </a:r>
            <a:endParaRPr lang="cs-CZ" sz="2000" dirty="0" smtClean="0"/>
          </a:p>
          <a:p>
            <a:pPr lvl="1" fontAlgn="auto">
              <a:spcAft>
                <a:spcPts val="0"/>
              </a:spcAft>
              <a:buFont typeface="Arial" pitchFamily="34" charset="0"/>
              <a:buChar char="–"/>
              <a:defRPr/>
            </a:pPr>
            <a:r>
              <a:rPr lang="cs-CZ" sz="2000" dirty="0"/>
              <a:t>Pokud ve školní třídě učitel přispěje ke změně uspořádání mocenských vztahů tak, aby byla navýšena moc žáků, nemusí to pouze automaticky znamenat, že pozice učitele je tím oslabena. Sdílením moci se žáky může být pozice učitele naopak upevněna.</a:t>
            </a:r>
            <a:endParaRPr lang="cs-CZ" sz="2000" dirty="0" smtClean="0"/>
          </a:p>
          <a:p>
            <a:pPr lvl="1" fontAlgn="auto">
              <a:spcAft>
                <a:spcPts val="0"/>
              </a:spcAft>
              <a:buFont typeface="Arial" pitchFamily="34" charset="0"/>
              <a:buChar char="–"/>
              <a:defRPr/>
            </a:pPr>
            <a:endParaRPr lang="cs-CZ" dirty="0"/>
          </a:p>
          <a:p>
            <a:pPr lvl="1" fontAlgn="auto">
              <a:spcAft>
                <a:spcPts val="0"/>
              </a:spcAft>
              <a:buFont typeface="Arial" pitchFamily="34" charset="0"/>
              <a:buChar char="–"/>
              <a:defRPr/>
            </a:pP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p:cNvSpPr>
            <a:spLocks noGrp="1"/>
          </p:cNvSpPr>
          <p:nvPr>
            <p:ph type="title"/>
          </p:nvPr>
        </p:nvSpPr>
        <p:spPr/>
        <p:txBody>
          <a:bodyPr/>
          <a:lstStyle/>
          <a:p>
            <a:r>
              <a:rPr lang="cs-CZ" smtClean="0"/>
              <a:t>Charakteristiky moci</a:t>
            </a:r>
          </a:p>
        </p:txBody>
      </p:sp>
      <p:sp>
        <p:nvSpPr>
          <p:cNvPr id="20482" name="Zástupný symbol pro obsah 2"/>
          <p:cNvSpPr>
            <a:spLocks noGrp="1"/>
          </p:cNvSpPr>
          <p:nvPr>
            <p:ph idx="1"/>
          </p:nvPr>
        </p:nvSpPr>
        <p:spPr/>
        <p:txBody>
          <a:bodyPr/>
          <a:lstStyle/>
          <a:p>
            <a:r>
              <a:rPr lang="cs-CZ" dirty="0" err="1" smtClean="0"/>
              <a:t>Situačnost</a:t>
            </a:r>
            <a:endParaRPr lang="cs-CZ" dirty="0" smtClean="0"/>
          </a:p>
          <a:p>
            <a:pPr>
              <a:buFont typeface="Arial" charset="0"/>
              <a:buNone/>
            </a:pPr>
            <a:r>
              <a:rPr lang="cs-CZ" dirty="0" smtClean="0"/>
              <a:t>	</a:t>
            </a:r>
            <a:r>
              <a:rPr lang="cs-CZ" sz="2800" dirty="0" smtClean="0"/>
              <a:t>V rámci jedné vyučovací hodiny dochází k opakovanému (re)konstruování mocenského uspořádání mezi učiteli a žáky (jako jednotlivci i jako skupinou) napříč jednotlivými situacemi a aktivitami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title"/>
          </p:nvPr>
        </p:nvSpPr>
        <p:spPr/>
        <p:txBody>
          <a:bodyPr/>
          <a:lstStyle/>
          <a:p>
            <a:r>
              <a:rPr lang="cs-CZ" smtClean="0"/>
              <a:t>Charakteristiky moci</a:t>
            </a:r>
          </a:p>
        </p:txBody>
      </p:sp>
      <p:sp>
        <p:nvSpPr>
          <p:cNvPr id="21506" name="Zástupný symbol pro obsah 2"/>
          <p:cNvSpPr>
            <a:spLocks noGrp="1"/>
          </p:cNvSpPr>
          <p:nvPr>
            <p:ph idx="1"/>
          </p:nvPr>
        </p:nvSpPr>
        <p:spPr/>
        <p:txBody>
          <a:bodyPr/>
          <a:lstStyle/>
          <a:p>
            <a:r>
              <a:rPr lang="cs-CZ" dirty="0" smtClean="0"/>
              <a:t>Reciprocita</a:t>
            </a:r>
          </a:p>
          <a:p>
            <a:pPr>
              <a:buFont typeface="Arial" charset="0"/>
              <a:buNone/>
            </a:pPr>
            <a:r>
              <a:rPr lang="cs-CZ" dirty="0" smtClean="0"/>
              <a:t>- </a:t>
            </a:r>
            <a:r>
              <a:rPr lang="cs-CZ" sz="2800" dirty="0" smtClean="0"/>
              <a:t>	koncept moci definujeme ve smyslu recipročního vztahu, v jehož rámci dochází ke vzájemnému ovlivňování postojů, hodnot a jednání (srov. např. </a:t>
            </a:r>
            <a:r>
              <a:rPr lang="cs-CZ" sz="2800" dirty="0" err="1" smtClean="0"/>
              <a:t>McCroskey</a:t>
            </a:r>
            <a:r>
              <a:rPr lang="cs-CZ" sz="2800" dirty="0" smtClean="0"/>
              <a:t>, </a:t>
            </a:r>
            <a:r>
              <a:rPr lang="cs-CZ" sz="2800" dirty="0" err="1" smtClean="0"/>
              <a:t>Richmond</a:t>
            </a:r>
            <a:r>
              <a:rPr lang="cs-CZ" sz="2800" dirty="0" smtClean="0"/>
              <a:t>, &amp; </a:t>
            </a:r>
            <a:r>
              <a:rPr lang="cs-CZ" sz="2800" dirty="0" err="1" smtClean="0"/>
              <a:t>McCroskey</a:t>
            </a:r>
            <a:r>
              <a:rPr lang="cs-CZ" sz="2800" dirty="0" smtClean="0"/>
              <a:t>, 2006; </a:t>
            </a:r>
            <a:r>
              <a:rPr lang="cs-CZ" sz="2800" dirty="0" err="1" smtClean="0"/>
              <a:t>Moscovici</a:t>
            </a:r>
            <a:r>
              <a:rPr lang="cs-CZ" sz="2800" dirty="0" smtClean="0"/>
              <a:t>, 2007).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051720" y="4365104"/>
            <a:ext cx="367240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2771800" y="4761148"/>
            <a:ext cx="2232248"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didaktický</a:t>
            </a:r>
            <a:endParaRPr lang="cs-CZ" dirty="0"/>
          </a:p>
        </p:txBody>
      </p:sp>
      <p:sp>
        <p:nvSpPr>
          <p:cNvPr id="2" name="Nadpis 1"/>
          <p:cNvSpPr>
            <a:spLocks noGrp="1"/>
          </p:cNvSpPr>
          <p:nvPr>
            <p:ph type="title"/>
          </p:nvPr>
        </p:nvSpPr>
        <p:spPr/>
        <p:txBody>
          <a:bodyPr/>
          <a:lstStyle/>
          <a:p>
            <a:r>
              <a:rPr lang="cs-CZ" dirty="0" smtClean="0"/>
              <a:t>Moc ve školní třídě</a:t>
            </a:r>
            <a:endParaRPr lang="cs-CZ" dirty="0"/>
          </a:p>
        </p:txBody>
      </p:sp>
      <p:sp>
        <p:nvSpPr>
          <p:cNvPr id="3" name="Zástupný symbol pro obsah 2"/>
          <p:cNvSpPr>
            <a:spLocks noGrp="1"/>
          </p:cNvSpPr>
          <p:nvPr>
            <p:ph idx="1"/>
          </p:nvPr>
        </p:nvSpPr>
        <p:spPr>
          <a:xfrm>
            <a:off x="609599" y="2160590"/>
            <a:ext cx="6347714" cy="4508770"/>
          </a:xfrm>
        </p:spPr>
        <p:txBody>
          <a:bodyPr>
            <a:normAutofit/>
          </a:bodyPr>
          <a:lstStyle/>
          <a:p>
            <a:pPr marL="0" indent="0">
              <a:lnSpc>
                <a:spcPct val="90000"/>
              </a:lnSpc>
              <a:buNone/>
              <a:defRPr/>
            </a:pPr>
            <a:r>
              <a:rPr lang="cs-CZ" dirty="0">
                <a:latin typeface="Bookman Old Style" pitchFamily="18" charset="0"/>
              </a:rPr>
              <a:t>Moc determinantou vyučovacího procesu: </a:t>
            </a:r>
            <a:r>
              <a:rPr lang="cs-CZ" dirty="0" err="1">
                <a:latin typeface="Bookman Old Style" pitchFamily="18" charset="0"/>
              </a:rPr>
              <a:t>Bernstein</a:t>
            </a:r>
            <a:r>
              <a:rPr lang="cs-CZ" dirty="0">
                <a:latin typeface="Bookman Old Style" pitchFamily="18" charset="0"/>
              </a:rPr>
              <a:t> (1996) </a:t>
            </a:r>
          </a:p>
          <a:p>
            <a:pPr marL="0" indent="0">
              <a:lnSpc>
                <a:spcPct val="90000"/>
              </a:lnSpc>
              <a:buFont typeface="Arial" pitchFamily="34" charset="0"/>
              <a:buChar char="•"/>
              <a:defRPr/>
            </a:pPr>
            <a:r>
              <a:rPr lang="cs-CZ" b="1" dirty="0">
                <a:latin typeface="Bookman Old Style" pitchFamily="18" charset="0"/>
              </a:rPr>
              <a:t>regulativní diskurs</a:t>
            </a:r>
            <a:r>
              <a:rPr lang="cs-CZ" dirty="0">
                <a:latin typeface="Bookman Old Style" pitchFamily="18" charset="0"/>
              </a:rPr>
              <a:t> (pravidla sociálního chování a vztahů ve škole) </a:t>
            </a:r>
            <a:r>
              <a:rPr lang="cs-CZ" dirty="0" smtClean="0">
                <a:latin typeface="Bookman Old Style" pitchFamily="18" charset="0"/>
              </a:rPr>
              <a:t>určují</a:t>
            </a:r>
            <a:endParaRPr lang="cs-CZ" dirty="0">
              <a:latin typeface="Bookman Old Style" pitchFamily="18" charset="0"/>
            </a:endParaRPr>
          </a:p>
          <a:p>
            <a:pPr marL="0" indent="0">
              <a:lnSpc>
                <a:spcPct val="90000"/>
              </a:lnSpc>
              <a:buFont typeface="Arial" pitchFamily="34" charset="0"/>
              <a:buChar char="•"/>
              <a:defRPr/>
            </a:pPr>
            <a:r>
              <a:rPr lang="cs-CZ" b="1" dirty="0">
                <a:latin typeface="Bookman Old Style" pitchFamily="18" charset="0"/>
              </a:rPr>
              <a:t>didaktický diskurs </a:t>
            </a:r>
            <a:r>
              <a:rPr lang="cs-CZ" dirty="0">
                <a:latin typeface="Bookman Old Style" pitchFamily="18" charset="0"/>
              </a:rPr>
              <a:t>(jaké znalosti budou žákům </a:t>
            </a:r>
            <a:r>
              <a:rPr lang="cs-CZ" dirty="0" smtClean="0">
                <a:latin typeface="Bookman Old Style" pitchFamily="18" charset="0"/>
              </a:rPr>
              <a:t>předávány)</a:t>
            </a:r>
          </a:p>
          <a:p>
            <a:pPr marL="2628900" lvl="6" indent="0">
              <a:lnSpc>
                <a:spcPct val="90000"/>
              </a:lnSpc>
              <a:buNone/>
              <a:defRPr/>
            </a:pPr>
            <a:r>
              <a:rPr lang="cs-CZ" sz="1800" dirty="0" smtClean="0">
                <a:solidFill>
                  <a:schemeClr val="tx1"/>
                </a:solidFill>
              </a:rPr>
              <a:t>regulativní  </a:t>
            </a:r>
          </a:p>
          <a:p>
            <a:pPr marL="0" indent="0">
              <a:buNone/>
            </a:pPr>
            <a:endParaRPr lang="cs-CZ" dirty="0">
              <a:solidFill>
                <a:schemeClr val="tx1"/>
              </a:solidFill>
            </a:endParaRPr>
          </a:p>
          <a:p>
            <a:pPr marL="0" indent="0">
              <a:buNone/>
            </a:pPr>
            <a:endParaRPr lang="cs-CZ" dirty="0" smtClean="0">
              <a:solidFill>
                <a:schemeClr val="tx1"/>
              </a:solidFill>
            </a:endParaRPr>
          </a:p>
          <a:p>
            <a:pPr marL="0" indent="0">
              <a:buNone/>
            </a:pPr>
            <a:r>
              <a:rPr lang="cs-CZ" dirty="0" smtClean="0">
                <a:solidFill>
                  <a:schemeClr val="tx1"/>
                </a:solidFill>
              </a:rPr>
              <a:t>Kdo může disponovat mocí ve školní třídě?</a:t>
            </a:r>
            <a:endParaRPr lang="cs-CZ" dirty="0">
              <a:solidFill>
                <a:schemeClr val="tx1"/>
              </a:solidFill>
            </a:endParaRPr>
          </a:p>
        </p:txBody>
      </p:sp>
    </p:spTree>
    <p:extLst>
      <p:ext uri="{BB962C8B-B14F-4D97-AF65-F5344CB8AC3E}">
        <p14:creationId xmlns:p14="http://schemas.microsoft.com/office/powerpoint/2010/main" val="807834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1122</TotalTime>
  <Words>2048</Words>
  <Application>Microsoft Office PowerPoint</Application>
  <PresentationFormat>Předvádění na obrazovce (4:3)</PresentationFormat>
  <Paragraphs>299</Paragraphs>
  <Slides>45</Slides>
  <Notes>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45</vt:i4>
      </vt:variant>
    </vt:vector>
  </HeadingPairs>
  <TitlesOfParts>
    <vt:vector size="53" baseType="lpstr">
      <vt:lpstr>Arial</vt:lpstr>
      <vt:lpstr>Bookman Old Style</vt:lpstr>
      <vt:lpstr>Calibri</vt:lpstr>
      <vt:lpstr>Calibri Light</vt:lpstr>
      <vt:lpstr>Times New Roman</vt:lpstr>
      <vt:lpstr>Wingdings</vt:lpstr>
      <vt:lpstr>Wingdings 3</vt:lpstr>
      <vt:lpstr>Retrospektiva</vt:lpstr>
      <vt:lpstr>Moc ve školní třídě</vt:lpstr>
      <vt:lpstr>Když se řekne moc…</vt:lpstr>
      <vt:lpstr>Časté miskoncepty</vt:lpstr>
      <vt:lpstr>Moc v sociálních vědách</vt:lpstr>
      <vt:lpstr>Je moc převlečená autorita?</vt:lpstr>
      <vt:lpstr>Charakteristiky moci</vt:lpstr>
      <vt:lpstr>Charakteristiky moci</vt:lpstr>
      <vt:lpstr>Charakteristiky moci</vt:lpstr>
      <vt:lpstr>Moc ve školní třídě</vt:lpstr>
      <vt:lpstr>Moc ve vztahu k žákům</vt:lpstr>
      <vt:lpstr>Moc ve vztahu k žákům</vt:lpstr>
      <vt:lpstr>Definice rezistence ve škole</vt:lpstr>
      <vt:lpstr>Teorie rezistence ve škole</vt:lpstr>
      <vt:lpstr>Dvojí pohled na rezistenci žáků</vt:lpstr>
      <vt:lpstr>Výsledky výzkumu – rezistentní chování</vt:lpstr>
      <vt:lpstr>Pasivní strategie</vt:lpstr>
      <vt:lpstr>Prezentace aplikace PowerPoint</vt:lpstr>
      <vt:lpstr>Prezentace aplikace PowerPoint</vt:lpstr>
      <vt:lpstr>Prezentace aplikace PowerPoint</vt:lpstr>
      <vt:lpstr>Prezentace aplikace PowerPoint</vt:lpstr>
      <vt:lpstr>Moc ve školní třídě 2</vt:lpstr>
      <vt:lpstr>K žákovské rezistenci</vt:lpstr>
      <vt:lpstr>Mocenské konstelace ve školní třídě</vt:lpstr>
      <vt:lpstr>analýza ukázky 1</vt:lpstr>
      <vt:lpstr>Analýza ukázky 2</vt:lpstr>
      <vt:lpstr>Analýza ukázky 3</vt:lpstr>
      <vt:lpstr>Analýza ukázky 4</vt:lpstr>
      <vt:lpstr>Moc ve vztahu k učiteli</vt:lpstr>
      <vt:lpstr>Moc učitele (French, Raven, 1959)</vt:lpstr>
      <vt:lpstr>Moc u studentů učitelství</vt:lpstr>
      <vt:lpstr>Příklad výzkumu Moc ve výuce studentů učitelství</vt:lpstr>
      <vt:lpstr>Dotazník bází moci – přiřaďte položky</vt:lpstr>
      <vt:lpstr>Výsledky z dotazníků studentů učitelství</vt:lpstr>
      <vt:lpstr>Experti na počátku profesní dráhy?</vt:lpstr>
      <vt:lpstr>Projevy expertní moci</vt:lpstr>
      <vt:lpstr>Příklad kompetice:</vt:lpstr>
      <vt:lpstr>Projevy legitimní moci</vt:lpstr>
      <vt:lpstr>Role 1</vt:lpstr>
      <vt:lpstr>Role 2</vt:lpstr>
      <vt:lpstr>Role 3 Studentka Petra vyučuje ve druhé zaznamenané hodině literaturu. Se žáky sedmé třídy probírá básníka, prozaika a dramatika Johanna Wolfganga Goetheho. </vt:lpstr>
      <vt:lpstr>Role 3</vt:lpstr>
      <vt:lpstr>Shrnutí</vt:lpstr>
      <vt:lpstr>Povinná literatura:</vt:lpstr>
      <vt:lpstr>Doporučené zdroje (pozn. časopisecké články jsou online)</vt:lpstr>
      <vt:lpstr>Literatura pro velmi náročné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 ve školní třídě studentů učitelství</dc:title>
  <dc:creator>lektor</dc:creator>
  <cp:lastModifiedBy>Lojdova</cp:lastModifiedBy>
  <cp:revision>61</cp:revision>
  <cp:lastPrinted>2016-10-18T13:20:30Z</cp:lastPrinted>
  <dcterms:created xsi:type="dcterms:W3CDTF">2014-03-05T12:19:08Z</dcterms:created>
  <dcterms:modified xsi:type="dcterms:W3CDTF">2016-10-25T14:18:34Z</dcterms:modified>
</cp:coreProperties>
</file>