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6" r:id="rId3"/>
    <p:sldId id="272" r:id="rId4"/>
    <p:sldId id="273" r:id="rId5"/>
    <p:sldId id="280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56" autoAdjust="0"/>
  </p:normalViewPr>
  <p:slideViewPr>
    <p:cSldViewPr>
      <p:cViewPr varScale="1">
        <p:scale>
          <a:sx n="122" d="100"/>
          <a:sy n="122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822AA-9BA3-4E01-A3A3-8E12FDBACCE3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96247-9577-4126-B0DF-5030A1675D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153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D30BD-D47D-4585-8DD7-A0C7A4A829FA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75F5E-30B8-43CF-B064-BDE7204519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86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 rezervou se počítalo z důvodu státních svátků, pedagogických praxí a časové zaneprázdněnosti přednášejících (účast na stážích, zasedáních, konferencích aj.).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Seznámení s jednotlivými vyučujícími.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5F5E-30B8-43CF-B064-BDE7204519D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272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Zde</a:t>
            </a:r>
            <a:r>
              <a:rPr lang="cs-CZ" baseline="0" dirty="0" smtClean="0"/>
              <a:t> se zastavit u povinné a doporučené literatury. Propojit s prací na seminářích.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374 prezenčních studentů. 259 kombinovaných. (dohromady 633)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5F5E-30B8-43CF-B064-BDE7204519D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00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Prezenční:</a:t>
            </a:r>
            <a:r>
              <a:rPr lang="cs-CZ" baseline="0" dirty="0" smtClean="0"/>
              <a:t> domácí příprava průměrného studenta na zkoušku cca 80 hodin (10 dní/8 hodin denně)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Kombinovaní: domácí příprava průměrného studenta na zkoušku cca 110 hodin (13 dní/8 hodin denně)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5F5E-30B8-43CF-B064-BDE7204519D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317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B3AE-E593-450B-B19C-C64FF9D715C4}" type="datetimeFigureOut">
              <a:rPr lang="cs-CZ" smtClean="0"/>
              <a:pPr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ped.muni.cz/course/view.php?id=222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d.cz/FileDownload.aspx?FileID=38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cs-CZ" sz="4900" b="1" dirty="0" smtClean="0"/>
              <a:t>Obecná didaktika: </a:t>
            </a:r>
            <a:br>
              <a:rPr lang="cs-CZ" sz="4900" b="1" dirty="0" smtClean="0"/>
            </a:br>
            <a:r>
              <a:rPr lang="cs-CZ" sz="4900" b="1" dirty="0" smtClean="0"/>
              <a:t>základní informace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352928" cy="17526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Tematické okruhy ke zkoušce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435280" cy="50405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1. Základní </a:t>
            </a:r>
            <a:r>
              <a:rPr lang="cs-CZ" sz="2900" dirty="0"/>
              <a:t>otázky didaktiky - úvod do studia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2</a:t>
            </a:r>
            <a:r>
              <a:rPr lang="cs-CZ" sz="2900" dirty="0"/>
              <a:t>. Vzdělávací a kurikulární </a:t>
            </a:r>
            <a:r>
              <a:rPr lang="cs-CZ" sz="2900" dirty="0" smtClean="0"/>
              <a:t>politika </a:t>
            </a:r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3</a:t>
            </a:r>
            <a:r>
              <a:rPr lang="cs-CZ" sz="2900" dirty="0"/>
              <a:t>. Vzdělávací a školský systém a </a:t>
            </a:r>
            <a:r>
              <a:rPr lang="cs-CZ" sz="2900" dirty="0" smtClean="0"/>
              <a:t>škola jako </a:t>
            </a:r>
            <a:r>
              <a:rPr lang="cs-CZ" sz="2900" dirty="0"/>
              <a:t>učební prostředí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4</a:t>
            </a:r>
            <a:r>
              <a:rPr lang="cs-CZ" sz="2900" dirty="0"/>
              <a:t>. Vzdělání, vzdělávání a vzdělanost: pojetí, cíle a obsahy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5</a:t>
            </a:r>
            <a:r>
              <a:rPr lang="cs-CZ" sz="2900" dirty="0"/>
              <a:t>. Cíle a obsahy vzdělávání a jejich </a:t>
            </a:r>
            <a:r>
              <a:rPr lang="cs-CZ" sz="2900" dirty="0" smtClean="0"/>
              <a:t>transformace </a:t>
            </a:r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6</a:t>
            </a:r>
            <a:r>
              <a:rPr lang="cs-CZ" sz="2900" dirty="0"/>
              <a:t>. Učebnice a další didaktická média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6</a:t>
            </a:r>
            <a:r>
              <a:rPr lang="cs-CZ" sz="2900" dirty="0"/>
              <a:t>. </a:t>
            </a:r>
            <a:r>
              <a:rPr lang="cs-CZ" sz="2900" dirty="0" smtClean="0"/>
              <a:t>Výuka: vyučování a učení </a:t>
            </a:r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7</a:t>
            </a:r>
            <a:r>
              <a:rPr lang="cs-CZ" sz="2900" dirty="0"/>
              <a:t>. </a:t>
            </a:r>
            <a:r>
              <a:rPr lang="cs-CZ" sz="2900" dirty="0" smtClean="0"/>
              <a:t>Organizace </a:t>
            </a:r>
            <a:r>
              <a:rPr lang="cs-CZ" sz="2900" dirty="0"/>
              <a:t>a řízení třídy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8</a:t>
            </a:r>
            <a:r>
              <a:rPr lang="cs-CZ" sz="2900" dirty="0"/>
              <a:t>. Učební úlohy a </a:t>
            </a:r>
            <a:r>
              <a:rPr lang="cs-CZ" sz="2900" dirty="0" smtClean="0"/>
              <a:t>mezinárodní </a:t>
            </a:r>
            <a:r>
              <a:rPr lang="cs-CZ" sz="2900" dirty="0"/>
              <a:t>srovnávací výzkumy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9</a:t>
            </a:r>
            <a:r>
              <a:rPr lang="cs-CZ" sz="2900" dirty="0"/>
              <a:t>. Hodnocení žáků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10</a:t>
            </a:r>
            <a:r>
              <a:rPr lang="cs-CZ" sz="2900" dirty="0"/>
              <a:t>. Posilování zodpovědnosti za vlastní učení a </a:t>
            </a:r>
            <a:r>
              <a:rPr lang="cs-CZ" sz="2900" dirty="0" smtClean="0"/>
              <a:t>autoregulace </a:t>
            </a:r>
            <a:r>
              <a:rPr lang="cs-CZ" sz="2900" dirty="0"/>
              <a:t>učení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11</a:t>
            </a:r>
            <a:r>
              <a:rPr lang="cs-CZ" sz="2900" dirty="0"/>
              <a:t>. </a:t>
            </a:r>
            <a:r>
              <a:rPr lang="cs-CZ" sz="2900" dirty="0" smtClean="0"/>
              <a:t>Analýza </a:t>
            </a:r>
            <a:r>
              <a:rPr lang="cs-CZ" sz="2900" dirty="0"/>
              <a:t>a </a:t>
            </a:r>
            <a:r>
              <a:rPr lang="cs-CZ" sz="2900" dirty="0" smtClean="0"/>
              <a:t>reflexe </a:t>
            </a:r>
            <a:r>
              <a:rPr lang="cs-CZ" sz="2900" dirty="0"/>
              <a:t>výuky a rozvíjení kvality </a:t>
            </a:r>
            <a:r>
              <a:rPr lang="cs-CZ" sz="2900" dirty="0" smtClean="0"/>
              <a:t>výuky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Metody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5141168"/>
          </a:xfrm>
        </p:spPr>
        <p:txBody>
          <a:bodyPr>
            <a:noAutofit/>
          </a:bodyPr>
          <a:lstStyle/>
          <a:p>
            <a:pPr marL="514350" indent="-514350"/>
            <a:r>
              <a:rPr lang="cs-CZ" sz="2400" dirty="0" smtClean="0"/>
              <a:t>Ústní zkouška formou odborné rozpravy.</a:t>
            </a:r>
          </a:p>
          <a:p>
            <a:pPr marL="514350" indent="-514350"/>
            <a:r>
              <a:rPr lang="cs-CZ" sz="2400" dirty="0" smtClean="0"/>
              <a:t>Tematické okruhy ke zkoušce viz osnova předmětu v IS.MU.</a:t>
            </a:r>
          </a:p>
          <a:p>
            <a:pPr marL="514350" indent="-514350"/>
            <a:r>
              <a:rPr lang="cs-CZ" sz="2400" dirty="0" smtClean="0"/>
              <a:t>Termíny budou vypsány v IS.MU.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Studijní zátěž předmětu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5141168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sz="2000" dirty="0" smtClean="0"/>
              <a:t>3 </a:t>
            </a:r>
            <a:r>
              <a:rPr lang="cs-CZ" sz="2000" dirty="0" smtClean="0"/>
              <a:t>kredity = </a:t>
            </a:r>
            <a:r>
              <a:rPr lang="cs-CZ" sz="2000" dirty="0" smtClean="0"/>
              <a:t>90 </a:t>
            </a:r>
            <a:r>
              <a:rPr lang="cs-CZ" sz="2000" dirty="0" smtClean="0"/>
              <a:t>hodin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			</a:t>
            </a:r>
          </a:p>
          <a:p>
            <a:pPr marL="514350" indent="-514350">
              <a:buNone/>
            </a:pP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611560" y="3212976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Každý předmět (= jednosemestrální kurz, jedno období) je ohodnocen určitým počtem kreditů, které vyjadřují míru náročnosti předmětu, poměrný díl studijní zátěže, která je kladena na studenta (včetně domácí přípravy) v daném semestru (období).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1560" y="3212976"/>
            <a:ext cx="7920880" cy="12241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11560" y="4653136"/>
            <a:ext cx="7920880" cy="151216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  <a:ea typeface="Times New Roman"/>
              </a:rPr>
              <a:t>Kreditní bod představuje 1/60 průměrné roční studijní zátěže průměrného studenta, tzn. zpravidla 30 hodin. Počet kreditů konkrétního předmětu zahrnuje celkovou studijní zátěž studenta, tzn. zahrnuje kromě kontaktních hodin další aktivity (v závazné struktuře - týmová práce, praxe, laboratorní praktika, exkurze, domácí příprava, </a:t>
            </a:r>
            <a:r>
              <a:rPr lang="cs-CZ" dirty="0" err="1" smtClean="0">
                <a:solidFill>
                  <a:schemeClr val="tx1"/>
                </a:solidFill>
                <a:ea typeface="Times New Roman"/>
              </a:rPr>
              <a:t>příprava</a:t>
            </a:r>
            <a:r>
              <a:rPr lang="cs-CZ" dirty="0" smtClean="0">
                <a:solidFill>
                  <a:schemeClr val="tx1"/>
                </a:solidFill>
                <a:ea typeface="Times New Roman"/>
              </a:rPr>
              <a:t> na zkoušku, zkouška).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9552" y="1844824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Předpokládá se domácí příprava průměrného studenta na zkoušku cca </a:t>
            </a:r>
            <a:r>
              <a:rPr lang="cs-CZ" dirty="0" smtClean="0"/>
              <a:t>90 </a:t>
            </a:r>
            <a:r>
              <a:rPr lang="cs-CZ" dirty="0" smtClean="0"/>
              <a:t>hodin.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Elektronická studijní opora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Byl vytvořen elektronický kurz, který je komplementární </a:t>
            </a:r>
            <a:br>
              <a:rPr lang="cs-CZ" sz="2400" dirty="0" smtClean="0"/>
            </a:br>
            <a:r>
              <a:rPr lang="cs-CZ" sz="2400" dirty="0" smtClean="0"/>
              <a:t>s jednotlivými přednáškovými tématy (a v ideálním případě také tématy jednotlivých seminářů). 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Elektronický kurz je k dispozici zde: </a:t>
            </a:r>
          </a:p>
          <a:p>
            <a:pPr>
              <a:buNone/>
            </a:pPr>
            <a:r>
              <a:rPr lang="cs-CZ" sz="2400" dirty="0" smtClean="0"/>
              <a:t>		</a:t>
            </a:r>
            <a:r>
              <a:rPr lang="cs-CZ" sz="2400" dirty="0" smtClean="0">
                <a:hlinkClick r:id="rId2"/>
              </a:rPr>
              <a:t>http://moodlinka.ped.muni.cz/course/view.php?id=2224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Heslo: </a:t>
            </a:r>
            <a:r>
              <a:rPr lang="cs-CZ" sz="2400" dirty="0" err="1" smtClean="0"/>
              <a:t>comenius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smtClean="0"/>
              <a:t>Elektronický </a:t>
            </a:r>
            <a:r>
              <a:rPr lang="cs-CZ" sz="2400" dirty="0" smtClean="0"/>
              <a:t>kurz by měl být pouze oporou. Předpokládá se intenzivní samostatné studium odborné literatury (viz povinná </a:t>
            </a:r>
            <a:br>
              <a:rPr lang="cs-CZ" sz="2400" dirty="0" smtClean="0"/>
            </a:br>
            <a:r>
              <a:rPr lang="cs-CZ" sz="2400" dirty="0" smtClean="0"/>
              <a:t>a doporučená literatura).</a:t>
            </a:r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1600" dirty="0" smtClean="0"/>
              <a:t>Povinná: </a:t>
            </a:r>
          </a:p>
          <a:p>
            <a:r>
              <a:rPr lang="cs-CZ" sz="1600" dirty="0" smtClean="0"/>
              <a:t>Pasch</a:t>
            </a:r>
            <a:r>
              <a:rPr lang="cs-CZ" sz="1600" dirty="0"/>
              <a:t>, M. </a:t>
            </a:r>
            <a:r>
              <a:rPr lang="cs-CZ" sz="1600" dirty="0" err="1" smtClean="0"/>
              <a:t>et</a:t>
            </a:r>
            <a:r>
              <a:rPr lang="cs-CZ" sz="1600" dirty="0" smtClean="0"/>
              <a:t> </a:t>
            </a:r>
            <a:r>
              <a:rPr lang="cs-CZ" sz="1600" dirty="0" err="1" smtClean="0"/>
              <a:t>al</a:t>
            </a:r>
            <a:r>
              <a:rPr lang="cs-CZ" sz="1600" dirty="0" smtClean="0"/>
              <a:t>. (1998</a:t>
            </a:r>
            <a:r>
              <a:rPr lang="cs-CZ" sz="1600" dirty="0"/>
              <a:t>). </a:t>
            </a:r>
            <a:r>
              <a:rPr lang="cs-CZ" sz="1600" i="1" dirty="0"/>
              <a:t>Od vzdělávacího programu k vyučovací hodině.</a:t>
            </a:r>
            <a:r>
              <a:rPr lang="cs-CZ" sz="1600" dirty="0"/>
              <a:t> Praha: Portál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Janík, T.,Maňák, J.,Knecht, P. (2009). </a:t>
            </a:r>
            <a:r>
              <a:rPr lang="cs-CZ" sz="1600" i="1" dirty="0" smtClean="0"/>
              <a:t>Cíle a obsahy školního vzdělávání a metodologie jejich utváření</a:t>
            </a:r>
            <a:r>
              <a:rPr lang="cs-CZ" sz="1600" dirty="0" smtClean="0"/>
              <a:t>. Brno: Paido. </a:t>
            </a:r>
          </a:p>
          <a:p>
            <a:r>
              <a:rPr lang="cs-CZ" sz="1600" dirty="0" smtClean="0"/>
              <a:t>Skalková, J. (2007).  </a:t>
            </a:r>
            <a:r>
              <a:rPr lang="cs-CZ" sz="1600" i="1" dirty="0" smtClean="0"/>
              <a:t>Obecná didaktika</a:t>
            </a:r>
            <a:r>
              <a:rPr lang="cs-CZ" sz="1600" dirty="0" smtClean="0"/>
              <a:t>. Praha: </a:t>
            </a:r>
            <a:r>
              <a:rPr lang="cs-CZ" sz="1600" dirty="0" err="1" smtClean="0"/>
              <a:t>Grada</a:t>
            </a:r>
            <a:r>
              <a:rPr lang="cs-CZ" sz="1600" dirty="0" smtClean="0"/>
              <a:t>.</a:t>
            </a:r>
          </a:p>
          <a:p>
            <a:r>
              <a:rPr lang="cs-CZ" sz="1600" dirty="0" smtClean="0">
                <a:hlinkClick r:id="rId2"/>
              </a:rPr>
              <a:t>Janík, T., &amp; Stuchlíková, I. (2010). Oborové didaktiky na vzestupu: přehled aktuálních vývojových tendencí. </a:t>
            </a:r>
            <a:r>
              <a:rPr lang="cs-CZ" sz="1600" i="1" dirty="0" err="1" smtClean="0">
                <a:hlinkClick r:id="rId2"/>
              </a:rPr>
              <a:t>Scientia</a:t>
            </a:r>
            <a:r>
              <a:rPr lang="cs-CZ" sz="1600" i="1" dirty="0" smtClean="0">
                <a:hlinkClick r:id="rId2"/>
              </a:rPr>
              <a:t> in </a:t>
            </a:r>
            <a:r>
              <a:rPr lang="cs-CZ" sz="1600" i="1" dirty="0" err="1" smtClean="0">
                <a:hlinkClick r:id="rId2"/>
              </a:rPr>
              <a:t>educatione</a:t>
            </a:r>
            <a:r>
              <a:rPr lang="cs-CZ" sz="1600" i="1" dirty="0" smtClean="0">
                <a:hlinkClick r:id="rId2"/>
              </a:rPr>
              <a:t>, 1</a:t>
            </a:r>
            <a:r>
              <a:rPr lang="cs-CZ" sz="1600" dirty="0" smtClean="0">
                <a:hlinkClick r:id="rId2"/>
              </a:rPr>
              <a:t>(1), 5–32.</a:t>
            </a:r>
            <a:endParaRPr lang="cs-CZ" sz="1600" dirty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Doporučená:</a:t>
            </a:r>
          </a:p>
          <a:p>
            <a:r>
              <a:rPr lang="cs-CZ" sz="1600" dirty="0" smtClean="0"/>
              <a:t>Viz katalog předmětů v IS.MU – bude vždy upřesněno na přednáškách</a:t>
            </a:r>
          </a:p>
          <a:p>
            <a:pPr>
              <a:buNone/>
            </a:pPr>
            <a:endParaRPr lang="cs-CZ" sz="1600" dirty="0"/>
          </a:p>
          <a:p>
            <a:pPr>
              <a:buNone/>
            </a:pPr>
            <a:r>
              <a:rPr lang="cs-CZ" sz="1600" dirty="0"/>
              <a:t>+ Pedagogické časopisy </a:t>
            </a:r>
            <a:r>
              <a:rPr lang="cs-CZ" sz="1600" dirty="0" smtClean="0"/>
              <a:t>(jsou dostupné on-line).</a:t>
            </a:r>
            <a:endParaRPr lang="cs-CZ" sz="1600" dirty="0"/>
          </a:p>
          <a:p>
            <a:r>
              <a:rPr lang="cs-CZ" sz="1600" dirty="0"/>
              <a:t>Pedagogika, Pedagogická orientace, Orbis scholae, 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, Komenský</a:t>
            </a:r>
          </a:p>
          <a:p>
            <a:endParaRPr lang="cs-CZ" sz="1600" dirty="0"/>
          </a:p>
          <a:p>
            <a:pPr>
              <a:buNone/>
            </a:pPr>
            <a:r>
              <a:rPr lang="cs-CZ" sz="1600" dirty="0" smtClean="0"/>
              <a:t>Pro fajnšmekry: </a:t>
            </a:r>
          </a:p>
          <a:p>
            <a:pPr>
              <a:buNone/>
            </a:pPr>
            <a:r>
              <a:rPr lang="cs-CZ" sz="1600" dirty="0" err="1" smtClean="0"/>
              <a:t>Petty</a:t>
            </a:r>
            <a:r>
              <a:rPr lang="cs-CZ" sz="1600" dirty="0" smtClean="0"/>
              <a:t>, G. (2009). </a:t>
            </a:r>
            <a:r>
              <a:rPr lang="cs-CZ" sz="1600" i="1" dirty="0" smtClean="0"/>
              <a:t>Evidence-</a:t>
            </a:r>
            <a:r>
              <a:rPr lang="cs-CZ" sz="1600" i="1" dirty="0" err="1" smtClean="0"/>
              <a:t>based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teaching</a:t>
            </a:r>
            <a:r>
              <a:rPr lang="cs-CZ" sz="1600" i="1" dirty="0" smtClean="0"/>
              <a:t>. </a:t>
            </a:r>
            <a:r>
              <a:rPr lang="cs-CZ" sz="1600" dirty="0" err="1" smtClean="0"/>
              <a:t>Cheltenham</a:t>
            </a:r>
            <a:r>
              <a:rPr lang="cs-CZ" sz="1600" dirty="0" smtClean="0"/>
              <a:t>: Nelson </a:t>
            </a:r>
            <a:r>
              <a:rPr lang="cs-CZ" sz="1600" dirty="0" err="1" smtClean="0"/>
              <a:t>Thornes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355</Words>
  <Application>Microsoft Office PowerPoint</Application>
  <PresentationFormat>Předvádění na obrazovce (4:3)</PresentationFormat>
  <Paragraphs>57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Motiv sady Office</vt:lpstr>
      <vt:lpstr>Obecná didaktika:  základní informace</vt:lpstr>
      <vt:lpstr>Tematické okruhy ke zkoušce</vt:lpstr>
      <vt:lpstr>Metody hodnocení</vt:lpstr>
      <vt:lpstr>Studijní zátěž předmětu</vt:lpstr>
      <vt:lpstr>Elektronická studijní opora</vt:lpstr>
      <vt:lpstr>Literatura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didaktika</dc:title>
  <dc:creator>knecht</dc:creator>
  <cp:lastModifiedBy>Petr Knecht</cp:lastModifiedBy>
  <cp:revision>70</cp:revision>
  <dcterms:created xsi:type="dcterms:W3CDTF">2012-09-17T09:58:27Z</dcterms:created>
  <dcterms:modified xsi:type="dcterms:W3CDTF">2016-09-30T12:44:53Z</dcterms:modified>
</cp:coreProperties>
</file>