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9" r:id="rId5"/>
    <p:sldId id="262" r:id="rId6"/>
    <p:sldId id="263" r:id="rId7"/>
    <p:sldId id="264" r:id="rId8"/>
    <p:sldId id="270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15CCB8-F9BB-4F13-BF68-2744C71B4A43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BBBB8D-4F20-4B8F-8989-14E28FB02F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A59D50-4747-41C4-90EA-D7D1AD3F448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7E73-89D6-477D-BA1F-4ED2FE48E463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E340C-82FA-43A1-BA3C-DA874567AE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F800-E7E0-45A1-A002-962E28968DCF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224B-18D8-4A48-8D94-097C0C030C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B63DE-D8FD-48F6-99EA-A8922520F965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C0B-6EF8-4875-9543-A5C8E4D486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DEC9B-446A-4303-9A3C-312E03B30A33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FA8A-1337-40D1-BF0B-76D944BD2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CECF-F3A2-4702-91A2-70840B73566E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305E-920B-4B9A-8659-0001A4DB1B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FFFC8-F96D-45BD-8C59-59ACEB3FF47C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7ED8-C153-4B3D-A615-8DD3AF56A2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1C4B-2DCF-4BAB-B736-364E6A14CE36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AA72-B44D-4083-BE0D-7D15797A2A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818C-8F93-48D5-A678-98EAA419092B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C694-99EC-4613-BC40-43E949965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5A40-5B6E-4847-A392-9D12169D6D7B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C3E0-B06F-41C6-B07E-D2FD80A6D0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0E04-2355-49A0-B382-57E1ADF40B18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8A73F-890F-4C09-89C4-E0CF09FA5C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88E7-44DE-404B-875B-F9BD42BC1B4D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2AE8F-5808-4EE5-80AD-8E5FCC74B8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F52F25-B5C4-45CA-8570-2480FA5826D8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6A14DC-777F-4E60-872F-5AC92C5D1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//upload.wikimedia.org/wikipedia/commons/1/14/Mol_geom_CCl4.PNG" TargetMode="Externa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4RA2Uom4OnhlgM&amp;tbnid=GqoXcn2WRf80sM:&amp;ved=0CAUQjRw&amp;url=http://tuberose.com/Teflon.html&amp;ei=g4QoUozpCY2WswbFjYDoCQ&amp;bvm=bv.51773540,d.cWc&amp;psig=AFQjCNH-gKbbWfM8A9Mmj0UVBsEW5FwlxQ&amp;ust=1378473446430765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Uytg3e9nR9OaQM&amp;tbnid=Gd3MBTUU98kWBM:&amp;ved=0CAUQjRw&amp;url=http://www.holoubekprotect.cz/eshop/plasty/podlahove-krytiny/pvc-1.htm&amp;ei=I4ooUrPzGIqVtAawkIG4DQ&amp;bvm=bv.51773540,d.ZG4&amp;psig=AFQjCNHmxqZN_V1zScbBXxXT0haYCS9r7Q&amp;ust=137847465353836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//upload.wikimedia.org/wikipedia/commons/0/0f/Largest_ever_Ozone_hole_sept2000.jpg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Halogenové deriváty uhlovodíků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908050"/>
            <a:ext cx="8640763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halogenových derivátů uhlovodíků: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1484313"/>
            <a:ext cx="886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Halogenové deriváty uhlovodíků vznikají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nahrazením jednoho nebo více atomů vodíku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v molekule uhlovodíku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atomem (atomy) halogenu.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068638"/>
            <a:ext cx="8640763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5445125"/>
            <a:ext cx="90185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Reakcí methanu a chloru dochází k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nahrazení atomu vodíku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v molekule methanu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atomem chloru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vzniká </a:t>
            </a:r>
            <a:r>
              <a:rPr lang="cs-CZ" sz="24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chlormethan.</a:t>
            </a:r>
            <a:r>
              <a:rPr lang="cs-CZ" sz="2400" b="1" i="1" u="sng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u="sng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1052513"/>
            <a:ext cx="86407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chemické vlastnosti halogenových derivátů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uhlovodíků: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2133600"/>
            <a:ext cx="88566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Halogenderiváty uhlovodíků se vyskytují ve všech třech skupenstvích (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plynné, kapalné, pevné). 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388" y="3213100"/>
            <a:ext cx="88566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Některé halogenderiváty jsou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jedovaté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(např. bojové plyny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yperit, lewisit)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4292600"/>
            <a:ext cx="88566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Některé halogenderiváty mají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narkotické účinky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některé mají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slzotvorné účinky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. 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5373688"/>
            <a:ext cx="9009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Kapalné halogenderiváty uhlovodíků jsou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dobrými rozpouštědly mastnoty (tuků).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908050"/>
            <a:ext cx="8640763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praktického využití halogenových derivátů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uhlovodíků: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1916113"/>
            <a:ext cx="8856662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Halogenderiváty se používají jako výchozí látky při výrobě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ředidel, plastů, freonů a pesticidů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(chemické prostředky pro hubení hmyzu, plevelů, plísňových chorob rostlin v zemědělství).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3284538"/>
            <a:ext cx="88566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Halogenderiváty s narkotickými účinky se používají v lékařství, jako tzv.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anestetika pro navození narkózy při operaci.  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4292600"/>
            <a:ext cx="9009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Používají se jako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ředidla a rozpouštědla.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4868863"/>
            <a:ext cx="91614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Tzv.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freony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patří rovněž mezi halogenderiváty a používají se jako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chladicí média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 velkokapacitních chladicích zařízení.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5805488"/>
            <a:ext cx="8785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Některé halogenderiváty mohou být použity ve vojenství jako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bojové plyny.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7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492375"/>
            <a:ext cx="50403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bezbarvá, kapalná, nehořlavá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jedovatá látka.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3500438"/>
            <a:ext cx="4968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nerozpustný ve vodě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ale sám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velmi dobře rozpouští mastnotu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(tuky, oleje), pryskyřice a jiné nepolární látky.</a:t>
            </a:r>
            <a:endParaRPr lang="cs-CZ" sz="2400" b="1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388" y="5300663"/>
            <a:ext cx="4752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rozpouštědlo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 chemických laboratořích. </a:t>
            </a:r>
            <a:endParaRPr lang="cs-CZ" sz="2400" b="1" i="1">
              <a:solidFill>
                <a:srgbClr val="66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333375"/>
            <a:ext cx="87852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solidFill>
                  <a:srgbClr val="00B050"/>
                </a:solidFill>
                <a:latin typeface="Times New Roman"/>
                <a:cs typeface="Times New Roman"/>
              </a:rPr>
              <a:t>ZÁSTUPCI HALOGENOVÝCH DERIVÁTŮ UHLOVODÍKŮ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1700213"/>
            <a:ext cx="83613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TETRACHLORMETHAN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  <a:sym typeface="Wingdings"/>
              </a:rPr>
              <a:t></a:t>
            </a:r>
            <a:r>
              <a:rPr lang="cs-CZ" sz="2800" b="1" i="1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(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CCl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9462" name="TextovéPole 13"/>
          <p:cNvSpPr txBox="1">
            <a:spLocks noChangeArrowheads="1"/>
          </p:cNvSpPr>
          <p:nvPr/>
        </p:nvSpPr>
        <p:spPr bwMode="auto">
          <a:xfrm>
            <a:off x="5364163" y="6165850"/>
            <a:ext cx="3779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Molekula CCl</a:t>
            </a:r>
            <a:r>
              <a:rPr lang="cs-CZ" sz="2000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cs-CZ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Soubor:Mol geom CCl4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825" y="2276475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341438"/>
            <a:ext cx="8856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výchozí látkou pro výrobu 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TEFLONU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(polytetrafluorethylen), ze kterého se vyrábí tzv. 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polymerační reakcí.</a:t>
            </a:r>
            <a:endParaRPr lang="cs-CZ" sz="2400" b="1" i="1">
              <a:solidFill>
                <a:srgbClr val="00B05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205038"/>
            <a:ext cx="66246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Z tetrafluorethylenu vyrobený teflon je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nehořlavý a žáruvzdorný.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3213100"/>
            <a:ext cx="51133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Vrstvou teflonu se pokrývá především varné a pečicí nádobí.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TETRAFLUORETHYLEN  </a:t>
            </a:r>
          </a:p>
        </p:txBody>
      </p:sp>
      <p:sp>
        <p:nvSpPr>
          <p:cNvPr id="20485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6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7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8" name="TextovéPole 13"/>
          <p:cNvSpPr txBox="1">
            <a:spLocks noChangeArrowheads="1"/>
          </p:cNvSpPr>
          <p:nvPr/>
        </p:nvSpPr>
        <p:spPr bwMode="auto">
          <a:xfrm>
            <a:off x="4643438" y="6092825"/>
            <a:ext cx="4321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Nádobí potažené teflonem.</a:t>
            </a:r>
          </a:p>
        </p:txBody>
      </p:sp>
      <p:sp>
        <p:nvSpPr>
          <p:cNvPr id="20489" name="TextovéPole 14"/>
          <p:cNvSpPr txBox="1">
            <a:spLocks noChangeArrowheads="1"/>
          </p:cNvSpPr>
          <p:nvPr/>
        </p:nvSpPr>
        <p:spPr bwMode="auto">
          <a:xfrm>
            <a:off x="179388" y="6092825"/>
            <a:ext cx="4176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Strukturní vzorec tetrafluorethylenu.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221163"/>
            <a:ext cx="341153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AutoShape 3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2" name="AutoShape 5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3" name="AutoShape 7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pic>
        <p:nvPicPr>
          <p:cNvPr id="7179" name="Picture 11" descr="http://tuberose.com/Graphics/teflo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3" y="2636838"/>
            <a:ext cx="4392612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484313"/>
            <a:ext cx="87137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výchozí látkou pro výrobu polymeru 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POLYVINYLCHLORIDU (PVC).</a:t>
            </a:r>
            <a:endParaRPr lang="cs-CZ" sz="2400" b="1" i="1">
              <a:solidFill>
                <a:srgbClr val="00B05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420938"/>
            <a:ext cx="4968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Měkčené PVC (tzv. novoplast) se používá na výrobu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podlahových krytin, hraček, koženky.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3789363"/>
            <a:ext cx="5184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Neměkčené PVC (tzv. novodur) se používá na výrobu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instalačních trubek a ve stavebnictví. 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VINYLCHLORID (CHLORETHEN)</a:t>
            </a:r>
          </a:p>
        </p:txBody>
      </p:sp>
      <p:sp>
        <p:nvSpPr>
          <p:cNvPr id="21509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0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1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2" name="TextovéPole 13"/>
          <p:cNvSpPr txBox="1">
            <a:spLocks noChangeArrowheads="1"/>
          </p:cNvSpPr>
          <p:nvPr/>
        </p:nvSpPr>
        <p:spPr bwMode="auto">
          <a:xfrm>
            <a:off x="5364163" y="5732463"/>
            <a:ext cx="3600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Podlahové krytiny z PVC. 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084763"/>
            <a:ext cx="417671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https://encrypted-tbn2.gstatic.com/images?q=tbn:ANd9GcTrGVJf9TqyvAfovAd3zv44gIbJm61R2zyFf3FeO3TvDP2DXjI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2133600"/>
            <a:ext cx="3995737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TextovéPole 14"/>
          <p:cNvSpPr txBox="1">
            <a:spLocks noChangeArrowheads="1"/>
          </p:cNvSpPr>
          <p:nvPr/>
        </p:nvSpPr>
        <p:spPr bwMode="auto">
          <a:xfrm>
            <a:off x="179388" y="6308725"/>
            <a:ext cx="770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Strukturní vzorec vinylchloridu.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341438"/>
            <a:ext cx="8713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Freony jsou halogenové deriváty, které mají v molekule navázány atomy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dvou různých halogenů,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z nichž alespoň jeden musí být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fluor.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2276475"/>
            <a:ext cx="5905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Freony se používají jako chladicí médium do chladicích a mrazicích zařízení.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FREONY</a:t>
            </a:r>
          </a:p>
        </p:txBody>
      </p:sp>
      <p:sp>
        <p:nvSpPr>
          <p:cNvPr id="22532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3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4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5" name="TextovéPole 13"/>
          <p:cNvSpPr txBox="1">
            <a:spLocks noChangeArrowheads="1"/>
          </p:cNvSpPr>
          <p:nvPr/>
        </p:nvSpPr>
        <p:spPr bwMode="auto">
          <a:xfrm>
            <a:off x="5724525" y="5949950"/>
            <a:ext cx="341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4.: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„Tzv. ozonová díra“. </a:t>
            </a:r>
          </a:p>
        </p:txBody>
      </p:sp>
      <p:sp>
        <p:nvSpPr>
          <p:cNvPr id="22536" name="TextovéPole 14"/>
          <p:cNvSpPr txBox="1">
            <a:spLocks noChangeArrowheads="1"/>
          </p:cNvSpPr>
          <p:nvPr/>
        </p:nvSpPr>
        <p:spPr bwMode="auto">
          <a:xfrm>
            <a:off x="179388" y="6453188"/>
            <a:ext cx="770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Příklad molekuly freonu (difluordichlormethan). 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3213100"/>
            <a:ext cx="54006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!!! Freony uniklé do atmosféry chemicky reagují s ozonem (O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 a to tak, že jej rozkládají tím narušují ochrannou ozonovou vrstvu.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27650" name="Picture 2" descr="Soubor:Largest ever Ozone hole sept200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2636838"/>
            <a:ext cx="305911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2275" y="4437063"/>
            <a:ext cx="22574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</TotalTime>
  <Words>464</Words>
  <Application>Microsoft Office PowerPoint</Application>
  <PresentationFormat>Předvádění na obrazovce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Halogenové deriváty uhlovodíků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Halogenové deriváty uhlovodíků</dc:title>
  <dc:creator>Ptacek</dc:creator>
  <cp:lastModifiedBy>Ptacek</cp:lastModifiedBy>
  <cp:revision>17</cp:revision>
  <dcterms:created xsi:type="dcterms:W3CDTF">2013-09-03T09:31:42Z</dcterms:created>
  <dcterms:modified xsi:type="dcterms:W3CDTF">2014-09-27T11:05:08Z</dcterms:modified>
</cp:coreProperties>
</file>