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7" r:id="rId4"/>
    <p:sldId id="268" r:id="rId5"/>
    <p:sldId id="269" r:id="rId6"/>
    <p:sldId id="270" r:id="rId7"/>
    <p:sldId id="271" r:id="rId8"/>
    <p:sldId id="272" r:id="rId9"/>
    <p:sldId id="27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ACC4E4B-CAB7-4105-A0FF-2AA95B13312A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9830742-5115-4D0F-863F-D3988B5E3E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4A1654-3F0F-49E6-9CD2-444E6D927CE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25F18-9E81-41B3-AD91-ACB13B4645A4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9AD3F-3C9A-4554-BF05-00AC09E016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3167F-944A-4366-83AC-0769DB44AF71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456C0-6819-4A5A-9186-AD6FD3D261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D767D-DA73-44C6-B884-DDB1F58AA979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DA6B1-F5AC-4FE1-873D-9F96CA1150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63A54-40CA-4F61-BA48-E876C97BE161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0E33-F803-441F-920F-6087FE1F9B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E641-8992-4277-9B47-C2EB4483B27A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2433F-27C4-4497-96F0-CD9F62C98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18372-ED46-4928-99AA-5B0E9AEFCFCC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5C69B-33C9-4E2F-9806-95F20013D6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1F514-0FC5-4300-868C-D4B8885EFE4B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B03D9-1B85-4E6A-8ACE-57D8F20569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71BC1-BEB0-4699-B27F-0E4EA0EAF58F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66DF6-1C55-4B34-86F8-58FAB5BE5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49D9-93A8-46FC-B329-BD83B8A73579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7C050-5C75-4165-B2A7-2A2E3FEAA8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EDA54-32D2-4328-86BF-E2D3C5CCDFB4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D0F09-04F9-43BC-A54D-6288D0EF21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91A88-640F-437B-A465-FC576310EF49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7CC82-D09F-4CCC-8F1A-4A18F530BA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BE8517-DD42-490B-8C7F-CDCC5BC6781B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B0AFE9-8D8E-4BFA-9EF9-58C08BD449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methanol&amp;source=images&amp;cd=&amp;cad=rja&amp;docid=dPEZe3qVZ9JxzM&amp;tbnid=brwBTG1kY3lg7M:&amp;ved=0CAUQjRw&amp;url=http://www.universetoday.com/86574/measuring-fundamental-constants-with-methanol/&amp;ei=3pMwUo_JKMGQtQb2t4HYCQ&amp;bvm=bv.52109249,d.Yms&amp;psig=AFQjCNFWrTK6IVAA8GDPQw90yV0npn1LDw&amp;ust=1379001649972443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MO7g2rIVU5UwtM&amp;tbnid=sNulPZ5PPde3fM:&amp;ved=0CAUQjRw&amp;url=http://philosophicallydisturbed.wordpress.com/2011/02/15/ethanol/&amp;ei=vGoxUoHOJMittAafk4Ew&amp;bvm=bv.52109249,d.Yms&amp;psig=AFQjCNFme6WvhM7AIKIApyX9FwBPB-077A&amp;ust=1379056695781842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qu7y5B0WoDLkLM&amp;tbnid=xW1UWtkohyrONM:&amp;ved=0CAUQjRw&amp;url=http://www.dkfc.se/?page_id=224&amp;ei=gXAxUvm2JIKPtAbQnoCYDg&amp;bvm=bv.52109249,d.Yms&amp;psig=AFQjCNHvdcgcAFysKvGf1XACUfrVN8xsXQ&amp;ust=1379058079960046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1.wav"/><Relationship Id="rId7" Type="http://schemas.openxmlformats.org/officeDocument/2006/relationships/hyperlink" Target="http://www.google.cz/url?sa=i&amp;rct=j&amp;q=&amp;esrc=s&amp;frm=1&amp;source=images&amp;cd=&amp;cad=rja&amp;docid=VwSn2Gz3fu3jxM&amp;tbnid=_G5r537Uu0hTFM:&amp;ved=0CAUQjRw&amp;url=http://www.chemistry-reference.com/q_compounds.asp?CAS=56-81-5&amp;ei=tXoxUv_mJ8Pjswaz3oHQBA&amp;bvm=bv.52109249,d.bGE&amp;psig=AFQjCNHADljhUvRLYmLBJ6atEWBlIlPa2Q&amp;ust=1379060707564513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.gif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Kyslíkaté deriváty uhlovodíků - </a:t>
            </a:r>
            <a:r>
              <a:rPr lang="cs-CZ" sz="4000" dirty="0" err="1" smtClean="0">
                <a:solidFill>
                  <a:schemeClr val="bg1"/>
                </a:solidFill>
              </a:rPr>
              <a:t>hydroxyderiváty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250825" y="981075"/>
            <a:ext cx="8713788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pojem „kyslíkaté deriváty uhlovodíků“: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1628775"/>
            <a:ext cx="8866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Jsou to deriváty uhlovodíků, které mají v molekule navázánu charakteristickou skupinu,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obsahující atom (nebo atomy) kyslíku. 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2565400"/>
            <a:ext cx="8856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Při tom platí pravidlo, že u každého kyslíkatého derivátu je charakteristická skupina navázána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na molekulu uhlovodíku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právě přes atom kyslíku. </a:t>
            </a:r>
            <a:endParaRPr lang="cs-CZ" sz="2400" b="1" i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0825" y="4005263"/>
            <a:ext cx="8713788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základní systematické rozdělení kyslíkatých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derivátů uhlovodíků: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5229225"/>
            <a:ext cx="2879725" cy="120015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KYSLÍKATÉ DERIVÁTY UHLOVODÍKŮ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3276600" y="5157788"/>
            <a:ext cx="977900" cy="358775"/>
          </a:xfrm>
          <a:prstGeom prst="righ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500563" y="5157788"/>
            <a:ext cx="4103687" cy="40005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HYDROXYDERIVÁTY</a:t>
            </a:r>
          </a:p>
        </p:txBody>
      </p:sp>
      <p:sp>
        <p:nvSpPr>
          <p:cNvPr id="14" name="Šipka doprava 13"/>
          <p:cNvSpPr/>
          <p:nvPr/>
        </p:nvSpPr>
        <p:spPr>
          <a:xfrm>
            <a:off x="3276600" y="5661025"/>
            <a:ext cx="977900" cy="360363"/>
          </a:xfrm>
          <a:prstGeom prst="righ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500563" y="5661025"/>
            <a:ext cx="4103687" cy="40005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KARBONYLOVÉ SLOUČENINY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3276600" y="6165850"/>
            <a:ext cx="977900" cy="358775"/>
          </a:xfrm>
          <a:prstGeom prst="righ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4500563" y="6165850"/>
            <a:ext cx="4103687" cy="40005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KARBOXYLOVÉ KYSELINY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349500"/>
            <a:ext cx="88566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Jako tzv.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hydroxyderiváty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označujeme skupinu derivátů obsahujících tzv.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hydroxylovou skupinu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OH.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765175"/>
            <a:ext cx="8785225" cy="584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HYDROXYDERIVÁTY UHLOVODÍKŮ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0825" y="1412875"/>
            <a:ext cx="8713788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skupinu derivátů uhlovodíků označovaných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jako tzv.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hydroxyderiváty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0825" y="3429000"/>
            <a:ext cx="8713788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Nakreslete jednoduché schéma systematického dělení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hydroxyderivátů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547813" y="4508500"/>
            <a:ext cx="5616575" cy="461963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HYDROXYDERIVÁTY </a:t>
            </a:r>
          </a:p>
        </p:txBody>
      </p:sp>
      <p:cxnSp>
        <p:nvCxnSpPr>
          <p:cNvPr id="18" name="Přímá spojovací šipka 17"/>
          <p:cNvCxnSpPr/>
          <p:nvPr/>
        </p:nvCxnSpPr>
        <p:spPr>
          <a:xfrm flipH="1">
            <a:off x="2484438" y="5229225"/>
            <a:ext cx="1582737" cy="28733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4500563" y="5229225"/>
            <a:ext cx="1584325" cy="28733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23850" y="5300663"/>
            <a:ext cx="1871663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ALKOHOLY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156325" y="5300663"/>
            <a:ext cx="1439863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FENOLY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323850" y="6092825"/>
            <a:ext cx="4103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  <a:cs typeface="Times New Roman" pitchFamily="18" charset="0"/>
              </a:rPr>
              <a:t>např. ethanol: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- CH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- OH 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6084888" y="6092825"/>
            <a:ext cx="27352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latin typeface="Times New Roman" pitchFamily="18" charset="0"/>
                <a:cs typeface="Times New Roman" pitchFamily="18" charset="0"/>
              </a:rPr>
              <a:t>např. fenol: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7625" y="5381625"/>
            <a:ext cx="9334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 animBg="1"/>
      <p:bldP spid="26" grpId="0" animBg="1"/>
      <p:bldP spid="27" grpId="0" animBg="1"/>
      <p:bldP spid="29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773238"/>
            <a:ext cx="89646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Alkoholy jsou takové hydroxyderiváty, u kterých je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hydroxylová skupina – OH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vázána na uhlovodíkový zbytek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alkanů (nebo cykloalkanů) . 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388" y="3716338"/>
            <a:ext cx="82089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Alkoholy dělíme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podle počtu navázaných hydroxylových skupin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následujícím způsobem: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979613" y="333375"/>
            <a:ext cx="4824412" cy="6461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600" b="1" i="1" dirty="0">
                <a:solidFill>
                  <a:srgbClr val="0070C0"/>
                </a:solidFill>
                <a:latin typeface="Times New Roman"/>
                <a:cs typeface="Times New Roman"/>
              </a:rPr>
              <a:t>ALKOHOLY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0825" y="1268413"/>
            <a:ext cx="8713788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alkoholů: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0825" y="3213100"/>
            <a:ext cx="835342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a podle čeho rozdělujeme v chemii alkoholy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388" y="4581525"/>
            <a:ext cx="83534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tzv.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jednosytné alkoholy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obsahují v molekule pouze jednu hydroxylovou skupinu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 OH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(např. </a:t>
            </a:r>
            <a:r>
              <a:rPr lang="cs-CZ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methanol: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</a:t>
            </a:r>
            <a:r>
              <a:rPr lang="cs-CZ" sz="2400" b="1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OH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388" y="5445125"/>
            <a:ext cx="93614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tzv.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vícesytné alkoholy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obsahují v molekule dvě, tři (nebo více) hydroxylových skupinu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 OH</a:t>
            </a:r>
          </a:p>
          <a:p>
            <a:pPr>
              <a:buClr>
                <a:srgbClr val="0000FF"/>
              </a:buClr>
            </a:pP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(např. </a:t>
            </a:r>
            <a:r>
              <a:rPr lang="cs-CZ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ethan-1,2-diol: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OH - CH</a:t>
            </a:r>
            <a:r>
              <a:rPr lang="cs-CZ" sz="2400" b="1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- CH</a:t>
            </a:r>
            <a:r>
              <a:rPr lang="cs-CZ" sz="2400" b="1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- OH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1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133600"/>
            <a:ext cx="345598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bezbarvá, těkavá, silně hořlavá kapalina, charakteristické, alkoholové vůně.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4292600"/>
            <a:ext cx="57610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!!! Nelze senzoricky (barvou, chutí, vůní) rozlišit od klasického lihu používaného v alkoholických nápojích !!!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388" y="3716338"/>
            <a:ext cx="35290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 Je prudce jedovatý .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333375"/>
            <a:ext cx="87852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solidFill>
                  <a:srgbClr val="00B0F0"/>
                </a:solidFill>
                <a:latin typeface="Times New Roman"/>
                <a:cs typeface="Times New Roman"/>
              </a:rPr>
              <a:t>ZÁSTUPCI ALKOHOLŮ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1412875"/>
            <a:ext cx="4249738" cy="523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00FF"/>
                </a:solidFill>
                <a:latin typeface="Times New Roman"/>
                <a:cs typeface="Times New Roman"/>
              </a:rPr>
              <a:t>METHANOL</a:t>
            </a:r>
            <a:r>
              <a:rPr lang="cs-CZ" sz="2800" b="1" i="1" dirty="0">
                <a:solidFill>
                  <a:srgbClr val="00B0F0"/>
                </a:solidFill>
                <a:latin typeface="Times New Roman"/>
                <a:cs typeface="Times New Roman"/>
              </a:rPr>
              <a:t> (</a:t>
            </a:r>
            <a:r>
              <a:rPr lang="cs-CZ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</a:t>
            </a:r>
            <a:r>
              <a:rPr lang="cs-CZ" sz="2800" b="1" i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– OH)</a:t>
            </a:r>
            <a:r>
              <a:rPr lang="cs-CZ" sz="2800" b="1" i="1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9462" name="TextovéPole 13"/>
          <p:cNvSpPr txBox="1">
            <a:spLocks noChangeArrowheads="1"/>
          </p:cNvSpPr>
          <p:nvPr/>
        </p:nvSpPr>
        <p:spPr bwMode="auto">
          <a:xfrm>
            <a:off x="6372225" y="6021388"/>
            <a:ext cx="2771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Model molekuly methanolu. </a:t>
            </a:r>
          </a:p>
        </p:txBody>
      </p:sp>
      <p:pic>
        <p:nvPicPr>
          <p:cNvPr id="2050" name="Picture 2" descr="http://d1jqu7g1y74ds1.cloudfront.net/wp-content/uploads/2011/06/methanol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475" y="981075"/>
            <a:ext cx="597693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5445125"/>
            <a:ext cx="61928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Používá se jako </a:t>
            </a:r>
            <a:r>
              <a:rPr lang="cs-CZ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rozpouštědlo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na výrobu tzv. </a:t>
            </a:r>
            <a:r>
              <a:rPr lang="cs-CZ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bionafty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přísada do </a:t>
            </a:r>
            <a:r>
              <a:rPr lang="cs-CZ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nemrznoucích kapalin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přísada do </a:t>
            </a:r>
            <a:r>
              <a:rPr lang="cs-CZ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paliv pro spalovací motory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. 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  <p:bldP spid="17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773238"/>
            <a:ext cx="50403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bezbarvá, hořlavá kapalina charakteristické alkoholické vůně.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781300"/>
            <a:ext cx="4968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Vzniká alkoholovým kvašením cukrů, způsobeným kvasinkami: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388" y="3644900"/>
            <a:ext cx="4608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2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cs-CZ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OH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+  2CO</a:t>
            </a:r>
            <a:r>
              <a:rPr lang="cs-CZ" sz="2400" b="1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484" name="TextovéPole 13"/>
          <p:cNvSpPr txBox="1">
            <a:spLocks noChangeArrowheads="1"/>
          </p:cNvSpPr>
          <p:nvPr/>
        </p:nvSpPr>
        <p:spPr bwMode="auto">
          <a:xfrm>
            <a:off x="5219700" y="6165850"/>
            <a:ext cx="3816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Model molekuly ethanolu.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0825" y="1052513"/>
            <a:ext cx="4608513" cy="523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00FF"/>
                </a:solidFill>
                <a:latin typeface="Times New Roman"/>
                <a:cs typeface="Times New Roman"/>
              </a:rPr>
              <a:t>ETHANOL</a:t>
            </a:r>
            <a:r>
              <a:rPr lang="cs-CZ" sz="2800" b="1" i="1" dirty="0">
                <a:solidFill>
                  <a:srgbClr val="00B0F0"/>
                </a:solidFill>
                <a:latin typeface="Times New Roman"/>
                <a:cs typeface="Times New Roman"/>
              </a:rPr>
              <a:t> (</a:t>
            </a:r>
            <a:r>
              <a:rPr lang="cs-CZ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800" b="1" i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CH</a:t>
            </a:r>
            <a:r>
              <a:rPr lang="cs-CZ" sz="2800" b="1" i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OH</a:t>
            </a:r>
            <a:r>
              <a:rPr lang="cs-CZ" sz="2800" b="1" i="1" dirty="0">
                <a:solidFill>
                  <a:srgbClr val="00B0F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4292600"/>
            <a:ext cx="512127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Nejrozšířenější použití je na výrobu alkoholických nápojů, přísad do pohonných hmot pro spalovací motory, v kosmetice a při výrobě čisticích a desinfekčních prostředků.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0242" name="Picture 2" descr="http://philosophicallydisturbed.files.wordpress.com/2011/02/ethanol-3d-balls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3800" y="620713"/>
            <a:ext cx="4140200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492375"/>
            <a:ext cx="50403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olejovitá, jedovatá kapalina, sladké chuti, bez barvy a zápachu.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3500438"/>
            <a:ext cx="4968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Jeho teplota tuhnutí je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-12,9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C.</a:t>
            </a:r>
          </a:p>
        </p:txBody>
      </p:sp>
      <p:sp>
        <p:nvSpPr>
          <p:cNvPr id="21507" name="TextovéPole 13"/>
          <p:cNvSpPr txBox="1">
            <a:spLocks noChangeArrowheads="1"/>
          </p:cNvSpPr>
          <p:nvPr/>
        </p:nvSpPr>
        <p:spPr bwMode="auto">
          <a:xfrm>
            <a:off x="5940425" y="6092825"/>
            <a:ext cx="3671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Model molekuly ethylenglykolu.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0825" y="981075"/>
            <a:ext cx="3889375" cy="138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00FF"/>
                </a:solidFill>
                <a:latin typeface="Times New Roman"/>
                <a:cs typeface="Times New Roman"/>
              </a:rPr>
              <a:t>ETHAN-1,2-DIOL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B0F0"/>
                </a:solidFill>
                <a:latin typeface="Times New Roman"/>
                <a:cs typeface="Times New Roman"/>
              </a:rPr>
              <a:t>(</a:t>
            </a:r>
            <a:r>
              <a:rPr lang="cs-CZ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OH - CH</a:t>
            </a:r>
            <a:r>
              <a:rPr lang="cs-CZ" sz="2800" b="1" i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- </a:t>
            </a:r>
            <a:r>
              <a:rPr lang="cs-CZ" sz="2800" b="1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</a:t>
            </a:r>
            <a:r>
              <a:rPr lang="cs-CZ" sz="2800" b="1" i="1" baseline="-25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- OH</a:t>
            </a:r>
            <a:r>
              <a:rPr lang="cs-CZ" sz="2800" b="1" i="1" dirty="0">
                <a:solidFill>
                  <a:srgbClr val="00B0F0"/>
                </a:solidFill>
                <a:latin typeface="Times New Roman"/>
                <a:cs typeface="Times New Roman"/>
              </a:rPr>
              <a:t>)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 err="1">
                <a:solidFill>
                  <a:srgbClr val="00B0F0"/>
                </a:solidFill>
                <a:latin typeface="Times New Roman"/>
                <a:cs typeface="Times New Roman"/>
              </a:rPr>
              <a:t>ethylenglykol</a:t>
            </a:r>
            <a:endParaRPr lang="cs-CZ" sz="2800" b="1" i="1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4149725"/>
            <a:ext cx="5121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složka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nemrznoucích směsí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 chladičů automobilů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(fridex)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nebo počítačů.  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388" y="5732463"/>
            <a:ext cx="51212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 kvůli sladké chuti bývá příčinou otrav malých dětí nebo zvířat .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30722" name="Picture 2" descr="http://www.dkfc.se/wp-content/uploads/2013/04/ethylenglykol_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363" y="692150"/>
            <a:ext cx="38877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9" grpId="0" animBg="1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133600"/>
            <a:ext cx="5040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bezbarvá olejovitá kapalina bez zápachu, sladké chuti, </a:t>
            </a:r>
            <a:r>
              <a:rPr lang="cs-CZ" sz="2400" b="1" i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slabě jedovatá.</a:t>
            </a:r>
            <a:endParaRPr lang="cs-CZ" sz="2400" b="1" i="1">
              <a:solidFill>
                <a:srgbClr val="FF66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3429000"/>
            <a:ext cx="56880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Reakcí s nitrační směsí (HNO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 vzniká trinitrát glycerolu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(nitroglycerin),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který je ekplosivní složkou trhaviny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dynamitu.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2531" name="TextovéPole 13"/>
          <p:cNvSpPr txBox="1">
            <a:spLocks noChangeArrowheads="1"/>
          </p:cNvSpPr>
          <p:nvPr/>
        </p:nvSpPr>
        <p:spPr bwMode="auto">
          <a:xfrm>
            <a:off x="5219700" y="6308725"/>
            <a:ext cx="453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4.: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Model molekuly glycerolu.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0825" y="1052513"/>
            <a:ext cx="6408738" cy="9540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00FF"/>
                </a:solidFill>
                <a:latin typeface="Times New Roman"/>
                <a:cs typeface="Times New Roman"/>
              </a:rPr>
              <a:t>PROPAN-1,2,3-TRIOL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B0F0"/>
                </a:solidFill>
                <a:latin typeface="Times New Roman"/>
                <a:cs typeface="Times New Roman"/>
              </a:rPr>
              <a:t>(glycerol)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0200" y="1125538"/>
            <a:ext cx="2303463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5157788"/>
            <a:ext cx="52562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na výrobu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kosmetických přípravků, mýdel, mastí, léčiv, jako sladidlo v potravinářství (E 422).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2535" name="AutoShape 5" descr="data:image/jpeg;base64,/9j/4AAQSkZJRgABAQAAAQABAAD/2wCEAAkGBhISEBIREhIQExQRFBYYFBQVFxUVEBEQFBIVFRUUFRUXGyYeFxkjGRUUIC8gIycpLCwsFR4xNTAqNSYsOCkBCQoKDgwOGg8PGjUlHyQpKSk1NDUyMCwsNCksLCosLzUsNC8sKiwsNCw0KSwtLCwtLCk1LDU1LC0vNC80LzUsNP/AABEIAKcBLgMBIgACEQEDEQH/xAAcAAEAAgMBAQEAAAAAAAAAAAAABgcDBAUIAgH/xABCEAABAwIDBgMFBQYFAwUAAAABAAIDBBEFITEGBxJBUWETcYEyQlKRoSIjYrHBFHKCkqLRCBVTsvBDc/EzRLPC4f/EABsBAQACAwEBAAAAAAAAAAAAAAADBAIFBgEH/8QALREBAAIBAwMCAgsBAAAAAAAAAAECAwQRIQUSMRNBYfAGMjNRcYGRobHR4RT/2gAMAwEAAhEDEQA/ALxREQEREBERAREQEREBERAREQERcbGNsKOlPDPURsd8Au+T1YwEj1C8mYjmWdMd8k9tI3n4cuyiiMO9bDHHh/aC3u6OVrfnw2HqpRSVkcrBJE9kjHaOY4OafIjJeRaLeJZZMOTF9esx+MbMyIiyRCIiAiIgIiICIiAiIgIiICIiAiIgIiICIiAiIgIiICIiAiIgIiICIiCut5u3j6c/slM7hlIBlkHtRNcMmt6OIzvyBFszlUL2k3JuScyTqTzJWxiuJGeommcbmWRzvIFxsPICw9F8eOOFaPNktkvu+qdM0WLSaeKxHMxzPx+fDQmatrZvbCow6YSwuJYSPEhJ+6lb0I5O6OGY8rg60xuuXVuUmGZiVLqVaXpMS9YYDjcVZTRVMJuyVtxfVp0c134g4EHuF0FUf+HjE3Op6unOkUjHt7eK1wIHa8V/4ircW3id43fPMlOy01fhNsytSbE2t0D3eQ/uQsrRx5nTkP1SeEWXqNzztRCDZ4kZ3c27fm0my6kMzXtDmuDmnQggtI7EKJ4zCLFRKh2odQVAdcmB7vvWcgDl4jRycNe4FulgtxF8seCAQQQRcEZgg6EL6QEREBERAREQEREBERAREQEREBERAREQEWpieKxU8TpZntYxupPXkABmT2GarTGd9brkUtO2w0fMTc/wMIt/Mor5aU+tK9pdBqNV9lXePv8AZayKlYN+FY115IKZ7eYb4kbv5i5w+isHY/eJS4h9mMmOYC7oX247c3MIye3yzHMBKZqX8S91PT9RpucleEpREUqgL8JWJzi7JuQ6/wBlo1eHA5nPzz/NBS7t19cZZ+GMCNkr2sc97W+I0ONnNBN7EWzUZxvDJqV3BNG5h5XsWuH4XDI+iufE6Z0d3Rucw/hNh6jQ+qgO1mLGWN0MzQSdHDQnk4fC4KnbSVnmHSYfpDnrtW8Rt+/8oIK0WXKqprlY3ktJb0J+mSx3WNcfanz6uc0L5/w9YU5lJU1ByE8rWt7thabn+aRw/hVn4jLwxOPkPmQP1Xnrc9t7+w1P7PM61NUuAJJ+zDMbBsnZpya7tY+6r/x1zRTTOc5rA1hPE4hrWluYJJ0FwFbp4c5qKzGSd31S1QsEqq0WURw7bzDyBGKqMv6uD2NJ6Nc9ob9VhxraIRm505+XZZq7bxeoyKrXaaovcKQ4rtECzIggi4PUFQWvqi910F67uasyYXSucblrCz0je6MfRoUkXG2Pwo01DTwuycyMF46PeS9w9HOI9F2UBERAREQEREBERAREQEREBERARF8STNb7TmjzIH5oPtFjjna72XNd5EH8lydqdpYaOB7pJA17mu8Nur3usbcLRna9s9AvJmIjeWePHbJaKUjeZU9vB2pdWVbmh33MDiyIciRk6TuXEZdrd1GzDldakcqyuqsrLQ3mbWmZfWtNTHp8NcdPEQ15lotrHwyNlie5kkbg5jm5Oa4aELee24uuRVvVjDE7tP1G9ZrMS9TbD7TCvoYamwDnC0jRo2Zh4Xgdri47OC69ZLws87Aev/Cqx/w8yO/Yalp9kVNx5mJl/wAgrC2hfww8XwvaT5E8P6hbaJ3h8+yV7bTEN6AiwXxVyANXFhxYW1WvV4r3XqNp4zNkVWG1LgT6qb43ibeE5quMWq+Nx6BBMdvd2dNNh0ddh8DYntjEro23PiwvYHOyJN3t17jiGZsqTXrvZWlMdDSxuuHMgiBB1B8MXHoV5q3m4ZDDidS2mFohJp7rJS0GRrejQ4usOViOSjtTdbxamaRtPKLvKkp23rainFLLUyPjj4bMPDYtYLMuQOJ1stSc7HVRdb9BAQC48xYeXVZVjaEGXJOS28s0lUefzW/hmPSOb4DnEtAuy/ugat8vyXLqFZe4LZymnkqp5Q2SSENayN7QWNZIHXksdSeAt7WPXLJGjkUr5OGNoc86BrQXOPkBmVZm7/do9sjKqsbw8BDooT7XEMw+TpbUN662tZWTS4fFFlHHHHf4Gtb/ALQthAREQERfj3gAkkAAXJOgA5lBhrq6OGN0kr2xsaM3ONgP/wB7KB4nvopWEiGKaa3vZRsPlxXd8wFAtttrn19QSCRAwkQs5W043D4j9AbecdfFktZl1k77Udxofo3T04vqfM+3jZbFBvxpXOAmgniB95pbI0dzazvkCp/heLQ1MQmgkZKx2jmm4vzB5g9jmvLc4W7shtnLhtU2VhcYnECeL3ZI+oHxjMg+mhKmw6ibcWa/qXR8eKO7D+j1EixUtU2SNkjHBzJGhzXDRzHAFpHmCFlV1y4iIgIiICIsNZLwsJ9PUm36oDnF2QNh15nyWrUYe217LZpniwSqlAagjEmGMM8YN23cM2ktd6OGYzsohvnw8tlp58y0xmM87Pa4vFz3Dz/KVK8WqbZg2IzB6EaKLbX4/HUU7opfe+bXjRzf+aEhRZsfqUmrYdN1n/HqK5fbxP4SqMy8JI+XkjqhbWGbJVtZP4VPE59jnJpEwdXPOTfLU8gV18b3Q4rTn7MIqG/HA7i/odZ/0VONPLo7dXpE7RPCMPrDos8eEG3E/Mn3eQ8+62Y9ja+IOnlo6lkcQu5z2OaG5gXN87C+vLVZ6eouLHRRZu7HxC/0+MWr3ved/h/aZbptuI6FzqOcNZDPJxNl08OYta20n4CGtz9065HK76qmbIx0bs2vBB8iOXdeWqyAAdlYm6zedwFlBWO+wbNp5nH2ToIZCeWgaeWmlrW9NktevMOd65pMWDLvS3M+3z4buK1UtHKYZr8+B+jZWfE36XHI+l+ZVbSC2quDFcHhqYzHPG2Rhzs7UHq0jNp7ggqC125SncbxVE8Y+FwbIB5HI/MlW3Pq3xDGS/IFdfd/se+tqBI9p/Z4nAyOOkjhmIm9b5X6DuQpxhe5ukjIdLJNPb3SQyM+Yb9o/wAy7m0W1VJhcLWkNBDfuqeMAOcB0aMmtv7xy8yg7lZWRwxukle1jGC7nOIDWjuSvLeO1bZqqpffibJPK4Egjia6VzmmxzGRC7G1e2lRXv4pXcMbT9iFt/DZ3/E78R9LDJRSpfZ1+R/NB+tpYxnwj1ufoVmGa0zOsbqk8kH7Va2Gasz/AA8RuFbV3yHgNv5+L9n/AOyg9HSt4fxnU/oOyy0FfNSzNngeY5GaEaEc2uGjmnmCg9WoojsDvDhxGPhNo6lg+8hvqP8AUjJ9pl/Vuh5Ey5AREQFH9v6ox4ZVubr4Rb6PIYfo4qQKtt6W28YiloIuGSSQFsrtWxDp3fp5eaiy3itJmV7p+nyZ9RWuOu+0xP5QqKORfctVcWXNbUI6oWm9Pl9KnVx2sszcrrk1Rvkt8VBcQwc/p3Uq2X2HfWSeFDYNABklIuGA8z1cbGzfyAJU9Z7ZiIjlqs1fXpa9rdtY8ytrc9VOkwalLrks8Rlz8LJntb8mgD0UzUL2awWXDg2CJ0k0N7ljyLsJN3Ojy+yLknh0PncmRVGKPbpHfzdb8gVto8cuAybd89vjd0kXAG18bTaZjo/xe0weZGY+S7sUocA5pDmkXBBBBB5gjVeo30iIgLn46SKd7h7tnejXAn6XXQXy9gIIIBBFiDoQdQgjVPi4tqsNVi3dRfaOKSgk4XXMLz91Jyt8DjyePra4524dTtMLaoJHjGLN4Tmq5xer43HoFkr8YL8gV2dgti310wke0imjdd7jpKR/0m9b8zyHchBbGwdB4OHUrCACYw9wtY8Un28+/wBoD0XfX4Av1B8uYCCCAQciDoQeRVG7y93honOq6ZpNM4/bYP8A27if/jJ0PI5dFei+JYmuaWuAc1wIc0i7XNIsQQdQQsL44vG0rWl1eTS378cvKcdTxa/+Fhqab5KZ7yd3TsPkM8ALqSR3cmmedGOPNhPsuPkc7F0PZLcWWURERtCC97ZLTa07zKzd3e9wQwmnxBzyIm/czBrnucwZCN4GZcOTuY1zFzL6bfFhb3WMz4+74pA35gG3qqE8NYHhesF3bab3o4gYqEsmkIzm1hjv8P8AqO/pHfRU7XVz5Xulle6R7zdznG7ifP8ATktd8oWlPVIM01StK75Htjja57nkBrWguc5x0DQMyfJdPZnZSqxKbwqZlwLccjriGIHm935AXJ5Behthd2lLhjOJo8WoIs+dw+13bGP+m3sMzzJQVNTbhMRfTtlMlOyV2ZgeXcTW8ryNBbxa5aDqtal3GYsXgFtMwX9p0oLfk1pP0XpFEHlXGcGnoZ3U9Qzge3MEZskZyex3vNP00Nivxrw8WOq9IbWbJU+IQGGduYzjkbbxIn29pp/MaHmvPG02y9Rh0/gzi4NzFKL+HMwc29CMrtOYvzBBIaEb5IZGyxPdHJGbse02c1w5j+2hvYq9N3O81lc0QT8MdW0aaMqANXR/i5lnLUXF7UhHKHix+awSROa4OaS1zSC1zSQ5rgbhwIzBB5oPWaKg275MSETGXpy5osZDGTJIRzI4uEHyCw1e9zEZoHwudCzjyMkbCyUN5gHiIF+oF+lkE23g7zhGXUlG68mYlmGkfVkZ5v6n3fP2ajlmWk6W2nJa1RXKhqcVrWifZ1nQ+oYcGG2OeLb77/fH+Pmukz4hrz7rWMj+Hi4XcN7cVjw3GovpfMKY7u928uJy+JJxR0rHfbk0dIRrHFfU9XaDucl6Ow7C4qeFkELGsjjFmsGgH6m+ZJzJNypceHjlR1fUZ9Se15LwammkefCillsDfw2OfwgZknhBsLBehd2skcVDExli6Roe883PeAfkBYfwqcBoGi4NXhcUNQJmDgMoPE0ZMLgQeLh5OPO2vmpa4orbuUM2vyZcXoz433dqKPmcydSsNawWX5HWiy06+vBFlKoI3jrBYrjbGbUGmrG0r3fc1DrNvpFOfZt0DjkR1IPW+/jtRYFVpjNWfEDmnNh4gejmm4+oQekUXzG64B6i/wA19ICIiDFU0rJGOjkY17HCzmuAc1w6EHIqGV+5+gkcXM8eG/KN4LPQSB1vRThEEKw7dJQRODnCWa3KV44PVrA0HyN1MoYWsaGsa1rWiwa0ANaByAGQC+0QEREBERBgr4GPikZK1r43NcHtcAWuYRmCDysvKTHjUCwOg6DkM16zc24IPP8AJedG7rcRvIBB9mN72tLnxs8RrHFoc0OcDY2uD3QcAzjhstKTNZsVopad5jmjfG4e64WuOoOhHcZLUFYLINaeYhSzdhu6/wA1lkfLLwQQFoka3/1pC4EhrbizR9k3dn2HMQqoluVeu4WKOChlkle1jqmYloceG8cbQwG5yzd4n0QWbhGDQUsLYKeNkUbNGt68yTq5x5k3JW6vwG6/UBERAXOx/Z+CtgdT1DA9jtOTmOGj2O91w6/oSuiiDzPtlsRUYZMGvvJC82inAs13Pgf8LwOXO1xztx25q/d7xP8AlFRYe9DfsPHjXn5kiDPLDYLUdJZZZKi6wzMyug06mpUy3Z7rpMReKifijpGnXR1QQc2Rnk3Kxf6DO/DA5zmvUm6tzjg1DxXv4IA/dDnBv9NkEkoqKOGNkUTGsjjAa1jRZrWjQALOiIC4u1cR8DxG6wniPXgtZ3y1/hXaX4QggUWPAjValZjg6r52q2EqInOloh4kZzMFwJI/+3fJze2o5X5V7X1dS08MkU0Z6PY5p+oQdrHNoLgi642zmEOrKyGEAkPeC8/DE03efll5kdV94VsnW1bh4cElj77wWRDvxO19Lnsrk2K2JjoIzn4k0gHiSWsLfAwcmj5k5nkAElREQEREBERAREQEREBYHPLsm5Dr/ZKyWzf3jb+/0BWSIiyDmVtDcZlx9SoxiL5YrmORw/CTxMPof0spnXPAaofjUosUFdbaYkKmMxyNAePZ/C74mnp1CqviIyVmY7IwTMc9vE1rwXNvbiYCC5txpcXC723O6eKVjKighDfs2kiisOIatkYw6nOxA7d0FJq5d18jzSyU8mYhDXNv7viF5czyuL+pUZwfd1Ul4DaWYG/tytMbG97uAA9LlWhhGAtoqcxghz3Hikfyc61gB+EDTzJ5oNKl2pkoJRe76cn7cepYOb4+hGttD55qz4J2vY17CHNeA5rhmHNcLgjsQVSO084sVPN0WIGTDgxxv4Er4x+5Zr2j047eiCbIiIC+JZmt1Nvz+S/JZLaanT+6+W041OZ6oOHtQ6GppZ6Z/iBszC3iDb8LtWvAvnZwB9FApN2WHOi4Yqio8QDMksvfqYywG3kR5qysRgFioLtDTDMjIjQjIg9QeSCndpsIko5eBxDgfZe32XgduR7fmuPLWXCmWL4dU1rnQRRvmlaOINaBewIu43sBkbevdRLHNnaqje1lVC+Fz28TQ632m3tcFpI1GmoQc9xXo/d5tqJsPgbFHG008bI3x3NxwN4WuB+F3CTfrccl54oqB0hyGXN3If3PZXDupwtzXTSgERtjEYPJzy5rrdyA25/fHVBZ1FtfC54jkBheTYcRBY48gH9fOy7qq3aOIEFdndltS6dslLK4ukp7Fjjm58ByFzzLTlfoW90E5REQEREBERAREQEREBERAREQEREHJ2hm4Gxu5cdj6tNvyWCPFctV0sVoBNC+Im3EMj8Lhm13oQFV8+MPhe6GYFkjDYg/Qg82nkUEyrMUvzUYx7EG8JzXHrNoxbVRnEsYL8gUGrik/G42z/Uq4cJxThjYx2TmNDXA6hzQGkHvcFQXdtsm6rqWzPafAgcHOJ0klbm2Mdc7E9hbmpttts/Kxzqqna54Ocsbc3g/6jGj2r8wM+edzYNuoxcW1XDxLGxwnNRCXasEarkVmMufogyY1X8biArY3RYeY8O4yLePK94/cAbGD68BPqq42N2Kmr5A4hzKcH7yXTiA1ZH8Tu+g58gb5pqdsbGxsAa1jQ1rRo1rRYAegQZEREHPnqfvrfC0fW5/stoVIso9tJUGKdj/AHZG2v8Aiacx8iPkVqnGRbVB18TqwdFB8fqMit+sxsDmoXtDjXFcBB97CYiWYvDY5S8cbu4cwkf1NafRWPtTgkNb4kE2XCQWPABdG7gGYvqDfMc/lauN1+GumxKN9vswB0jjyBLSxo8y539JVjbWPMEzZfclHCTyEjRofNv+0oIpR7pI2uvLVOcwe6xgY4jpxFzregUtEccMTYYWhjGCzWj5kknMkm5JOq5TsdFtVyq7H7XzQYNoqu11y92VQf8ANmW0eyVp/d4C782tXHxrFzISLqXbm8DLppatw+yxpjYfie4gvI8mgD+NBbaIiAiIgIiICIiAiIgIiICIiAiIgLkbQ7K01a0NnZct9mRp4ZWfuuHLsbjsuuiCrKvckSfu6w8PSSO7gPNrwD8gt3CNzEDHB1RNJNb3GjwmHsSCXEeRCsZEGGkpGRMbHG1rGMFmtaAGtHYBZkRBxcW2MoqlxdNTROcdXgFkh83sIJ9StSk3c4bG7ibSsJHxl8g/le4j6KSog+Y4w0AAAACwAyAA5Acl9IiAiIg0MbwdtTC6JxLTq1w1Y8aOH9uYJCqHHn1NE7gqGOAvZsouYZP3Xcj+E2PZXaviWJrgWuAcDqCAQR3B1QedaraAu0usOFYVUVknBBG6R3Mj2GDq92jR5/VX07YygLuI0dLf/tM/K1l1KelZG0MjY1jRo1oDWjyAyQcTYvZJlBBwAh0j7GWS1uJwGTR+EXNvMnmuviWHRzxOikbxNeM+RB5EHkQcwVsogqDaHYevpyTADUxci2wmaOjo+Z7tvfoFEpaCte7h/Zqq/TwZb/7V6MRBSmze6qqncHVINPFzvYzuHRrc+Hzdp0KuLDsOjgiZDE0MZGLNaOnc8yTcknUlbKICIiAiIgIiICIiAiIgIiICIiAiIgIiICIiAiIgIiICIiAiIgIiICIiAiIgIiICIiAiIgIiICIiAiIg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6" name="AutoShape 7" descr="data:image/jpeg;base64,/9j/4AAQSkZJRgABAQAAAQABAAD/2wCEAAkGBhISEBIREhIQExQRFBYYFBQVFxUVEBEQFBIVFRUUFRUXGyYeFxkjGRUUIC8gIycpLCwsFR4xNTAqNSYsOCkBCQoKDgwOGg8PGjUlHyQpKSk1NDUyMCwsNCksLCosLzUsNC8sKiwsNCw0KSwtLCwtLCk1LDU1LC0vNC80LzUsNP/AABEIAKcBLgMBIgACEQEDEQH/xAAcAAEAAgMBAQEAAAAAAAAAAAAABgcDBAUIAgH/xABCEAABAwIDBgMFBQYFAwUAAAABAAIDBBEFITEGBxJBUWETcYEyQlKRoSIjYrHBFHKCkqLRCBVTsvBDc/EzRLPC4f/EABsBAQACAwEBAAAAAAAAAAAAAAADBAIFBgEH/8QALREBAAIBAwMCAgsBAAAAAAAAAAECAwQRIQUSMRNBYfAGMjNRcYGRobHR4RT/2gAMAwEAAhEDEQA/ALxREQEREBERAREQEREBERAREQERcbGNsKOlPDPURsd8Au+T1YwEj1C8mYjmWdMd8k9tI3n4cuyiiMO9bDHHh/aC3u6OVrfnw2HqpRSVkcrBJE9kjHaOY4OafIjJeRaLeJZZMOTF9esx+MbMyIiyRCIiAiIgIiICIiAiIgIiICIiAiIgIiICIiAiIgIiICIiAiIgIiICIiCut5u3j6c/slM7hlIBlkHtRNcMmt6OIzvyBFszlUL2k3JuScyTqTzJWxiuJGeommcbmWRzvIFxsPICw9F8eOOFaPNktkvu+qdM0WLSaeKxHMxzPx+fDQmatrZvbCow6YSwuJYSPEhJ+6lb0I5O6OGY8rg60xuuXVuUmGZiVLqVaXpMS9YYDjcVZTRVMJuyVtxfVp0c134g4EHuF0FUf+HjE3Op6unOkUjHt7eK1wIHa8V/4ircW3id43fPMlOy01fhNsytSbE2t0D3eQ/uQsrRx5nTkP1SeEWXqNzztRCDZ4kZ3c27fm0my6kMzXtDmuDmnQggtI7EKJ4zCLFRKh2odQVAdcmB7vvWcgDl4jRycNe4FulgtxF8seCAQQQRcEZgg6EL6QEREBERAREQEREBERAREQEREBERAREQEWpieKxU8TpZntYxupPXkABmT2GarTGd9brkUtO2w0fMTc/wMIt/Mor5aU+tK9pdBqNV9lXePv8AZayKlYN+FY115IKZ7eYb4kbv5i5w+isHY/eJS4h9mMmOYC7oX247c3MIye3yzHMBKZqX8S91PT9RpucleEpREUqgL8JWJzi7JuQ6/wBlo1eHA5nPzz/NBS7t19cZZ+GMCNkr2sc97W+I0ONnNBN7EWzUZxvDJqV3BNG5h5XsWuH4XDI+iufE6Z0d3Rucw/hNh6jQ+qgO1mLGWN0MzQSdHDQnk4fC4KnbSVnmHSYfpDnrtW8Rt+/8oIK0WXKqprlY3ktJb0J+mSx3WNcfanz6uc0L5/w9YU5lJU1ByE8rWt7thabn+aRw/hVn4jLwxOPkPmQP1Xnrc9t7+w1P7PM61NUuAJJ+zDMbBsnZpya7tY+6r/x1zRTTOc5rA1hPE4hrWluYJJ0FwFbp4c5qKzGSd31S1QsEqq0WURw7bzDyBGKqMv6uD2NJ6Nc9ob9VhxraIRm505+XZZq7bxeoyKrXaaovcKQ4rtECzIggi4PUFQWvqi910F67uasyYXSucblrCz0je6MfRoUkXG2Pwo01DTwuycyMF46PeS9w9HOI9F2UBERAREQEREBERAREQEREBERARF8STNb7TmjzIH5oPtFjjna72XNd5EH8lydqdpYaOB7pJA17mu8Nur3usbcLRna9s9AvJmIjeWePHbJaKUjeZU9vB2pdWVbmh33MDiyIciRk6TuXEZdrd1GzDldakcqyuqsrLQ3mbWmZfWtNTHp8NcdPEQ15lotrHwyNlie5kkbg5jm5Oa4aELee24uuRVvVjDE7tP1G9ZrMS9TbD7TCvoYamwDnC0jRo2Zh4Xgdri47OC69ZLws87Aev/Cqx/w8yO/Yalp9kVNx5mJl/wAgrC2hfww8XwvaT5E8P6hbaJ3h8+yV7bTEN6AiwXxVyANXFhxYW1WvV4r3XqNp4zNkVWG1LgT6qb43ibeE5quMWq+Nx6BBMdvd2dNNh0ddh8DYntjEro23PiwvYHOyJN3t17jiGZsqTXrvZWlMdDSxuuHMgiBB1B8MXHoV5q3m4ZDDidS2mFohJp7rJS0GRrejQ4usOViOSjtTdbxamaRtPKLvKkp23rainFLLUyPjj4bMPDYtYLMuQOJ1stSc7HVRdb9BAQC48xYeXVZVjaEGXJOS28s0lUefzW/hmPSOb4DnEtAuy/ugat8vyXLqFZe4LZymnkqp5Q2SSENayN7QWNZIHXksdSeAt7WPXLJGjkUr5OGNoc86BrQXOPkBmVZm7/do9sjKqsbw8BDooT7XEMw+TpbUN662tZWTS4fFFlHHHHf4Gtb/ALQthAREQERfj3gAkkAAXJOgA5lBhrq6OGN0kr2xsaM3ONgP/wB7KB4nvopWEiGKaa3vZRsPlxXd8wFAtttrn19QSCRAwkQs5W043D4j9AbecdfFktZl1k77Udxofo3T04vqfM+3jZbFBvxpXOAmgniB95pbI0dzazvkCp/heLQ1MQmgkZKx2jmm4vzB5g9jmvLc4W7shtnLhtU2VhcYnECeL3ZI+oHxjMg+mhKmw6ibcWa/qXR8eKO7D+j1EixUtU2SNkjHBzJGhzXDRzHAFpHmCFlV1y4iIgIiICIsNZLwsJ9PUm36oDnF2QNh15nyWrUYe217LZpniwSqlAagjEmGMM8YN23cM2ktd6OGYzsohvnw8tlp58y0xmM87Pa4vFz3Dz/KVK8WqbZg2IzB6EaKLbX4/HUU7opfe+bXjRzf+aEhRZsfqUmrYdN1n/HqK5fbxP4SqMy8JI+XkjqhbWGbJVtZP4VPE59jnJpEwdXPOTfLU8gV18b3Q4rTn7MIqG/HA7i/odZ/0VONPLo7dXpE7RPCMPrDos8eEG3E/Mn3eQ8+62Y9ja+IOnlo6lkcQu5z2OaG5gXN87C+vLVZ6eouLHRRZu7HxC/0+MWr3ved/h/aZbptuI6FzqOcNZDPJxNl08OYta20n4CGtz9065HK76qmbIx0bs2vBB8iOXdeWqyAAdlYm6zedwFlBWO+wbNp5nH2ToIZCeWgaeWmlrW9NktevMOd65pMWDLvS3M+3z4buK1UtHKYZr8+B+jZWfE36XHI+l+ZVbSC2quDFcHhqYzHPG2Rhzs7UHq0jNp7ggqC125SncbxVE8Y+FwbIB5HI/MlW3Pq3xDGS/IFdfd/se+tqBI9p/Z4nAyOOkjhmIm9b5X6DuQpxhe5ukjIdLJNPb3SQyM+Yb9o/wAy7m0W1VJhcLWkNBDfuqeMAOcB0aMmtv7xy8yg7lZWRwxukle1jGC7nOIDWjuSvLeO1bZqqpffibJPK4Egjia6VzmmxzGRC7G1e2lRXv4pXcMbT9iFt/DZ3/E78R9LDJRSpfZ1+R/NB+tpYxnwj1ufoVmGa0zOsbqk8kH7Va2Gasz/AA8RuFbV3yHgNv5+L9n/AOyg9HSt4fxnU/oOyy0FfNSzNngeY5GaEaEc2uGjmnmCg9WoojsDvDhxGPhNo6lg+8hvqP8AUjJ9pl/Vuh5Ey5AREQFH9v6ox4ZVubr4Rb6PIYfo4qQKtt6W28YiloIuGSSQFsrtWxDp3fp5eaiy3itJmV7p+nyZ9RWuOu+0xP5QqKORfctVcWXNbUI6oWm9Pl9KnVx2sszcrrk1Rvkt8VBcQwc/p3Uq2X2HfWSeFDYNABklIuGA8z1cbGzfyAJU9Z7ZiIjlqs1fXpa9rdtY8ytrc9VOkwalLrks8Rlz8LJntb8mgD0UzUL2awWXDg2CJ0k0N7ljyLsJN3Ojy+yLknh0PncmRVGKPbpHfzdb8gVto8cuAybd89vjd0kXAG18bTaZjo/xe0weZGY+S7sUocA5pDmkXBBBBB5gjVeo30iIgLn46SKd7h7tnejXAn6XXQXy9gIIIBBFiDoQdQgjVPi4tqsNVi3dRfaOKSgk4XXMLz91Jyt8DjyePra4524dTtMLaoJHjGLN4Tmq5xer43HoFkr8YL8gV2dgti310wke0imjdd7jpKR/0m9b8zyHchBbGwdB4OHUrCACYw9wtY8Un28+/wBoD0XfX4Av1B8uYCCCAQciDoQeRVG7y93honOq6ZpNM4/bYP8A27if/jJ0PI5dFei+JYmuaWuAc1wIc0i7XNIsQQdQQsL44vG0rWl1eTS378cvKcdTxa/+Fhqab5KZ7yd3TsPkM8ALqSR3cmmedGOPNhPsuPkc7F0PZLcWWURERtCC97ZLTa07zKzd3e9wQwmnxBzyIm/czBrnucwZCN4GZcOTuY1zFzL6bfFhb3WMz4+74pA35gG3qqE8NYHhesF3bab3o4gYqEsmkIzm1hjv8P8AqO/pHfRU7XVz5Xulle6R7zdznG7ifP8ATktd8oWlPVIM01StK75Htjja57nkBrWguc5x0DQMyfJdPZnZSqxKbwqZlwLccjriGIHm935AXJ5Behthd2lLhjOJo8WoIs+dw+13bGP+m3sMzzJQVNTbhMRfTtlMlOyV2ZgeXcTW8ryNBbxa5aDqtal3GYsXgFtMwX9p0oLfk1pP0XpFEHlXGcGnoZ3U9Qzge3MEZskZyex3vNP00Nivxrw8WOq9IbWbJU+IQGGduYzjkbbxIn29pp/MaHmvPG02y9Rh0/gzi4NzFKL+HMwc29CMrtOYvzBBIaEb5IZGyxPdHJGbse02c1w5j+2hvYq9N3O81lc0QT8MdW0aaMqANXR/i5lnLUXF7UhHKHix+awSROa4OaS1zSC1zSQ5rgbhwIzBB5oPWaKg275MSETGXpy5osZDGTJIRzI4uEHyCw1e9zEZoHwudCzjyMkbCyUN5gHiIF+oF+lkE23g7zhGXUlG68mYlmGkfVkZ5v6n3fP2ajlmWk6W2nJa1RXKhqcVrWifZ1nQ+oYcGG2OeLb77/fH+Pmukz4hrz7rWMj+Hi4XcN7cVjw3GovpfMKY7u928uJy+JJxR0rHfbk0dIRrHFfU9XaDucl6Ow7C4qeFkELGsjjFmsGgH6m+ZJzJNypceHjlR1fUZ9Se15LwammkefCillsDfw2OfwgZknhBsLBehd2skcVDExli6Roe883PeAfkBYfwqcBoGi4NXhcUNQJmDgMoPE0ZMLgQeLh5OPO2vmpa4orbuUM2vyZcXoz433dqKPmcydSsNawWX5HWiy06+vBFlKoI3jrBYrjbGbUGmrG0r3fc1DrNvpFOfZt0DjkR1IPW+/jtRYFVpjNWfEDmnNh4gejmm4+oQekUXzG64B6i/wA19ICIiDFU0rJGOjkY17HCzmuAc1w6EHIqGV+5+gkcXM8eG/KN4LPQSB1vRThEEKw7dJQRODnCWa3KV44PVrA0HyN1MoYWsaGsa1rWiwa0ANaByAGQC+0QEREBERBgr4GPikZK1r43NcHtcAWuYRmCDysvKTHjUCwOg6DkM16zc24IPP8AJedG7rcRvIBB9mN72tLnxs8RrHFoc0OcDY2uD3QcAzjhstKTNZsVopad5jmjfG4e64WuOoOhHcZLUFYLINaeYhSzdhu6/wA1lkfLLwQQFoka3/1pC4EhrbizR9k3dn2HMQqoluVeu4WKOChlkle1jqmYloceG8cbQwG5yzd4n0QWbhGDQUsLYKeNkUbNGt68yTq5x5k3JW6vwG6/UBERAXOx/Z+CtgdT1DA9jtOTmOGj2O91w6/oSuiiDzPtlsRUYZMGvvJC82inAs13Pgf8LwOXO1xztx25q/d7xP8AlFRYe9DfsPHjXn5kiDPLDYLUdJZZZKi6wzMyug06mpUy3Z7rpMReKifijpGnXR1QQc2Rnk3Kxf6DO/DA5zmvUm6tzjg1DxXv4IA/dDnBv9NkEkoqKOGNkUTGsjjAa1jRZrWjQALOiIC4u1cR8DxG6wniPXgtZ3y1/hXaX4QggUWPAjValZjg6r52q2EqInOloh4kZzMFwJI/+3fJze2o5X5V7X1dS08MkU0Z6PY5p+oQdrHNoLgi642zmEOrKyGEAkPeC8/DE03efll5kdV94VsnW1bh4cElj77wWRDvxO19Lnsrk2K2JjoIzn4k0gHiSWsLfAwcmj5k5nkAElREQEREBERAREQEREBYHPLsm5Dr/ZKyWzf3jb+/0BWSIiyDmVtDcZlx9SoxiL5YrmORw/CTxMPof0spnXPAaofjUosUFdbaYkKmMxyNAePZ/C74mnp1CqviIyVmY7IwTMc9vE1rwXNvbiYCC5txpcXC723O6eKVjKighDfs2kiisOIatkYw6nOxA7d0FJq5d18jzSyU8mYhDXNv7viF5czyuL+pUZwfd1Ul4DaWYG/tytMbG97uAA9LlWhhGAtoqcxghz3Hikfyc61gB+EDTzJ5oNKl2pkoJRe76cn7cepYOb4+hGttD55qz4J2vY17CHNeA5rhmHNcLgjsQVSO084sVPN0WIGTDgxxv4Er4x+5Zr2j047eiCbIiIC+JZmt1Nvz+S/JZLaanT+6+W041OZ6oOHtQ6GppZ6Z/iBszC3iDb8LtWvAvnZwB9FApN2WHOi4Yqio8QDMksvfqYywG3kR5qysRgFioLtDTDMjIjQjIg9QeSCndpsIko5eBxDgfZe32XgduR7fmuPLWXCmWL4dU1rnQRRvmlaOINaBewIu43sBkbevdRLHNnaqje1lVC+Fz28TQ632m3tcFpI1GmoQc9xXo/d5tqJsPgbFHG008bI3x3NxwN4WuB+F3CTfrccl54oqB0hyGXN3If3PZXDupwtzXTSgERtjEYPJzy5rrdyA25/fHVBZ1FtfC54jkBheTYcRBY48gH9fOy7qq3aOIEFdndltS6dslLK4ukp7Fjjm58ByFzzLTlfoW90E5REQEREBERAREQEREBERAREQEREHJ2hm4Gxu5cdj6tNvyWCPFctV0sVoBNC+Im3EMj8Lhm13oQFV8+MPhe6GYFkjDYg/Qg82nkUEyrMUvzUYx7EG8JzXHrNoxbVRnEsYL8gUGrik/G42z/Uq4cJxThjYx2TmNDXA6hzQGkHvcFQXdtsm6rqWzPafAgcHOJ0klbm2Mdc7E9hbmpttts/Kxzqqna54Ocsbc3g/6jGj2r8wM+edzYNuoxcW1XDxLGxwnNRCXasEarkVmMufogyY1X8biArY3RYeY8O4yLePK94/cAbGD68BPqq42N2Kmr5A4hzKcH7yXTiA1ZH8Tu+g58gb5pqdsbGxsAa1jQ1rRo1rRYAegQZEREHPnqfvrfC0fW5/stoVIso9tJUGKdj/AHZG2v8Aiacx8iPkVqnGRbVB18TqwdFB8fqMit+sxsDmoXtDjXFcBB97CYiWYvDY5S8cbu4cwkf1NafRWPtTgkNb4kE2XCQWPABdG7gGYvqDfMc/lauN1+GumxKN9vswB0jjyBLSxo8y539JVjbWPMEzZfclHCTyEjRofNv+0oIpR7pI2uvLVOcwe6xgY4jpxFzregUtEccMTYYWhjGCzWj5kknMkm5JOq5TsdFtVyq7H7XzQYNoqu11y92VQf8ANmW0eyVp/d4C782tXHxrFzISLqXbm8DLppatw+yxpjYfie4gvI8mgD+NBbaIiAiIgIiICIiAiIgIiICIiAiIgLkbQ7K01a0NnZct9mRp4ZWfuuHLsbjsuuiCrKvckSfu6w8PSSO7gPNrwD8gt3CNzEDHB1RNJNb3GjwmHsSCXEeRCsZEGGkpGRMbHG1rGMFmtaAGtHYBZkRBxcW2MoqlxdNTROcdXgFkh83sIJ9StSk3c4bG7ibSsJHxl8g/le4j6KSog+Y4w0AAAACwAyAA5Acl9IiAiIg0MbwdtTC6JxLTq1w1Y8aOH9uYJCqHHn1NE7gqGOAvZsouYZP3Xcj+E2PZXaviWJrgWuAcDqCAQR3B1QedaraAu0usOFYVUVknBBG6R3Mj2GDq92jR5/VX07YygLuI0dLf/tM/K1l1KelZG0MjY1jRo1oDWjyAyQcTYvZJlBBwAh0j7GWS1uJwGTR+EXNvMnmuviWHRzxOikbxNeM+RB5EHkQcwVsogqDaHYevpyTADUxci2wmaOjo+Z7tvfoFEpaCte7h/Zqq/TwZb/7V6MRBSmze6qqncHVINPFzvYzuHRrc+Hzdp0KuLDsOjgiZDE0MZGLNaOnc8yTcknUlbKICIiAiIgIiICIiAiIgIiICIiAiIgIiICIiAiIgIiICIiAiIgIiICIiAiIgIiICIiAiIgIiICIiAiIg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7" name="AutoShape 9" descr="data:image/jpeg;base64,/9j/4AAQSkZJRgABAQAAAQABAAD/2wCEAAkGBhISEBIREhIQExQRFBYYFBQVFxUVEBEQFBIVFRUUFRUXGyYeFxkjGRUUIC8gIycpLCwsFR4xNTAqNSYsOCkBCQoKDgwOGg8PGjUlHyQpKSk1NDUyMCwsNCksLCosLzUsNC8sKiwsNCw0KSwtLCwtLCk1LDU1LC0vNC80LzUsNP/AABEIAKcBLgMBIgACEQEDEQH/xAAcAAEAAgMBAQEAAAAAAAAAAAAABgcDBAUIAgH/xABCEAABAwIDBgMFBQYFAwUAAAABAAIDBBEFITEGBxJBUWETcYEyQlKRoSIjYrHBFHKCkqLRCBVTsvBDc/EzRLPC4f/EABsBAQACAwEBAAAAAAAAAAAAAAADBAIFBgEH/8QALREBAAIBAwMCAgsBAAAAAAAAAAECAwQRIQUSMRNBYfAGMjNRcYGRobHR4RT/2gAMAwEAAhEDEQA/ALxREQEREBERAREQEREBERAREQERcbGNsKOlPDPURsd8Au+T1YwEj1C8mYjmWdMd8k9tI3n4cuyiiMO9bDHHh/aC3u6OVrfnw2HqpRSVkcrBJE9kjHaOY4OafIjJeRaLeJZZMOTF9esx+MbMyIiyRCIiAiIgIiICIiAiIgIiICIiAiIgIiICIiAiIgIiICIiAiIgIiICIiCut5u3j6c/slM7hlIBlkHtRNcMmt6OIzvyBFszlUL2k3JuScyTqTzJWxiuJGeommcbmWRzvIFxsPICw9F8eOOFaPNktkvu+qdM0WLSaeKxHMxzPx+fDQmatrZvbCow6YSwuJYSPEhJ+6lb0I5O6OGY8rg60xuuXVuUmGZiVLqVaXpMS9YYDjcVZTRVMJuyVtxfVp0c134g4EHuF0FUf+HjE3Op6unOkUjHt7eK1wIHa8V/4ircW3id43fPMlOy01fhNsytSbE2t0D3eQ/uQsrRx5nTkP1SeEWXqNzztRCDZ4kZ3c27fm0my6kMzXtDmuDmnQggtI7EKJ4zCLFRKh2odQVAdcmB7vvWcgDl4jRycNe4FulgtxF8seCAQQQRcEZgg6EL6QEREBERAREQEREBERAREQEREBERAREQEWpieKxU8TpZntYxupPXkABmT2GarTGd9brkUtO2w0fMTc/wMIt/Mor5aU+tK9pdBqNV9lXePv8AZayKlYN+FY115IKZ7eYb4kbv5i5w+isHY/eJS4h9mMmOYC7oX247c3MIye3yzHMBKZqX8S91PT9RpucleEpREUqgL8JWJzi7JuQ6/wBlo1eHA5nPzz/NBS7t19cZZ+GMCNkr2sc97W+I0ONnNBN7EWzUZxvDJqV3BNG5h5XsWuH4XDI+iufE6Z0d3Rucw/hNh6jQ+qgO1mLGWN0MzQSdHDQnk4fC4KnbSVnmHSYfpDnrtW8Rt+/8oIK0WXKqprlY3ktJb0J+mSx3WNcfanz6uc0L5/w9YU5lJU1ByE8rWt7thabn+aRw/hVn4jLwxOPkPmQP1Xnrc9t7+w1P7PM61NUuAJJ+zDMbBsnZpya7tY+6r/x1zRTTOc5rA1hPE4hrWluYJJ0FwFbp4c5qKzGSd31S1QsEqq0WURw7bzDyBGKqMv6uD2NJ6Nc9ob9VhxraIRm505+XZZq7bxeoyKrXaaovcKQ4rtECzIggi4PUFQWvqi910F67uasyYXSucblrCz0je6MfRoUkXG2Pwo01DTwuycyMF46PeS9w9HOI9F2UBERAREQEREBERAREQEREBERARF8STNb7TmjzIH5oPtFjjna72XNd5EH8lydqdpYaOB7pJA17mu8Nur3usbcLRna9s9AvJmIjeWePHbJaKUjeZU9vB2pdWVbmh33MDiyIciRk6TuXEZdrd1GzDldakcqyuqsrLQ3mbWmZfWtNTHp8NcdPEQ15lotrHwyNlie5kkbg5jm5Oa4aELee24uuRVvVjDE7tP1G9ZrMS9TbD7TCvoYamwDnC0jRo2Zh4Xgdri47OC69ZLws87Aev/Cqx/w8yO/Yalp9kVNx5mJl/wAgrC2hfww8XwvaT5E8P6hbaJ3h8+yV7bTEN6AiwXxVyANXFhxYW1WvV4r3XqNp4zNkVWG1LgT6qb43ibeE5quMWq+Nx6BBMdvd2dNNh0ddh8DYntjEro23PiwvYHOyJN3t17jiGZsqTXrvZWlMdDSxuuHMgiBB1B8MXHoV5q3m4ZDDidS2mFohJp7rJS0GRrejQ4usOViOSjtTdbxamaRtPKLvKkp23rainFLLUyPjj4bMPDYtYLMuQOJ1stSc7HVRdb9BAQC48xYeXVZVjaEGXJOS28s0lUefzW/hmPSOb4DnEtAuy/ugat8vyXLqFZe4LZymnkqp5Q2SSENayN7QWNZIHXksdSeAt7WPXLJGjkUr5OGNoc86BrQXOPkBmVZm7/do9sjKqsbw8BDooT7XEMw+TpbUN662tZWTS4fFFlHHHHf4Gtb/ALQthAREQERfj3gAkkAAXJOgA5lBhrq6OGN0kr2xsaM3ONgP/wB7KB4nvopWEiGKaa3vZRsPlxXd8wFAtttrn19QSCRAwkQs5W043D4j9AbecdfFktZl1k77Udxofo3T04vqfM+3jZbFBvxpXOAmgniB95pbI0dzazvkCp/heLQ1MQmgkZKx2jmm4vzB5g9jmvLc4W7shtnLhtU2VhcYnECeL3ZI+oHxjMg+mhKmw6ibcWa/qXR8eKO7D+j1EixUtU2SNkjHBzJGhzXDRzHAFpHmCFlV1y4iIgIiICIsNZLwsJ9PUm36oDnF2QNh15nyWrUYe217LZpniwSqlAagjEmGMM8YN23cM2ktd6OGYzsohvnw8tlp58y0xmM87Pa4vFz3Dz/KVK8WqbZg2IzB6EaKLbX4/HUU7opfe+bXjRzf+aEhRZsfqUmrYdN1n/HqK5fbxP4SqMy8JI+XkjqhbWGbJVtZP4VPE59jnJpEwdXPOTfLU8gV18b3Q4rTn7MIqG/HA7i/odZ/0VONPLo7dXpE7RPCMPrDos8eEG3E/Mn3eQ8+62Y9ja+IOnlo6lkcQu5z2OaG5gXN87C+vLVZ6eouLHRRZu7HxC/0+MWr3ved/h/aZbptuI6FzqOcNZDPJxNl08OYta20n4CGtz9065HK76qmbIx0bs2vBB8iOXdeWqyAAdlYm6zedwFlBWO+wbNp5nH2ToIZCeWgaeWmlrW9NktevMOd65pMWDLvS3M+3z4buK1UtHKYZr8+B+jZWfE36XHI+l+ZVbSC2quDFcHhqYzHPG2Rhzs7UHq0jNp7ggqC125SncbxVE8Y+FwbIB5HI/MlW3Pq3xDGS/IFdfd/se+tqBI9p/Z4nAyOOkjhmIm9b5X6DuQpxhe5ukjIdLJNPb3SQyM+Yb9o/wAy7m0W1VJhcLWkNBDfuqeMAOcB0aMmtv7xy8yg7lZWRwxukle1jGC7nOIDWjuSvLeO1bZqqpffibJPK4Egjia6VzmmxzGRC7G1e2lRXv4pXcMbT9iFt/DZ3/E78R9LDJRSpfZ1+R/NB+tpYxnwj1ufoVmGa0zOsbqk8kH7Va2Gasz/AA8RuFbV3yHgNv5+L9n/AOyg9HSt4fxnU/oOyy0FfNSzNngeY5GaEaEc2uGjmnmCg9WoojsDvDhxGPhNo6lg+8hvqP8AUjJ9pl/Vuh5Ey5AREQFH9v6ox4ZVubr4Rb6PIYfo4qQKtt6W28YiloIuGSSQFsrtWxDp3fp5eaiy3itJmV7p+nyZ9RWuOu+0xP5QqKORfctVcWXNbUI6oWm9Pl9KnVx2sszcrrk1Rvkt8VBcQwc/p3Uq2X2HfWSeFDYNABklIuGA8z1cbGzfyAJU9Z7ZiIjlqs1fXpa9rdtY8ytrc9VOkwalLrks8Rlz8LJntb8mgD0UzUL2awWXDg2CJ0k0N7ljyLsJN3Ojy+yLknh0PncmRVGKPbpHfzdb8gVto8cuAybd89vjd0kXAG18bTaZjo/xe0weZGY+S7sUocA5pDmkXBBBBB5gjVeo30iIgLn46SKd7h7tnejXAn6XXQXy9gIIIBBFiDoQdQgjVPi4tqsNVi3dRfaOKSgk4XXMLz91Jyt8DjyePra4524dTtMLaoJHjGLN4Tmq5xer43HoFkr8YL8gV2dgti310wke0imjdd7jpKR/0m9b8zyHchBbGwdB4OHUrCACYw9wtY8Un28+/wBoD0XfX4Av1B8uYCCCAQciDoQeRVG7y93honOq6ZpNM4/bYP8A27if/jJ0PI5dFei+JYmuaWuAc1wIc0i7XNIsQQdQQsL44vG0rWl1eTS378cvKcdTxa/+Fhqab5KZ7yd3TsPkM8ALqSR3cmmedGOPNhPsuPkc7F0PZLcWWURERtCC97ZLTa07zKzd3e9wQwmnxBzyIm/czBrnucwZCN4GZcOTuY1zFzL6bfFhb3WMz4+74pA35gG3qqE8NYHhesF3bab3o4gYqEsmkIzm1hjv8P8AqO/pHfRU7XVz5Xulle6R7zdznG7ifP8ATktd8oWlPVIM01StK75Htjja57nkBrWguc5x0DQMyfJdPZnZSqxKbwqZlwLccjriGIHm935AXJ5Behthd2lLhjOJo8WoIs+dw+13bGP+m3sMzzJQVNTbhMRfTtlMlOyV2ZgeXcTW8ryNBbxa5aDqtal3GYsXgFtMwX9p0oLfk1pP0XpFEHlXGcGnoZ3U9Qzge3MEZskZyex3vNP00Nivxrw8WOq9IbWbJU+IQGGduYzjkbbxIn29pp/MaHmvPG02y9Rh0/gzi4NzFKL+HMwc29CMrtOYvzBBIaEb5IZGyxPdHJGbse02c1w5j+2hvYq9N3O81lc0QT8MdW0aaMqANXR/i5lnLUXF7UhHKHix+awSROa4OaS1zSC1zSQ5rgbhwIzBB5oPWaKg275MSETGXpy5osZDGTJIRzI4uEHyCw1e9zEZoHwudCzjyMkbCyUN5gHiIF+oF+lkE23g7zhGXUlG68mYlmGkfVkZ5v6n3fP2ajlmWk6W2nJa1RXKhqcVrWifZ1nQ+oYcGG2OeLb77/fH+Pmukz4hrz7rWMj+Hi4XcN7cVjw3GovpfMKY7u928uJy+JJxR0rHfbk0dIRrHFfU9XaDucl6Ow7C4qeFkELGsjjFmsGgH6m+ZJzJNypceHjlR1fUZ9Se15LwammkefCillsDfw2OfwgZknhBsLBehd2skcVDExli6Roe883PeAfkBYfwqcBoGi4NXhcUNQJmDgMoPE0ZMLgQeLh5OPO2vmpa4orbuUM2vyZcXoz433dqKPmcydSsNawWX5HWiy06+vBFlKoI3jrBYrjbGbUGmrG0r3fc1DrNvpFOfZt0DjkR1IPW+/jtRYFVpjNWfEDmnNh4gejmm4+oQekUXzG64B6i/wA19ICIiDFU0rJGOjkY17HCzmuAc1w6EHIqGV+5+gkcXM8eG/KN4LPQSB1vRThEEKw7dJQRODnCWa3KV44PVrA0HyN1MoYWsaGsa1rWiwa0ANaByAGQC+0QEREBERBgr4GPikZK1r43NcHtcAWuYRmCDysvKTHjUCwOg6DkM16zc24IPP8AJedG7rcRvIBB9mN72tLnxs8RrHFoc0OcDY2uD3QcAzjhstKTNZsVopad5jmjfG4e64WuOoOhHcZLUFYLINaeYhSzdhu6/wA1lkfLLwQQFoka3/1pC4EhrbizR9k3dn2HMQqoluVeu4WKOChlkle1jqmYloceG8cbQwG5yzd4n0QWbhGDQUsLYKeNkUbNGt68yTq5x5k3JW6vwG6/UBERAXOx/Z+CtgdT1DA9jtOTmOGj2O91w6/oSuiiDzPtlsRUYZMGvvJC82inAs13Pgf8LwOXO1xztx25q/d7xP8AlFRYe9DfsPHjXn5kiDPLDYLUdJZZZKi6wzMyug06mpUy3Z7rpMReKifijpGnXR1QQc2Rnk3Kxf6DO/DA5zmvUm6tzjg1DxXv4IA/dDnBv9NkEkoqKOGNkUTGsjjAa1jRZrWjQALOiIC4u1cR8DxG6wniPXgtZ3y1/hXaX4QggUWPAjValZjg6r52q2EqInOloh4kZzMFwJI/+3fJze2o5X5V7X1dS08MkU0Z6PY5p+oQdrHNoLgi642zmEOrKyGEAkPeC8/DE03efll5kdV94VsnW1bh4cElj77wWRDvxO19Lnsrk2K2JjoIzn4k0gHiSWsLfAwcmj5k5nkAElREQEREBERAREQEREBYHPLsm5Dr/ZKyWzf3jb+/0BWSIiyDmVtDcZlx9SoxiL5YrmORw/CTxMPof0spnXPAaofjUosUFdbaYkKmMxyNAePZ/C74mnp1CqviIyVmY7IwTMc9vE1rwXNvbiYCC5txpcXC723O6eKVjKighDfs2kiisOIatkYw6nOxA7d0FJq5d18jzSyU8mYhDXNv7viF5czyuL+pUZwfd1Ul4DaWYG/tytMbG97uAA9LlWhhGAtoqcxghz3Hikfyc61gB+EDTzJ5oNKl2pkoJRe76cn7cepYOb4+hGttD55qz4J2vY17CHNeA5rhmHNcLgjsQVSO084sVPN0WIGTDgxxv4Er4x+5Zr2j047eiCbIiIC+JZmt1Nvz+S/JZLaanT+6+W041OZ6oOHtQ6GppZ6Z/iBszC3iDb8LtWvAvnZwB9FApN2WHOi4Yqio8QDMksvfqYywG3kR5qysRgFioLtDTDMjIjQjIg9QeSCndpsIko5eBxDgfZe32XgduR7fmuPLWXCmWL4dU1rnQRRvmlaOINaBewIu43sBkbevdRLHNnaqje1lVC+Fz28TQ632m3tcFpI1GmoQc9xXo/d5tqJsPgbFHG008bI3x3NxwN4WuB+F3CTfrccl54oqB0hyGXN3If3PZXDupwtzXTSgERtjEYPJzy5rrdyA25/fHVBZ1FtfC54jkBheTYcRBY48gH9fOy7qq3aOIEFdndltS6dslLK4ukp7Fjjm58ByFzzLTlfoW90E5REQEREBERAREQEREBERAREQEREHJ2hm4Gxu5cdj6tNvyWCPFctV0sVoBNC+Im3EMj8Lhm13oQFV8+MPhe6GYFkjDYg/Qg82nkUEyrMUvzUYx7EG8JzXHrNoxbVRnEsYL8gUGrik/G42z/Uq4cJxThjYx2TmNDXA6hzQGkHvcFQXdtsm6rqWzPafAgcHOJ0klbm2Mdc7E9hbmpttts/Kxzqqna54Ocsbc3g/6jGj2r8wM+edzYNuoxcW1XDxLGxwnNRCXasEarkVmMufogyY1X8biArY3RYeY8O4yLePK94/cAbGD68BPqq42N2Kmr5A4hzKcH7yXTiA1ZH8Tu+g58gb5pqdsbGxsAa1jQ1rRo1rRYAegQZEREHPnqfvrfC0fW5/stoVIso9tJUGKdj/AHZG2v8Aiacx8iPkVqnGRbVB18TqwdFB8fqMit+sxsDmoXtDjXFcBB97CYiWYvDY5S8cbu4cwkf1NafRWPtTgkNb4kE2XCQWPABdG7gGYvqDfMc/lauN1+GumxKN9vswB0jjyBLSxo8y539JVjbWPMEzZfclHCTyEjRofNv+0oIpR7pI2uvLVOcwe6xgY4jpxFzregUtEccMTYYWhjGCzWj5kknMkm5JOq5TsdFtVyq7H7XzQYNoqu11y92VQf8ANmW0eyVp/d4C782tXHxrFzISLqXbm8DLppatw+yxpjYfie4gvI8mgD+NBbaIiAiIgIiICIiAiIgIiICIiAiIgLkbQ7K01a0NnZct9mRp4ZWfuuHLsbjsuuiCrKvckSfu6w8PSSO7gPNrwD8gt3CNzEDHB1RNJNb3GjwmHsSCXEeRCsZEGGkpGRMbHG1rGMFmtaAGtHYBZkRBxcW2MoqlxdNTROcdXgFkh83sIJ9StSk3c4bG7ibSsJHxl8g/le4j6KSog+Y4w0AAAACwAyAA5Acl9IiAiIg0MbwdtTC6JxLTq1w1Y8aOH9uYJCqHHn1NE7gqGOAvZsouYZP3Xcj+E2PZXaviWJrgWuAcDqCAQR3B1QedaraAu0usOFYVUVknBBG6R3Mj2GDq92jR5/VX07YygLuI0dLf/tM/K1l1KelZG0MjY1jRo1oDWjyAyQcTYvZJlBBwAh0j7GWS1uJwGTR+EXNvMnmuviWHRzxOikbxNeM+RB5EHkQcwVsogqDaHYevpyTADUxci2wmaOjo+Z7tvfoFEpaCte7h/Zqq/TwZb/7V6MRBSmze6qqncHVINPFzvYzuHRrc+Hzdp0KuLDsOjgiZDE0MZGLNaOnc8yTcknUlbKICIiAiIgIiICIiAiIgIiICIiAiIgIiICIiAiIgIiICIiAiIgIiICIiAiIgIiICIiAiIgIiICIiAiIg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8" name="AutoShape 11" descr="data:image/jpeg;base64,/9j/4AAQSkZJRgABAQAAAQABAAD/2wCEAAkGBhISEBIREhIQExQRFBYYFBQVFxUVEBEQFBIVFRUUFRUXGyYeFxkjGRUUIC8gIycpLCwsFR4xNTAqNSYsOCkBCQoKDgwOGg8PGjUlHyQpKSk1NDUyMCwsNCksLCosLzUsNC8sKiwsNCw0KSwtLCwtLCk1LDU1LC0vNC80LzUsNP/AABEIAKcBLgMBIgACEQEDEQH/xAAcAAEAAgMBAQEAAAAAAAAAAAAABgcDBAUIAgH/xABCEAABAwIDBgMFBQYFAwUAAAABAAIDBBEFITEGBxJBUWETcYEyQlKRoSIjYrHBFHKCkqLRCBVTsvBDc/EzRLPC4f/EABsBAQACAwEBAAAAAAAAAAAAAAADBAIFBgEH/8QALREBAAIBAwMCAgsBAAAAAAAAAAECAwQRIQUSMRNBYfAGMjNRcYGRobHR4RT/2gAMAwEAAhEDEQA/ALxREQEREBERAREQEREBERAREQERcbGNsKOlPDPURsd8Au+T1YwEj1C8mYjmWdMd8k9tI3n4cuyiiMO9bDHHh/aC3u6OVrfnw2HqpRSVkcrBJE9kjHaOY4OafIjJeRaLeJZZMOTF9esx+MbMyIiyRCIiAiIgIiICIiAiIgIiICIiAiIgIiICIiAiIgIiICIiAiIgIiICIiCut5u3j6c/slM7hlIBlkHtRNcMmt6OIzvyBFszlUL2k3JuScyTqTzJWxiuJGeommcbmWRzvIFxsPICw9F8eOOFaPNktkvu+qdM0WLSaeKxHMxzPx+fDQmatrZvbCow6YSwuJYSPEhJ+6lb0I5O6OGY8rg60xuuXVuUmGZiVLqVaXpMS9YYDjcVZTRVMJuyVtxfVp0c134g4EHuF0FUf+HjE3Op6unOkUjHt7eK1wIHa8V/4ircW3id43fPMlOy01fhNsytSbE2t0D3eQ/uQsrRx5nTkP1SeEWXqNzztRCDZ4kZ3c27fm0my6kMzXtDmuDmnQggtI7EKJ4zCLFRKh2odQVAdcmB7vvWcgDl4jRycNe4FulgtxF8seCAQQQRcEZgg6EL6QEREBERAREQEREBERAREQEREBERAREQEWpieKxU8TpZntYxupPXkABmT2GarTGd9brkUtO2w0fMTc/wMIt/Mor5aU+tK9pdBqNV9lXePv8AZayKlYN+FY115IKZ7eYb4kbv5i5w+isHY/eJS4h9mMmOYC7oX247c3MIye3yzHMBKZqX8S91PT9RpucleEpREUqgL8JWJzi7JuQ6/wBlo1eHA5nPzz/NBS7t19cZZ+GMCNkr2sc97W+I0ONnNBN7EWzUZxvDJqV3BNG5h5XsWuH4XDI+iufE6Z0d3Rucw/hNh6jQ+qgO1mLGWN0MzQSdHDQnk4fC4KnbSVnmHSYfpDnrtW8Rt+/8oIK0WXKqprlY3ktJb0J+mSx3WNcfanz6uc0L5/w9YU5lJU1ByE8rWt7thabn+aRw/hVn4jLwxOPkPmQP1Xnrc9t7+w1P7PM61NUuAJJ+zDMbBsnZpya7tY+6r/x1zRTTOc5rA1hPE4hrWluYJJ0FwFbp4c5qKzGSd31S1QsEqq0WURw7bzDyBGKqMv6uD2NJ6Nc9ob9VhxraIRm505+XZZq7bxeoyKrXaaovcKQ4rtECzIggi4PUFQWvqi910F67uasyYXSucblrCz0je6MfRoUkXG2Pwo01DTwuycyMF46PeS9w9HOI9F2UBERAREQEREBERAREQEREBERARF8STNb7TmjzIH5oPtFjjna72XNd5EH8lydqdpYaOB7pJA17mu8Nur3usbcLRna9s9AvJmIjeWePHbJaKUjeZU9vB2pdWVbmh33MDiyIciRk6TuXEZdrd1GzDldakcqyuqsrLQ3mbWmZfWtNTHp8NcdPEQ15lotrHwyNlie5kkbg5jm5Oa4aELee24uuRVvVjDE7tP1G9ZrMS9TbD7TCvoYamwDnC0jRo2Zh4Xgdri47OC69ZLws87Aev/Cqx/w8yO/Yalp9kVNx5mJl/wAgrC2hfww8XwvaT5E8P6hbaJ3h8+yV7bTEN6AiwXxVyANXFhxYW1WvV4r3XqNp4zNkVWG1LgT6qb43ibeE5quMWq+Nx6BBMdvd2dNNh0ddh8DYntjEro23PiwvYHOyJN3t17jiGZsqTXrvZWlMdDSxuuHMgiBB1B8MXHoV5q3m4ZDDidS2mFohJp7rJS0GRrejQ4usOViOSjtTdbxamaRtPKLvKkp23rainFLLUyPjj4bMPDYtYLMuQOJ1stSc7HVRdb9BAQC48xYeXVZVjaEGXJOS28s0lUefzW/hmPSOb4DnEtAuy/ugat8vyXLqFZe4LZymnkqp5Q2SSENayN7QWNZIHXksdSeAt7WPXLJGjkUr5OGNoc86BrQXOPkBmVZm7/do9sjKqsbw8BDooT7XEMw+TpbUN662tZWTS4fFFlHHHHf4Gtb/ALQthAREQERfj3gAkkAAXJOgA5lBhrq6OGN0kr2xsaM3ONgP/wB7KB4nvopWEiGKaa3vZRsPlxXd8wFAtttrn19QSCRAwkQs5W043D4j9AbecdfFktZl1k77Udxofo3T04vqfM+3jZbFBvxpXOAmgniB95pbI0dzazvkCp/heLQ1MQmgkZKx2jmm4vzB5g9jmvLc4W7shtnLhtU2VhcYnECeL3ZI+oHxjMg+mhKmw6ibcWa/qXR8eKO7D+j1EixUtU2SNkjHBzJGhzXDRzHAFpHmCFlV1y4iIgIiICIsNZLwsJ9PUm36oDnF2QNh15nyWrUYe217LZpniwSqlAagjEmGMM8YN23cM2ktd6OGYzsohvnw8tlp58y0xmM87Pa4vFz3Dz/KVK8WqbZg2IzB6EaKLbX4/HUU7opfe+bXjRzf+aEhRZsfqUmrYdN1n/HqK5fbxP4SqMy8JI+XkjqhbWGbJVtZP4VPE59jnJpEwdXPOTfLU8gV18b3Q4rTn7MIqG/HA7i/odZ/0VONPLo7dXpE7RPCMPrDos8eEG3E/Mn3eQ8+62Y9ja+IOnlo6lkcQu5z2OaG5gXN87C+vLVZ6eouLHRRZu7HxC/0+MWr3ved/h/aZbptuI6FzqOcNZDPJxNl08OYta20n4CGtz9065HK76qmbIx0bs2vBB8iOXdeWqyAAdlYm6zedwFlBWO+wbNp5nH2ToIZCeWgaeWmlrW9NktevMOd65pMWDLvS3M+3z4buK1UtHKYZr8+B+jZWfE36XHI+l+ZVbSC2quDFcHhqYzHPG2Rhzs7UHq0jNp7ggqC125SncbxVE8Y+FwbIB5HI/MlW3Pq3xDGS/IFdfd/se+tqBI9p/Z4nAyOOkjhmIm9b5X6DuQpxhe5ukjIdLJNPb3SQyM+Yb9o/wAy7m0W1VJhcLWkNBDfuqeMAOcB0aMmtv7xy8yg7lZWRwxukle1jGC7nOIDWjuSvLeO1bZqqpffibJPK4Egjia6VzmmxzGRC7G1e2lRXv4pXcMbT9iFt/DZ3/E78R9LDJRSpfZ1+R/NB+tpYxnwj1ufoVmGa0zOsbqk8kH7Va2Gasz/AA8RuFbV3yHgNv5+L9n/AOyg9HSt4fxnU/oOyy0FfNSzNngeY5GaEaEc2uGjmnmCg9WoojsDvDhxGPhNo6lg+8hvqP8AUjJ9pl/Vuh5Ey5AREQFH9v6ox4ZVubr4Rb6PIYfo4qQKtt6W28YiloIuGSSQFsrtWxDp3fp5eaiy3itJmV7p+nyZ9RWuOu+0xP5QqKORfctVcWXNbUI6oWm9Pl9KnVx2sszcrrk1Rvkt8VBcQwc/p3Uq2X2HfWSeFDYNABklIuGA8z1cbGzfyAJU9Z7ZiIjlqs1fXpa9rdtY8ytrc9VOkwalLrks8Rlz8LJntb8mgD0UzUL2awWXDg2CJ0k0N7ljyLsJN3Ojy+yLknh0PncmRVGKPbpHfzdb8gVto8cuAybd89vjd0kXAG18bTaZjo/xe0weZGY+S7sUocA5pDmkXBBBBB5gjVeo30iIgLn46SKd7h7tnejXAn6XXQXy9gIIIBBFiDoQdQgjVPi4tqsNVi3dRfaOKSgk4XXMLz91Jyt8DjyePra4524dTtMLaoJHjGLN4Tmq5xer43HoFkr8YL8gV2dgti310wke0imjdd7jpKR/0m9b8zyHchBbGwdB4OHUrCACYw9wtY8Un28+/wBoD0XfX4Av1B8uYCCCAQciDoQeRVG7y93honOq6ZpNM4/bYP8A27if/jJ0PI5dFei+JYmuaWuAc1wIc0i7XNIsQQdQQsL44vG0rWl1eTS378cvKcdTxa/+Fhqab5KZ7yd3TsPkM8ALqSR3cmmedGOPNhPsuPkc7F0PZLcWWURERtCC97ZLTa07zKzd3e9wQwmnxBzyIm/czBrnucwZCN4GZcOTuY1zFzL6bfFhb3WMz4+74pA35gG3qqE8NYHhesF3bab3o4gYqEsmkIzm1hjv8P8AqO/pHfRU7XVz5Xulle6R7zdznG7ifP8ATktd8oWlPVIM01StK75Htjja57nkBrWguc5x0DQMyfJdPZnZSqxKbwqZlwLccjriGIHm935AXJ5Behthd2lLhjOJo8WoIs+dw+13bGP+m3sMzzJQVNTbhMRfTtlMlOyV2ZgeXcTW8ryNBbxa5aDqtal3GYsXgFtMwX9p0oLfk1pP0XpFEHlXGcGnoZ3U9Qzge3MEZskZyex3vNP00Nivxrw8WOq9IbWbJU+IQGGduYzjkbbxIn29pp/MaHmvPG02y9Rh0/gzi4NzFKL+HMwc29CMrtOYvzBBIaEb5IZGyxPdHJGbse02c1w5j+2hvYq9N3O81lc0QT8MdW0aaMqANXR/i5lnLUXF7UhHKHix+awSROa4OaS1zSC1zSQ5rgbhwIzBB5oPWaKg275MSETGXpy5osZDGTJIRzI4uEHyCw1e9zEZoHwudCzjyMkbCyUN5gHiIF+oF+lkE23g7zhGXUlG68mYlmGkfVkZ5v6n3fP2ajlmWk6W2nJa1RXKhqcVrWifZ1nQ+oYcGG2OeLb77/fH+Pmukz4hrz7rWMj+Hi4XcN7cVjw3GovpfMKY7u928uJy+JJxR0rHfbk0dIRrHFfU9XaDucl6Ow7C4qeFkELGsjjFmsGgH6m+ZJzJNypceHjlR1fUZ9Se15LwammkefCillsDfw2OfwgZknhBsLBehd2skcVDExli6Roe883PeAfkBYfwqcBoGi4NXhcUNQJmDgMoPE0ZMLgQeLh5OPO2vmpa4orbuUM2vyZcXoz433dqKPmcydSsNawWX5HWiy06+vBFlKoI3jrBYrjbGbUGmrG0r3fc1DrNvpFOfZt0DjkR1IPW+/jtRYFVpjNWfEDmnNh4gejmm4+oQekUXzG64B6i/wA19ICIiDFU0rJGOjkY17HCzmuAc1w6EHIqGV+5+gkcXM8eG/KN4LPQSB1vRThEEKw7dJQRODnCWa3KV44PVrA0HyN1MoYWsaGsa1rWiwa0ANaByAGQC+0QEREBERBgr4GPikZK1r43NcHtcAWuYRmCDysvKTHjUCwOg6DkM16zc24IPP8AJedG7rcRvIBB9mN72tLnxs8RrHFoc0OcDY2uD3QcAzjhstKTNZsVopad5jmjfG4e64WuOoOhHcZLUFYLINaeYhSzdhu6/wA1lkfLLwQQFoka3/1pC4EhrbizR9k3dn2HMQqoluVeu4WKOChlkle1jqmYloceG8cbQwG5yzd4n0QWbhGDQUsLYKeNkUbNGt68yTq5x5k3JW6vwG6/UBERAXOx/Z+CtgdT1DA9jtOTmOGj2O91w6/oSuiiDzPtlsRUYZMGvvJC82inAs13Pgf8LwOXO1xztx25q/d7xP8AlFRYe9DfsPHjXn5kiDPLDYLUdJZZZKi6wzMyug06mpUy3Z7rpMReKifijpGnXR1QQc2Rnk3Kxf6DO/DA5zmvUm6tzjg1DxXv4IA/dDnBv9NkEkoqKOGNkUTGsjjAa1jRZrWjQALOiIC4u1cR8DxG6wniPXgtZ3y1/hXaX4QggUWPAjValZjg6r52q2EqInOloh4kZzMFwJI/+3fJze2o5X5V7X1dS08MkU0Z6PY5p+oQdrHNoLgi642zmEOrKyGEAkPeC8/DE03efll5kdV94VsnW1bh4cElj77wWRDvxO19Lnsrk2K2JjoIzn4k0gHiSWsLfAwcmj5k5nkAElREQEREBERAREQEREBYHPLsm5Dr/ZKyWzf3jb+/0BWSIiyDmVtDcZlx9SoxiL5YrmORw/CTxMPof0spnXPAaofjUosUFdbaYkKmMxyNAePZ/C74mnp1CqviIyVmY7IwTMc9vE1rwXNvbiYCC5txpcXC723O6eKVjKighDfs2kiisOIatkYw6nOxA7d0FJq5d18jzSyU8mYhDXNv7viF5czyuL+pUZwfd1Ul4DaWYG/tytMbG97uAA9LlWhhGAtoqcxghz3Hikfyc61gB+EDTzJ5oNKl2pkoJRe76cn7cepYOb4+hGttD55qz4J2vY17CHNeA5rhmHNcLgjsQVSO084sVPN0WIGTDgxxv4Er4x+5Zr2j047eiCbIiIC+JZmt1Nvz+S/JZLaanT+6+W041OZ6oOHtQ6GppZ6Z/iBszC3iDb8LtWvAvnZwB9FApN2WHOi4Yqio8QDMksvfqYywG3kR5qysRgFioLtDTDMjIjQjIg9QeSCndpsIko5eBxDgfZe32XgduR7fmuPLWXCmWL4dU1rnQRRvmlaOINaBewIu43sBkbevdRLHNnaqje1lVC+Fz28TQ632m3tcFpI1GmoQc9xXo/d5tqJsPgbFHG008bI3x3NxwN4WuB+F3CTfrccl54oqB0hyGXN3If3PZXDupwtzXTSgERtjEYPJzy5rrdyA25/fHVBZ1FtfC54jkBheTYcRBY48gH9fOy7qq3aOIEFdndltS6dslLK4ukp7Fjjm58ByFzzLTlfoW90E5REQEREBERAREQEREBERAREQEREHJ2hm4Gxu5cdj6tNvyWCPFctV0sVoBNC+Im3EMj8Lhm13oQFV8+MPhe6GYFkjDYg/Qg82nkUEyrMUvzUYx7EG8JzXHrNoxbVRnEsYL8gUGrik/G42z/Uq4cJxThjYx2TmNDXA6hzQGkHvcFQXdtsm6rqWzPafAgcHOJ0klbm2Mdc7E9hbmpttts/Kxzqqna54Ocsbc3g/6jGj2r8wM+edzYNuoxcW1XDxLGxwnNRCXasEarkVmMufogyY1X8biArY3RYeY8O4yLePK94/cAbGD68BPqq42N2Kmr5A4hzKcH7yXTiA1ZH8Tu+g58gb5pqdsbGxsAa1jQ1rRo1rRYAegQZEREHPnqfvrfC0fW5/stoVIso9tJUGKdj/AHZG2v8Aiacx8iPkVqnGRbVB18TqwdFB8fqMit+sxsDmoXtDjXFcBB97CYiWYvDY5S8cbu4cwkf1NafRWPtTgkNb4kE2XCQWPABdG7gGYvqDfMc/lauN1+GumxKN9vswB0jjyBLSxo8y539JVjbWPMEzZfclHCTyEjRofNv+0oIpR7pI2uvLVOcwe6xgY4jpxFzregUtEccMTYYWhjGCzWj5kknMkm5JOq5TsdFtVyq7H7XzQYNoqu11y92VQf8ANmW0eyVp/d4C782tXHxrFzISLqXbm8DLppatw+yxpjYfie4gvI8mgD+NBbaIiAiIgIiICIiAiIgIiICIiAiIgLkbQ7K01a0NnZct9mRp4ZWfuuHLsbjsuuiCrKvckSfu6w8PSSO7gPNrwD8gt3CNzEDHB1RNJNb3GjwmHsSCXEeRCsZEGGkpGRMbHG1rGMFmtaAGtHYBZkRBxcW2MoqlxdNTROcdXgFkh83sIJ9StSk3c4bG7ibSsJHxl8g/le4j6KSog+Y4w0AAAACwAyAA5Acl9IiAiIg0MbwdtTC6JxLTq1w1Y8aOH9uYJCqHHn1NE7gqGOAvZsouYZP3Xcj+E2PZXaviWJrgWuAcDqCAQR3B1QedaraAu0usOFYVUVknBBG6R3Mj2GDq92jR5/VX07YygLuI0dLf/tM/K1l1KelZG0MjY1jRo1oDWjyAyQcTYvZJlBBwAh0j7GWS1uJwGTR+EXNvMnmuviWHRzxOikbxNeM+RB5EHkQcwVsogqDaHYevpyTADUxci2wmaOjo+Z7tvfoFEpaCte7h/Zqq/TwZb/7V6MRBSmze6qqncHVINPFzvYzuHRrc+Hzdp0KuLDsOjgiZDE0MZGLNaOnc8yTcknUlbKICIiAiIgIiICIiAiIgIiICIiAiIgIiICIiAiIgIiICIiAiIgIiICIiAiIgIiICIiAiIgIiICIiAiIg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pic>
        <p:nvPicPr>
          <p:cNvPr id="31757" name="Picture 13" descr="http://www.chemistry-reference.com/images/ballstick/glycerol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1500" y="1196975"/>
            <a:ext cx="34925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9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484313"/>
            <a:ext cx="89646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Fenoly jsou skupinou hydroxyderivátů, u kterých je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hydroxylová skupina – OH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vázána na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aromatické jádro (benzenový kruh).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388" y="22764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Fenoly mají charakter kyselin, nejdůležitějším zástupcem je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fenol.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979613" y="333375"/>
            <a:ext cx="4824412" cy="6461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600" b="1" i="1" dirty="0">
                <a:solidFill>
                  <a:srgbClr val="0070C0"/>
                </a:solidFill>
                <a:latin typeface="Times New Roman"/>
                <a:cs typeface="Times New Roman"/>
              </a:rPr>
              <a:t>FENOLY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0825" y="1052513"/>
            <a:ext cx="8713788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fenolů: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0825" y="2997200"/>
            <a:ext cx="4465638" cy="5222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00FF"/>
                </a:solidFill>
                <a:latin typeface="Times New Roman"/>
                <a:cs typeface="Times New Roman"/>
              </a:rPr>
              <a:t>FENOL </a:t>
            </a:r>
            <a:r>
              <a:rPr lang="cs-CZ" sz="2800" b="1" i="1" dirty="0">
                <a:solidFill>
                  <a:srgbClr val="00B0F0"/>
                </a:solidFill>
                <a:latin typeface="Times New Roman"/>
                <a:cs typeface="Times New Roman"/>
              </a:rPr>
              <a:t>(kyselina karbolová)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3573463"/>
            <a:ext cx="50403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jedovatá, bezbarvá, krystalická látka s žíravými účinky.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388" y="4365625"/>
            <a:ext cx="56165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Zředěný roztok fenolu byl první desinfekcí používanou v při operacích.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388" y="5300663"/>
            <a:ext cx="57689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Fenol se používá na výrobu léčiv, pesticidů, barviv, plastů a kosmetických přípravků.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3561" name="TextovéPole 17"/>
          <p:cNvSpPr txBox="1">
            <a:spLocks noChangeArrowheads="1"/>
          </p:cNvSpPr>
          <p:nvPr/>
        </p:nvSpPr>
        <p:spPr bwMode="auto">
          <a:xfrm>
            <a:off x="5508625" y="6308725"/>
            <a:ext cx="424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5.: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Model molekuly fenolu. 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163" y="2708275"/>
            <a:ext cx="338455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11" grpId="0" animBg="1"/>
      <p:bldP spid="13" grpId="0"/>
      <p:bldP spid="14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516</TotalTime>
  <Words>625</Words>
  <Application>Microsoft Office PowerPoint</Application>
  <PresentationFormat>Předvádění na obrazovce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 Kyslíkaté deriváty uhlovodíků - hydroxyderiváty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22</cp:revision>
  <dcterms:created xsi:type="dcterms:W3CDTF">2013-09-06T15:49:06Z</dcterms:created>
  <dcterms:modified xsi:type="dcterms:W3CDTF">2014-09-27T11:14:39Z</dcterms:modified>
</cp:coreProperties>
</file>