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86" r:id="rId5"/>
    <p:sldId id="287" r:id="rId6"/>
    <p:sldId id="288" r:id="rId7"/>
    <p:sldId id="289" r:id="rId8"/>
    <p:sldId id="290" r:id="rId9"/>
    <p:sldId id="291" r:id="rId10"/>
    <p:sldId id="292" r:id="rId11"/>
    <p:sldId id="293" r:id="rId12"/>
    <p:sldId id="258" r:id="rId13"/>
    <p:sldId id="259" r:id="rId14"/>
    <p:sldId id="260"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80" r:id="rId30"/>
    <p:sldId id="281" r:id="rId31"/>
    <p:sldId id="282"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4.10.2014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4.10.2014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4.10.2014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4.10.2014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A818BCA-000F-47D6-9EA2-92876922E780}" type="datetimeFigureOut">
              <a:rPr lang="cs-CZ" smtClean="0"/>
              <a:pPr/>
              <a:t>4.10.2014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A818BCA-000F-47D6-9EA2-92876922E780}" type="datetimeFigureOut">
              <a:rPr lang="cs-CZ" smtClean="0"/>
              <a:pPr/>
              <a:t>4.10.2014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A818BCA-000F-47D6-9EA2-92876922E780}" type="datetimeFigureOut">
              <a:rPr lang="cs-CZ" smtClean="0"/>
              <a:pPr/>
              <a:t>4.10.2014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A818BCA-000F-47D6-9EA2-92876922E780}" type="datetimeFigureOut">
              <a:rPr lang="cs-CZ" smtClean="0"/>
              <a:pPr/>
              <a:t>4.10.2014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A818BCA-000F-47D6-9EA2-92876922E780}" type="datetimeFigureOut">
              <a:rPr lang="cs-CZ" smtClean="0"/>
              <a:pPr/>
              <a:t>4.10.2014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818BCA-000F-47D6-9EA2-92876922E780}" type="datetimeFigureOut">
              <a:rPr lang="cs-CZ" smtClean="0"/>
              <a:pPr/>
              <a:t>4.10.2014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818BCA-000F-47D6-9EA2-92876922E780}" type="datetimeFigureOut">
              <a:rPr lang="cs-CZ" smtClean="0"/>
              <a:pPr/>
              <a:t>4.10.2014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18BCA-000F-47D6-9EA2-92876922E780}" type="datetimeFigureOut">
              <a:rPr lang="cs-CZ" smtClean="0"/>
              <a:pPr/>
              <a:t>4.10.2014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95CF5-0345-4D2E-9CB8-8097296AC98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ODPADY</a:t>
            </a:r>
            <a:r>
              <a:rPr lang="cs-CZ" dirty="0" smtClean="0"/>
              <a:t/>
            </a:r>
            <a:br>
              <a:rPr lang="cs-CZ" dirty="0" smtClean="0"/>
            </a:b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Sklo</a:t>
            </a:r>
            <a:r>
              <a:rPr lang="cs-CZ" dirty="0" smtClean="0"/>
              <a:t> putuje do skláren a je použito k zpracování nového skla.</a:t>
            </a:r>
          </a:p>
          <a:p>
            <a:r>
              <a:rPr lang="cs-CZ" b="1" dirty="0" smtClean="0"/>
              <a:t>Železný šrot</a:t>
            </a:r>
            <a:r>
              <a:rPr lang="cs-CZ" dirty="0" smtClean="0"/>
              <a:t> je předáván k dalšímu využití jako vstupní surovina pro výrobu železa a oceli.</a:t>
            </a:r>
          </a:p>
          <a:p>
            <a:r>
              <a:rPr lang="cs-CZ" b="1" dirty="0" smtClean="0"/>
              <a:t>Hliníkové plechovky </a:t>
            </a:r>
            <a:r>
              <a:rPr lang="cs-CZ" dirty="0" smtClean="0"/>
              <a:t>putují do hutí jako druhotná surovina.</a:t>
            </a:r>
          </a:p>
          <a:p>
            <a:r>
              <a:rPr lang="cs-CZ" b="1" dirty="0" smtClean="0"/>
              <a:t>Textil</a:t>
            </a:r>
            <a:r>
              <a:rPr lang="cs-CZ" dirty="0" smtClean="0"/>
              <a:t> je určen pro humanitární účely, část oblečení putuje do </a:t>
            </a:r>
            <a:r>
              <a:rPr lang="cs-CZ" dirty="0" err="1" smtClean="0"/>
              <a:t>second</a:t>
            </a:r>
            <a:r>
              <a:rPr lang="cs-CZ" dirty="0" smtClean="0"/>
              <a:t> </a:t>
            </a:r>
            <a:r>
              <a:rPr lang="cs-CZ" dirty="0" err="1" smtClean="0"/>
              <a:t>hand</a:t>
            </a:r>
            <a:r>
              <a:rPr lang="cs-CZ" dirty="0" smtClean="0"/>
              <a:t> obchodů, méně kvalitní materiál se rozřeže na hadry využívané např. ve strojírenství nebo automobilovém průmyslu, případně se využívá jako zvuková nebo tepelná izolace. Část putuje k odběratelům, kteří oděv trhají, drásají a vracejí prvovýrobcům </a:t>
            </a:r>
            <a:r>
              <a:rPr lang="cs-CZ" dirty="0" smtClean="0"/>
              <a:t>oděvů.</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dirty="0"/>
          </a:p>
        </p:txBody>
      </p:sp>
      <p:sp>
        <p:nvSpPr>
          <p:cNvPr id="3" name="Zástupný symbol pro obsah 2"/>
          <p:cNvSpPr>
            <a:spLocks noGrp="1"/>
          </p:cNvSpPr>
          <p:nvPr>
            <p:ph idx="1"/>
          </p:nvPr>
        </p:nvSpPr>
        <p:spPr/>
        <p:txBody>
          <a:bodyPr>
            <a:normAutofit fontScale="55000" lnSpcReduction="20000"/>
          </a:bodyPr>
          <a:lstStyle/>
          <a:p>
            <a:r>
              <a:rPr lang="cs-CZ" sz="3600" b="1" dirty="0" smtClean="0"/>
              <a:t>Pěnový polystyren</a:t>
            </a:r>
            <a:r>
              <a:rPr lang="cs-CZ" sz="3600" dirty="0" smtClean="0"/>
              <a:t> se používá jako plnivo pro výrobu lehčených betonů.</a:t>
            </a:r>
          </a:p>
          <a:p>
            <a:r>
              <a:rPr lang="cs-CZ" sz="3600" b="1" dirty="0" err="1" smtClean="0"/>
              <a:t>Bioodpad</a:t>
            </a:r>
            <a:r>
              <a:rPr lang="cs-CZ" sz="3600" dirty="0" smtClean="0"/>
              <a:t> (posečená tráva, ořezané větve, zbytky zeleniny a ovoce) je </a:t>
            </a:r>
            <a:r>
              <a:rPr lang="cs-CZ" sz="3600" b="1" dirty="0" smtClean="0"/>
              <a:t>odvážen do brněnské </a:t>
            </a:r>
            <a:r>
              <a:rPr lang="cs-CZ" sz="3600" b="1" dirty="0" err="1" smtClean="0"/>
              <a:t>kompostárny</a:t>
            </a:r>
            <a:r>
              <a:rPr lang="cs-CZ" sz="3600" b="1" dirty="0" smtClean="0"/>
              <a:t> na výrobu různých druhů kompostů.</a:t>
            </a:r>
          </a:p>
          <a:p>
            <a:r>
              <a:rPr lang="cs-CZ" sz="3600" b="1" dirty="0" smtClean="0"/>
              <a:t>Stavební suť</a:t>
            </a:r>
            <a:r>
              <a:rPr lang="cs-CZ" sz="3600" dirty="0" smtClean="0"/>
              <a:t> je předávána k recyklaci pro znovupoužití ve stavebnictví.</a:t>
            </a:r>
          </a:p>
          <a:p>
            <a:r>
              <a:rPr lang="cs-CZ" sz="3600" b="1" dirty="0" smtClean="0"/>
              <a:t>Staré a </a:t>
            </a:r>
            <a:r>
              <a:rPr lang="cs-CZ" sz="3600" b="1" dirty="0" err="1" smtClean="0"/>
              <a:t>dosloužilé</a:t>
            </a:r>
            <a:r>
              <a:rPr lang="cs-CZ" sz="3600" b="1" dirty="0" smtClean="0"/>
              <a:t> elektrospotřebiče</a:t>
            </a:r>
            <a:r>
              <a:rPr lang="cs-CZ" sz="3600" dirty="0" smtClean="0"/>
              <a:t> (televize, lednice, sporáky, telefony, vysavače, fény), zářivky, baterie se ve zpracovatelských závodech rozebírají a třídí na využitelné suroviny kovy a plasty, určené k dalšímu zpracování.</a:t>
            </a:r>
          </a:p>
          <a:p>
            <a:r>
              <a:rPr lang="cs-CZ" sz="3600" b="1" dirty="0" smtClean="0"/>
              <a:t>Pneumatiky</a:t>
            </a:r>
            <a:r>
              <a:rPr lang="cs-CZ" sz="3600" dirty="0" smtClean="0"/>
              <a:t> se využívají v cementárnách jako palivo při výrobě cementu.</a:t>
            </a:r>
          </a:p>
          <a:p>
            <a:r>
              <a:rPr lang="cs-CZ" sz="3600" b="1" dirty="0" smtClean="0"/>
              <a:t>Dřevo</a:t>
            </a:r>
            <a:r>
              <a:rPr lang="cs-CZ" sz="3600" dirty="0" smtClean="0"/>
              <a:t> se využívá při výrobě OSB desek.</a:t>
            </a:r>
          </a:p>
          <a:p>
            <a:r>
              <a:rPr lang="cs-CZ" sz="3600" b="1" dirty="0" smtClean="0"/>
              <a:t>Světelné zdroje</a:t>
            </a:r>
            <a:r>
              <a:rPr lang="cs-CZ" sz="3600" dirty="0" smtClean="0"/>
              <a:t> putují k recyklaci u odborných zpracovatelů.</a:t>
            </a:r>
          </a:p>
          <a:p>
            <a:r>
              <a:rPr lang="cs-CZ" sz="3600" b="1" dirty="0" smtClean="0"/>
              <a:t>Nebezpečný odpad</a:t>
            </a:r>
            <a:r>
              <a:rPr lang="cs-CZ" sz="3600" dirty="0" smtClean="0"/>
              <a:t> se likviduje ve spalovně nebezpečných odpadů.</a:t>
            </a:r>
          </a:p>
          <a:p>
            <a:r>
              <a:rPr lang="cs-CZ" sz="3600" b="1" dirty="0" smtClean="0"/>
              <a:t>Spalitelný odpad </a:t>
            </a:r>
            <a:r>
              <a:rPr lang="cs-CZ" sz="3600" dirty="0" smtClean="0"/>
              <a:t>se energeticky využije </a:t>
            </a:r>
            <a:r>
              <a:rPr lang="cs-CZ" sz="3600" dirty="0" smtClean="0"/>
              <a:t>ve spalovně </a:t>
            </a:r>
            <a:r>
              <a:rPr lang="cs-CZ" sz="3600" dirty="0" smtClean="0"/>
              <a:t>na výrobu páry a elektřiny, která se vrací do brněnských domovů</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pic>
        <p:nvPicPr>
          <p:cNvPr id="4098" name="Picture 2" descr="C:\Documents and Settings\Javorova\Plocha\1375680072.jpg"/>
          <p:cNvPicPr>
            <a:picLocks noChangeAspect="1" noChangeArrowheads="1"/>
          </p:cNvPicPr>
          <p:nvPr/>
        </p:nvPicPr>
        <p:blipFill>
          <a:blip r:embed="rId2" cstate="print"/>
          <a:srcRect/>
          <a:stretch>
            <a:fillRect/>
          </a:stretch>
        </p:blipFill>
        <p:spPr bwMode="auto">
          <a:xfrm>
            <a:off x="467544" y="332656"/>
            <a:ext cx="8352928" cy="576064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pic>
        <p:nvPicPr>
          <p:cNvPr id="5122" name="Picture 2" descr="C:\Documents and Settings\Javorova\Plocha\1376039422.jpg"/>
          <p:cNvPicPr>
            <a:picLocks noChangeAspect="1" noChangeArrowheads="1"/>
          </p:cNvPicPr>
          <p:nvPr/>
        </p:nvPicPr>
        <p:blipFill>
          <a:blip r:embed="rId2" cstate="print"/>
          <a:srcRect/>
          <a:stretch>
            <a:fillRect/>
          </a:stretch>
        </p:blipFill>
        <p:spPr bwMode="auto">
          <a:xfrm>
            <a:off x="539552" y="260648"/>
            <a:ext cx="8136904" cy="583264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Zařízení na energetické využívání odpadu kromě samotné </a:t>
            </a:r>
            <a:r>
              <a:rPr lang="cs-CZ" dirty="0" err="1"/>
              <a:t>inertizace</a:t>
            </a:r>
            <a:r>
              <a:rPr lang="cs-CZ" dirty="0"/>
              <a:t> biodegradabilních odpadů představuje důležitý energetický zdroj, neboť funguje jako teplárna i jako elektrárna. Na rozdíl od těchto zdrojů ale k výrobě páry a elektrické energie nevyužívá primární neobnovitelné zdroje surovin a energií</a:t>
            </a:r>
            <a:r>
              <a:rPr lang="cs-CZ" dirty="0" smtClean="0"/>
              <a:t>.</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Vážné zařízení</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a:t>v</a:t>
            </a:r>
            <a:r>
              <a:rPr lang="cs-CZ" dirty="0" smtClean="0"/>
              <a:t>stup pro všechna vozidla </a:t>
            </a:r>
          </a:p>
          <a:p>
            <a:r>
              <a:rPr lang="cs-CZ" dirty="0"/>
              <a:t>v</a:t>
            </a:r>
            <a:r>
              <a:rPr lang="cs-CZ" dirty="0" smtClean="0"/>
              <a:t>ážení </a:t>
            </a:r>
            <a:r>
              <a:rPr lang="cs-CZ" dirty="0"/>
              <a:t>probíhá automaticky a data jsou zpracovávána speciálním softwarovým </a:t>
            </a:r>
            <a:r>
              <a:rPr lang="cs-CZ" dirty="0" smtClean="0"/>
              <a:t>programem </a:t>
            </a:r>
          </a:p>
          <a:p>
            <a:r>
              <a:rPr lang="cs-CZ" dirty="0" smtClean="0"/>
              <a:t>detekční systém je </a:t>
            </a:r>
            <a:r>
              <a:rPr lang="cs-CZ" dirty="0"/>
              <a:t>schopen odhalit zdroje ionizujícího </a:t>
            </a:r>
            <a:r>
              <a:rPr lang="cs-CZ" dirty="0" smtClean="0"/>
              <a:t>záření</a:t>
            </a:r>
          </a:p>
          <a:p>
            <a:r>
              <a:rPr lang="cs-CZ" dirty="0" smtClean="0"/>
              <a:t>evidence </a:t>
            </a:r>
            <a:r>
              <a:rPr lang="cs-CZ" dirty="0"/>
              <a:t>vstupů a výstupů do zařízení na energetické využívání </a:t>
            </a:r>
            <a:r>
              <a:rPr lang="cs-CZ" dirty="0" smtClean="0"/>
              <a:t>odpadu </a:t>
            </a:r>
          </a:p>
          <a:p>
            <a:r>
              <a:rPr lang="cs-CZ" dirty="0" smtClean="0"/>
              <a:t>z</a:t>
            </a:r>
            <a:r>
              <a:rPr lang="cs-CZ" dirty="0" smtClean="0"/>
              <a:t>de </a:t>
            </a:r>
            <a:r>
              <a:rPr lang="cs-CZ" dirty="0"/>
              <a:t>se cesta přijímaných odpadů dělí na cestu odpadu určeného pro energetické využití a cestu odděleně sbíraného odpadu určeného k dotřídění na </a:t>
            </a:r>
            <a:r>
              <a:rPr lang="cs-CZ" dirty="0" err="1"/>
              <a:t>dotřiďovací</a:t>
            </a:r>
            <a:r>
              <a:rPr lang="cs-CZ" dirty="0"/>
              <a:t> </a:t>
            </a:r>
            <a:r>
              <a:rPr lang="cs-CZ" dirty="0" smtClean="0"/>
              <a:t>lince</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Zásobník odpadu</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vozidlo </a:t>
            </a:r>
            <a:r>
              <a:rPr lang="cs-CZ" dirty="0"/>
              <a:t>se spalitelným odpadem zamíří k některým z osmi </a:t>
            </a:r>
            <a:r>
              <a:rPr lang="cs-CZ" dirty="0" err="1"/>
              <a:t>vsypových</a:t>
            </a:r>
            <a:r>
              <a:rPr lang="cs-CZ" dirty="0"/>
              <a:t> </a:t>
            </a:r>
            <a:r>
              <a:rPr lang="cs-CZ" dirty="0" smtClean="0"/>
              <a:t>vrat</a:t>
            </a:r>
          </a:p>
          <a:p>
            <a:r>
              <a:rPr lang="cs-CZ" dirty="0"/>
              <a:t>o</a:t>
            </a:r>
            <a:r>
              <a:rPr lang="cs-CZ" dirty="0" smtClean="0"/>
              <a:t>bsluha </a:t>
            </a:r>
            <a:r>
              <a:rPr lang="cs-CZ" dirty="0"/>
              <a:t>zkontroluje deklarovaný odpad a povolí jeho vysypání do </a:t>
            </a:r>
            <a:r>
              <a:rPr lang="cs-CZ" dirty="0" smtClean="0"/>
              <a:t>zásobníku</a:t>
            </a:r>
          </a:p>
          <a:p>
            <a:r>
              <a:rPr lang="cs-CZ" dirty="0"/>
              <a:t>o</a:t>
            </a:r>
            <a:r>
              <a:rPr lang="cs-CZ" dirty="0" smtClean="0"/>
              <a:t>bsluha </a:t>
            </a:r>
            <a:r>
              <a:rPr lang="cs-CZ" dirty="0"/>
              <a:t>jeřábu polypovým drapákem odebírá dovezený odpad od vstupních skluzů zásobníku odpadů i od skluzu drtícího zařízení a přemísťuje jej dále do zásobníku, provádí homogenizaci odpadů v zásobníku a plní násypky jednotlivých kotlů </a:t>
            </a:r>
            <a:r>
              <a:rPr lang="cs-CZ" dirty="0" smtClean="0"/>
              <a:t>odpadem</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Kotle s příslušenstvím</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Kotelna je osazena dvěma kotli </a:t>
            </a:r>
            <a:r>
              <a:rPr lang="cs-CZ" dirty="0" err="1"/>
              <a:t>pětitahové</a:t>
            </a:r>
            <a:r>
              <a:rPr lang="cs-CZ" dirty="0"/>
              <a:t> koncepce s </a:t>
            </a:r>
            <a:r>
              <a:rPr lang="cs-CZ" dirty="0" err="1"/>
              <a:t>vratisuvnými</a:t>
            </a:r>
            <a:r>
              <a:rPr lang="cs-CZ" dirty="0"/>
              <a:t> rošty typu MARTIN, jejichž technické parametry a vzduchový režim zajistí optimální provozní podmínky procesu spalování odpadu.</a:t>
            </a:r>
            <a:br>
              <a:rPr lang="cs-CZ" dirty="0"/>
            </a:br>
            <a:endParaRPr lang="cs-CZ" dirty="0"/>
          </a:p>
          <a:p>
            <a:r>
              <a:rPr lang="cs-CZ" dirty="0"/>
              <a:t>Odpad přiložený do kotle hoří sám a nepotřebuje další přídavné palivo. Odpad prochází na roštu fází zahřívání, vysoušení, zplyňování, hoření a dohoření. Teplota ve spalovací komoře kotle se pohybuje nad hranicí 1000°C. Produkt po spálení odpadu – škvára padá do mokrého vynašeče. Zde je škvára uhašena a zchlazena a přes vibrační třídič je pásovým dopravníkem dopravována do zásobníku škváry.</a:t>
            </a:r>
          </a:p>
          <a:p>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Turbína</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Přehřátá pára prochází parní odběrovou kondenzační turbínou, která má vysokotlaký a nízkotlaký díl s odběrem páry ve vysokotlaké části. V turbíně dochází k expanzi vysokotlaké přehřáté páry, při které se přeměňuje tepelná a tlaková energie na energii mechanickou, koná se mechanická práce pohonem lopatkového rotoru. Rotor je spojen s převodovkou a generátorem elektrické energie, který mechanickou práci transformuje na elektrickou energii. Regulovaný i neregulovaný odběr turbíny zajišťuje současně s výrobou elektrické energie dodávku páry do centrálních rozvodů města Brna, ale i pro technologické účely.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Chemická úpravna vody</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Zajištění dostatečné zásoby napájecí vody o stanovených parametrech pro celý varný systém kotle má za úkol chemická úpravna vody. Napájecí voda je tvořena především vratným kondenzátem ze sítě CZT, čistým kondenzátem ze vzduchem chlazeného kondenzátoru a vodou z chemické úpravny vody, kde se k úpravě používá hlavně pitná voda. Vzhledem k poměrně vysokému obsahu solí v surové vodě by bez její úpravy došlo k zanesení varného systému kotle minerálními usazeninami i k poškození turbíny a kyslík rozpuštěný ve vodě by se podílel významnou měrou na korozi varného systému kotle.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Jak vyzrát na odpad?</a:t>
            </a:r>
            <a:endParaRPr lang="cs-CZ" b="1" dirty="0"/>
          </a:p>
        </p:txBody>
      </p:sp>
      <p:sp>
        <p:nvSpPr>
          <p:cNvPr id="3" name="Zástupný symbol pro obsah 2"/>
          <p:cNvSpPr>
            <a:spLocks noGrp="1"/>
          </p:cNvSpPr>
          <p:nvPr>
            <p:ph idx="1"/>
          </p:nvPr>
        </p:nvSpPr>
        <p:spPr/>
        <p:txBody>
          <a:bodyPr>
            <a:normAutofit/>
          </a:bodyPr>
          <a:lstStyle/>
          <a:p>
            <a:r>
              <a:rPr lang="cs-CZ" cap="all" dirty="0" smtClean="0"/>
              <a:t>NEJLEPŠÍ ODPAD JE TEN, KTERÝ VŮBEC NEVZNIKNE.</a:t>
            </a:r>
          </a:p>
          <a:p>
            <a:pPr>
              <a:buNone/>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Čištění spalin</a:t>
            </a:r>
            <a:endParaRPr lang="cs-CZ" b="1" dirty="0"/>
          </a:p>
        </p:txBody>
      </p:sp>
      <p:sp>
        <p:nvSpPr>
          <p:cNvPr id="3" name="Zástupný symbol pro obsah 2"/>
          <p:cNvSpPr>
            <a:spLocks noGrp="1"/>
          </p:cNvSpPr>
          <p:nvPr>
            <p:ph idx="1"/>
          </p:nvPr>
        </p:nvSpPr>
        <p:spPr/>
        <p:txBody>
          <a:bodyPr>
            <a:normAutofit fontScale="92500" lnSpcReduction="20000"/>
          </a:bodyPr>
          <a:lstStyle/>
          <a:p>
            <a:pPr>
              <a:buNone/>
            </a:pPr>
            <a:r>
              <a:rPr lang="cs-CZ" dirty="0"/>
              <a:t>Nezbytnou součástí technologického procesu spalování odpadů je </a:t>
            </a:r>
            <a:r>
              <a:rPr lang="cs-CZ" b="1" dirty="0"/>
              <a:t>pěti stupňový systém čištění spalin</a:t>
            </a:r>
            <a:r>
              <a:rPr lang="cs-CZ" b="1" dirty="0" smtClean="0"/>
              <a:t>.</a:t>
            </a:r>
          </a:p>
          <a:p>
            <a:pPr>
              <a:buNone/>
            </a:pPr>
            <a:r>
              <a:rPr lang="cs-CZ" dirty="0" smtClean="0"/>
              <a:t>Celý proces čištění spalin je ovládán řídícím systémem automaticky tak, aby na výstupu ze systému čištění spalin byl zbytkový obsah sledovaných škodlivin nižší, než jsou přípustné emisní limity. Účinnost čištění spalin je u znečišťujících látek na úrovni 99 %. Před vstupem do komínu jsou spaliny kontinuálně monitorovány a vyhodnocovány.</a:t>
            </a:r>
            <a:endParaRPr lang="cs-CZ"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1. </a:t>
            </a:r>
            <a:r>
              <a:rPr lang="cs-CZ" b="1" dirty="0"/>
              <a:t>s</a:t>
            </a:r>
            <a:r>
              <a:rPr lang="cs-CZ" b="1" dirty="0" smtClean="0"/>
              <a:t>tupeň čištění</a:t>
            </a:r>
            <a:endParaRPr lang="cs-CZ" b="1" dirty="0"/>
          </a:p>
        </p:txBody>
      </p:sp>
      <p:sp>
        <p:nvSpPr>
          <p:cNvPr id="3" name="Zástupný symbol pro obsah 2"/>
          <p:cNvSpPr>
            <a:spLocks noGrp="1"/>
          </p:cNvSpPr>
          <p:nvPr>
            <p:ph idx="1"/>
          </p:nvPr>
        </p:nvSpPr>
        <p:spPr/>
        <p:txBody>
          <a:bodyPr/>
          <a:lstStyle/>
          <a:p>
            <a:r>
              <a:rPr lang="cs-CZ" dirty="0"/>
              <a:t>J</a:t>
            </a:r>
            <a:r>
              <a:rPr lang="cs-CZ" dirty="0" smtClean="0"/>
              <a:t>e </a:t>
            </a:r>
            <a:r>
              <a:rPr lang="cs-CZ" dirty="0"/>
              <a:t>instalován </a:t>
            </a:r>
            <a:r>
              <a:rPr lang="cs-CZ" b="1" dirty="0"/>
              <a:t>přímo do spalovací komory </a:t>
            </a:r>
            <a:r>
              <a:rPr lang="cs-CZ" dirty="0"/>
              <a:t>kotle. </a:t>
            </a:r>
            <a:endParaRPr lang="cs-CZ" dirty="0" smtClean="0"/>
          </a:p>
          <a:p>
            <a:r>
              <a:rPr lang="cs-CZ" dirty="0" smtClean="0"/>
              <a:t>Chemické </a:t>
            </a:r>
            <a:r>
              <a:rPr lang="cs-CZ" dirty="0"/>
              <a:t>reakce zajistí výraznou redukci množství oxidů dusíku ve spalinách.</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err="1"/>
              <a:t>adsorbce</a:t>
            </a:r>
            <a:r>
              <a:rPr lang="cs-CZ" dirty="0"/>
              <a:t> těžkých kovů a perzistentních organických polutantů typu PCDD/F, PCB a PAU.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3</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a:t>spočívá v nástřiku jemně rozprášené vodní vápenné suspenze do proudu spalin. </a:t>
            </a:r>
            <a:endParaRPr lang="cs-CZ" dirty="0" smtClean="0"/>
          </a:p>
          <a:p>
            <a:r>
              <a:rPr lang="cs-CZ" dirty="0" smtClean="0"/>
              <a:t>Plynné </a:t>
            </a:r>
            <a:r>
              <a:rPr lang="cs-CZ" dirty="0"/>
              <a:t>spaliny z kotlů jsou přivedeny kouřovody do </a:t>
            </a:r>
            <a:r>
              <a:rPr lang="cs-CZ" dirty="0" err="1"/>
              <a:t>absorberů</a:t>
            </a:r>
            <a:r>
              <a:rPr lang="cs-CZ" dirty="0"/>
              <a:t>, kde probíhá vyčištění spalin.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a:t>j</a:t>
            </a:r>
            <a:r>
              <a:rPr lang="cs-CZ" dirty="0" smtClean="0"/>
              <a:t>e </a:t>
            </a:r>
            <a:r>
              <a:rPr lang="cs-CZ" dirty="0"/>
              <a:t>instalován </a:t>
            </a:r>
            <a:r>
              <a:rPr lang="cs-CZ" dirty="0" smtClean="0"/>
              <a:t> do kouřovodu mezi </a:t>
            </a:r>
            <a:r>
              <a:rPr lang="cs-CZ" dirty="0" err="1" smtClean="0"/>
              <a:t>absorbery</a:t>
            </a:r>
            <a:r>
              <a:rPr lang="cs-CZ" dirty="0" smtClean="0"/>
              <a:t> a textilní filtry </a:t>
            </a:r>
          </a:p>
          <a:p>
            <a:r>
              <a:rPr lang="cs-CZ" dirty="0" smtClean="0"/>
              <a:t>je </a:t>
            </a:r>
            <a:r>
              <a:rPr lang="cs-CZ" dirty="0"/>
              <a:t>založen na suché vápenné metodě, spočívající v přídavku suchého hašeného vápna do proudu </a:t>
            </a:r>
            <a:r>
              <a:rPr lang="cs-CZ" dirty="0" smtClean="0"/>
              <a:t>spalin</a:t>
            </a:r>
            <a:endParaRPr lang="cs-CZ" dirty="0" smtClean="0"/>
          </a:p>
          <a:p>
            <a:r>
              <a:rPr lang="cs-CZ" dirty="0" smtClean="0"/>
              <a:t>t</a:t>
            </a:r>
            <a:r>
              <a:rPr lang="cs-CZ" dirty="0" smtClean="0"/>
              <a:t>ento </a:t>
            </a:r>
            <a:r>
              <a:rPr lang="cs-CZ" dirty="0"/>
              <a:t>systém čištění se spouští automaticky v případě zvýšených koncentrací kyselých složek </a:t>
            </a:r>
            <a:r>
              <a:rPr lang="cs-CZ" dirty="0" smtClean="0"/>
              <a:t>spalin</a:t>
            </a:r>
            <a:endParaRPr lang="cs-CZ" dirty="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5.</a:t>
            </a:r>
            <a:r>
              <a:rPr lang="cs-CZ" b="1" dirty="0"/>
              <a:t> </a:t>
            </a:r>
            <a:r>
              <a:rPr lang="cs-CZ" b="1" dirty="0" smtClean="0"/>
              <a:t>stupeň čištění</a:t>
            </a:r>
            <a:endParaRPr lang="cs-CZ" b="1" dirty="0"/>
          </a:p>
        </p:txBody>
      </p:sp>
      <p:sp>
        <p:nvSpPr>
          <p:cNvPr id="3" name="Zástupný symbol pro obsah 2"/>
          <p:cNvSpPr>
            <a:spLocks noGrp="1"/>
          </p:cNvSpPr>
          <p:nvPr>
            <p:ph idx="1"/>
          </p:nvPr>
        </p:nvSpPr>
        <p:spPr/>
        <p:txBody>
          <a:bodyPr>
            <a:normAutofit/>
          </a:bodyPr>
          <a:lstStyle/>
          <a:p>
            <a:r>
              <a:rPr lang="cs-CZ" dirty="0"/>
              <a:t>textilní filtry, které slouží k odloučení veškerých mechanických nečistot a pevných reakčních produktů ze </a:t>
            </a:r>
            <a:r>
              <a:rPr lang="cs-CZ" dirty="0" smtClean="0"/>
              <a:t>spalin</a:t>
            </a:r>
            <a:endParaRPr lang="cs-CZ" dirty="0" smtClean="0"/>
          </a:p>
          <a:p>
            <a:r>
              <a:rPr lang="cs-CZ" dirty="0" smtClean="0"/>
              <a:t>k</a:t>
            </a:r>
            <a:r>
              <a:rPr lang="cs-CZ" dirty="0" smtClean="0"/>
              <a:t>onečný </a:t>
            </a:r>
            <a:r>
              <a:rPr lang="cs-CZ" dirty="0"/>
              <a:t>produkt z čištění spalin je složen z vápenatých solí, popílku, aktivního uhlí a přebytku </a:t>
            </a:r>
            <a:r>
              <a:rPr lang="cs-CZ" smtClean="0"/>
              <a:t>reagentů </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Škvárové hospodářství</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koncovým technologickým zařízením, které dále upravuje škváru – odpadní inertní produkt spalovacího procesu. Technologie slouží k manipulaci a separaci škváry.</a:t>
            </a:r>
          </a:p>
          <a:p>
            <a:r>
              <a:rPr lang="cs-CZ" dirty="0" smtClean="0"/>
              <a:t>Škvára po průchodu spalovací komorou prochází přes mokrý vynašeč škváry a separační linkou.</a:t>
            </a:r>
          </a:p>
          <a:p>
            <a:r>
              <a:rPr lang="cs-CZ" dirty="0" smtClean="0"/>
              <a:t>Vytříděné železo i hliník jsou jako druhotné suroviny odváženy k dalšímu využití. </a:t>
            </a:r>
          </a:p>
          <a:p>
            <a:r>
              <a:rPr lang="cs-CZ" dirty="0" smtClean="0"/>
              <a:t>Škvára je využívána pro technické zabezpečení skládek. </a:t>
            </a:r>
          </a:p>
          <a:p>
            <a:r>
              <a:rPr lang="cs-CZ" dirty="0" smtClean="0"/>
              <a:t>Cílem společnosti je zajistit takové kvalitativní parametry škváry, aby bylo možné využívat škváru jako stavební materiál (zásypy, podsypy), a minimalizovat tak produkci odpadů.</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Ekologické limity</a:t>
            </a:r>
            <a:endParaRPr lang="cs-CZ" dirty="0"/>
          </a:p>
        </p:txBody>
      </p:sp>
      <p:sp>
        <p:nvSpPr>
          <p:cNvPr id="3" name="Zástupný symbol pro obsah 2"/>
          <p:cNvSpPr>
            <a:spLocks noGrp="1"/>
          </p:cNvSpPr>
          <p:nvPr>
            <p:ph idx="1"/>
          </p:nvPr>
        </p:nvSpPr>
        <p:spPr/>
        <p:txBody>
          <a:bodyPr/>
          <a:lstStyle/>
          <a:p>
            <a:endParaRPr lang="cs-CZ"/>
          </a:p>
        </p:txBody>
      </p:sp>
      <p:pic>
        <p:nvPicPr>
          <p:cNvPr id="1028" name="Picture 4" descr="C:\Documents and Settings\Javorova\Plocha\1396529724.png"/>
          <p:cNvPicPr>
            <a:picLocks noChangeAspect="1" noChangeArrowheads="1"/>
          </p:cNvPicPr>
          <p:nvPr/>
        </p:nvPicPr>
        <p:blipFill>
          <a:blip r:embed="rId2" cstate="print"/>
          <a:srcRect/>
          <a:stretch>
            <a:fillRect/>
          </a:stretch>
        </p:blipFill>
        <p:spPr bwMode="auto">
          <a:xfrm>
            <a:off x="0" y="548680"/>
            <a:ext cx="9144000" cy="7193558"/>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Výhody zařízení na energetické využívání odpadu</a:t>
            </a:r>
            <a:endParaRPr lang="cs-CZ" dirty="0"/>
          </a:p>
        </p:txBody>
      </p:sp>
      <p:sp>
        <p:nvSpPr>
          <p:cNvPr id="3" name="Zástupný symbol pro obsah 2"/>
          <p:cNvSpPr>
            <a:spLocks noGrp="1"/>
          </p:cNvSpPr>
          <p:nvPr>
            <p:ph idx="1"/>
          </p:nvPr>
        </p:nvSpPr>
        <p:spPr/>
        <p:txBody>
          <a:bodyPr>
            <a:noAutofit/>
          </a:bodyPr>
          <a:lstStyle/>
          <a:p>
            <a:r>
              <a:rPr lang="cs-CZ" sz="2000" dirty="0" smtClean="0"/>
              <a:t>využití uvolněné tepelné energie ze spalovacího procesu k výrobě tepelné a elektrické energie</a:t>
            </a:r>
          </a:p>
          <a:p>
            <a:r>
              <a:rPr lang="cs-CZ" sz="2000" dirty="0" smtClean="0"/>
              <a:t>úspora primárních neobnovitelných zdrojů surovin a energie</a:t>
            </a:r>
          </a:p>
          <a:p>
            <a:r>
              <a:rPr lang="cs-CZ" sz="2000" dirty="0" smtClean="0"/>
              <a:t>redukce hmotnosti odpadu na 28 % původních hodnot</a:t>
            </a:r>
          </a:p>
          <a:p>
            <a:r>
              <a:rPr lang="cs-CZ" sz="2000" dirty="0" smtClean="0"/>
              <a:t>redukce objemu o 90 % původních hodnot, což představuje 10-ti násobné prodloužení životnosti skládky</a:t>
            </a:r>
          </a:p>
          <a:p>
            <a:r>
              <a:rPr lang="cs-CZ" sz="2000" dirty="0" smtClean="0"/>
              <a:t>jednoduché a účinné řízení spalovacího procesu</a:t>
            </a:r>
          </a:p>
          <a:p>
            <a:r>
              <a:rPr lang="cs-CZ" sz="2000" dirty="0" smtClean="0"/>
              <a:t>dokonalé vyhoření odpadu až na anorganický inertní materiál – škváru</a:t>
            </a:r>
          </a:p>
          <a:p>
            <a:r>
              <a:rPr lang="cs-CZ" sz="2000" dirty="0" smtClean="0"/>
              <a:t>účinné odloučení sledovaných škodlivin ze spalin na hodnoty, které splňují zákonné normy</a:t>
            </a:r>
          </a:p>
          <a:p>
            <a:r>
              <a:rPr lang="cs-CZ" sz="2000" dirty="0" smtClean="0"/>
              <a:t>odseparování feromagnetických a </a:t>
            </a:r>
            <a:r>
              <a:rPr lang="cs-CZ" sz="2000" dirty="0" err="1" smtClean="0"/>
              <a:t>neferomagnetických</a:t>
            </a:r>
            <a:r>
              <a:rPr lang="cs-CZ" sz="2000" dirty="0" smtClean="0"/>
              <a:t> kovů ze škváry</a:t>
            </a:r>
          </a:p>
          <a:p>
            <a:r>
              <a:rPr lang="cs-CZ" sz="2000" dirty="0" smtClean="0"/>
              <a:t>využití škváry ke stavebním účelům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slouží k dotřídění odděleně sbíraného odpadu</a:t>
            </a:r>
          </a:p>
          <a:p>
            <a:r>
              <a:rPr lang="cs-CZ" dirty="0" smtClean="0"/>
              <a:t>Základem linky je </a:t>
            </a:r>
            <a:r>
              <a:rPr lang="cs-CZ" b="1" dirty="0" smtClean="0"/>
              <a:t>pásový dopravník</a:t>
            </a:r>
            <a:r>
              <a:rPr lang="cs-CZ" dirty="0" smtClean="0"/>
              <a:t> s deseti shozy do pěti oddělených kójí (vždy dva shozy pro jednu kóji). </a:t>
            </a:r>
            <a:r>
              <a:rPr lang="cs-CZ" b="1" dirty="0" smtClean="0"/>
              <a:t>Třídění odpadu se provádí ručně</a:t>
            </a:r>
            <a:r>
              <a:rPr lang="cs-CZ" dirty="0" smtClean="0"/>
              <a:t>, u každého shozu mohou pracovat 1–2 osoby. Pracovník vybírá z pásu pro něj stanovený tříděný druh a odhazuje jej shozem do kóje určené pro daný druh vytříděného odpadu.</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 </a:t>
            </a:r>
            <a:endParaRPr lang="cs-CZ" dirty="0"/>
          </a:p>
        </p:txBody>
      </p:sp>
      <p:sp>
        <p:nvSpPr>
          <p:cNvPr id="3" name="Zástupný symbol pro obsah 2"/>
          <p:cNvSpPr>
            <a:spLocks noGrp="1"/>
          </p:cNvSpPr>
          <p:nvPr>
            <p:ph idx="1"/>
          </p:nvPr>
        </p:nvSpPr>
        <p:spPr/>
        <p:txBody>
          <a:bodyPr/>
          <a:lstStyle/>
          <a:p>
            <a:r>
              <a:rPr lang="cs-CZ" dirty="0" smtClean="0"/>
              <a:t>nekupujte, co nepotřebujete</a:t>
            </a:r>
          </a:p>
          <a:p>
            <a:r>
              <a:rPr lang="cs-CZ" dirty="0" smtClean="0"/>
              <a:t>dejte starým věcem nový smysl</a:t>
            </a:r>
          </a:p>
          <a:p>
            <a:r>
              <a:rPr lang="cs-CZ" dirty="0" smtClean="0"/>
              <a:t>upřednostněte nebalené zboží</a:t>
            </a:r>
          </a:p>
          <a:p>
            <a:r>
              <a:rPr lang="cs-CZ" dirty="0" smtClean="0"/>
              <a:t>noste si svoji nákupní tašku</a:t>
            </a:r>
          </a:p>
          <a:p>
            <a:r>
              <a:rPr lang="cs-CZ" dirty="0" smtClean="0"/>
              <a:t>kupujte velká baleni</a:t>
            </a:r>
          </a:p>
          <a:p>
            <a:r>
              <a:rPr lang="cs-CZ" dirty="0" smtClean="0"/>
              <a:t>stop věcem na jedno </a:t>
            </a:r>
            <a:r>
              <a:rPr lang="cs-CZ" dirty="0" smtClean="0"/>
              <a:t>použití</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dirty="0"/>
          </a:p>
        </p:txBody>
      </p:sp>
      <p:sp>
        <p:nvSpPr>
          <p:cNvPr id="3" name="Zástupný symbol pro obsah 2"/>
          <p:cNvSpPr>
            <a:spLocks noGrp="1"/>
          </p:cNvSpPr>
          <p:nvPr>
            <p:ph idx="1"/>
          </p:nvPr>
        </p:nvSpPr>
        <p:spPr/>
        <p:txBody>
          <a:bodyPr/>
          <a:lstStyle/>
          <a:p>
            <a:r>
              <a:rPr lang="cs-CZ" dirty="0" smtClean="0"/>
              <a:t>Na konci třídícího pásu se nachází </a:t>
            </a:r>
            <a:r>
              <a:rPr lang="cs-CZ" b="1" dirty="0" smtClean="0"/>
              <a:t>zbytkový odpad</a:t>
            </a:r>
            <a:r>
              <a:rPr lang="cs-CZ" dirty="0" smtClean="0"/>
              <a:t>, který se shromažďuje v kontejneru a dle jeho kvalitativních parametrů je určen buď pro energetické využití nebo pro odstranění na skládce. </a:t>
            </a:r>
            <a:r>
              <a:rPr lang="cs-CZ" b="1" dirty="0" smtClean="0"/>
              <a:t>Kovové příměsi </a:t>
            </a:r>
            <a:r>
              <a:rPr lang="cs-CZ" dirty="0" smtClean="0"/>
              <a:t>jsou pomocí elektromagnetických separátorů odloučeny a padají do určené kóje s kontejnerem.</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dirty="0"/>
          </a:p>
        </p:txBody>
      </p:sp>
      <p:sp>
        <p:nvSpPr>
          <p:cNvPr id="3" name="Zástupný symbol pro obsah 2"/>
          <p:cNvSpPr>
            <a:spLocks noGrp="1"/>
          </p:cNvSpPr>
          <p:nvPr>
            <p:ph idx="1"/>
          </p:nvPr>
        </p:nvSpPr>
        <p:spPr/>
        <p:txBody>
          <a:bodyPr/>
          <a:lstStyle/>
          <a:p>
            <a:r>
              <a:rPr lang="cs-CZ" dirty="0" err="1" smtClean="0"/>
              <a:t>Dotříděný</a:t>
            </a:r>
            <a:r>
              <a:rPr lang="cs-CZ" dirty="0" smtClean="0"/>
              <a:t> odpad se </a:t>
            </a:r>
            <a:r>
              <a:rPr lang="cs-CZ" b="1" dirty="0" smtClean="0"/>
              <a:t>lisuje a váže do balíků</a:t>
            </a:r>
            <a:r>
              <a:rPr lang="cs-CZ" dirty="0" smtClean="0"/>
              <a:t>, které jsou předávány do zpracovatelských závodů jako vstupní druhotná surovina pro následnou materiálovou recyklaci.</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 </a:t>
            </a:r>
            <a:endParaRPr lang="cs-CZ" cap="all" dirty="0" smtClean="0"/>
          </a:p>
        </p:txBody>
      </p:sp>
      <p:sp>
        <p:nvSpPr>
          <p:cNvPr id="3" name="Zástupný symbol pro obsah 2"/>
          <p:cNvSpPr>
            <a:spLocks noGrp="1"/>
          </p:cNvSpPr>
          <p:nvPr>
            <p:ph idx="1"/>
          </p:nvPr>
        </p:nvSpPr>
        <p:spPr/>
        <p:txBody>
          <a:bodyPr/>
          <a:lstStyle/>
          <a:p>
            <a:r>
              <a:rPr lang="cs-CZ" dirty="0" smtClean="0"/>
              <a:t>kupujte kvalitní zboží</a:t>
            </a:r>
          </a:p>
          <a:p>
            <a:r>
              <a:rPr lang="cs-CZ" dirty="0" smtClean="0"/>
              <a:t>neplýtvejte</a:t>
            </a:r>
          </a:p>
          <a:p>
            <a:r>
              <a:rPr lang="cs-CZ" dirty="0" smtClean="0"/>
              <a:t>sledujte datum spotřeby u </a:t>
            </a:r>
            <a:r>
              <a:rPr lang="cs-CZ" dirty="0" smtClean="0"/>
              <a:t>výrobků</a:t>
            </a:r>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a:t>
            </a:r>
            <a:endParaRPr lang="cs-CZ" b="1" dirty="0"/>
          </a:p>
        </p:txBody>
      </p:sp>
      <p:sp>
        <p:nvSpPr>
          <p:cNvPr id="3" name="Zástupný symbol pro obsah 2"/>
          <p:cNvSpPr>
            <a:spLocks noGrp="1"/>
          </p:cNvSpPr>
          <p:nvPr>
            <p:ph idx="1"/>
          </p:nvPr>
        </p:nvSpPr>
        <p:spPr/>
        <p:txBody>
          <a:bodyPr>
            <a:normAutofit/>
          </a:bodyPr>
          <a:lstStyle/>
          <a:p>
            <a:r>
              <a:rPr lang="cs-CZ" dirty="0" smtClean="0"/>
              <a:t>píšete-li na list papíru, použijte vždy obě jeho strany</a:t>
            </a:r>
          </a:p>
          <a:p>
            <a:r>
              <a:rPr lang="cs-CZ" dirty="0" smtClean="0"/>
              <a:t>vylepte si na schránku nálepku se slovy „Nevhazovat reklamní letáky“</a:t>
            </a:r>
          </a:p>
          <a:p>
            <a:r>
              <a:rPr lang="cs-CZ" dirty="0" smtClean="0"/>
              <a:t>pokud nemusíte, netiskněte emaily ani jiné dokumenty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Proč třídíme odpady?</a:t>
            </a:r>
            <a:r>
              <a:rPr lang="cs-CZ" dirty="0" smtClean="0"/>
              <a:t/>
            </a:r>
            <a:br>
              <a:rPr lang="cs-CZ" dirty="0" smtClean="0"/>
            </a:br>
            <a:endParaRPr lang="cs-CZ" b="1" dirty="0"/>
          </a:p>
        </p:txBody>
      </p:sp>
      <p:sp>
        <p:nvSpPr>
          <p:cNvPr id="3" name="Zástupný symbol pro obsah 2"/>
          <p:cNvSpPr>
            <a:spLocks noGrp="1"/>
          </p:cNvSpPr>
          <p:nvPr>
            <p:ph idx="1"/>
          </p:nvPr>
        </p:nvSpPr>
        <p:spPr/>
        <p:txBody>
          <a:bodyPr/>
          <a:lstStyle/>
          <a:p>
            <a:r>
              <a:rPr lang="cs-CZ" b="1" dirty="0" smtClean="0"/>
              <a:t>Papír</a:t>
            </a:r>
          </a:p>
          <a:p>
            <a:r>
              <a:rPr lang="cs-CZ" dirty="0" smtClean="0"/>
              <a:t>1 tuna vytříděného papíru zachrání 2 vzrostlé stromy,  50 % energie a 100 000 litrů vody, které by byly jinak třeba při výrobě papíru pouze ze dřeva.</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Proč třídíme odpady?</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PET </a:t>
            </a:r>
          </a:p>
          <a:p>
            <a:r>
              <a:rPr lang="cs-CZ" dirty="0" smtClean="0"/>
              <a:t>Využitím materiálu z tříděných PET lahví šetříme ropu, která se nemusí těžit, dopravovat ani rafinovat, šetříme energie. To vše v sobě již materiál PET (</a:t>
            </a:r>
            <a:r>
              <a:rPr lang="cs-CZ" dirty="0" err="1" smtClean="0"/>
              <a:t>polyethylentereftalátu</a:t>
            </a:r>
            <a:r>
              <a:rPr lang="cs-CZ" dirty="0" smtClean="0"/>
              <a:t> ) má. Můžeme si tedy šetřit zdroje a energie tím, že využijeme materiál PET lahví, stačí je jen vytřídit a odložit na správné místo.</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Proč třídíme odpady?</a:t>
            </a:r>
            <a:endParaRPr lang="cs-CZ" dirty="0"/>
          </a:p>
        </p:txBody>
      </p:sp>
      <p:sp>
        <p:nvSpPr>
          <p:cNvPr id="3" name="Zástupný symbol pro obsah 2"/>
          <p:cNvSpPr>
            <a:spLocks noGrp="1"/>
          </p:cNvSpPr>
          <p:nvPr>
            <p:ph idx="1"/>
          </p:nvPr>
        </p:nvSpPr>
        <p:spPr/>
        <p:txBody>
          <a:bodyPr/>
          <a:lstStyle/>
          <a:p>
            <a:r>
              <a:rPr lang="cs-CZ" b="1" dirty="0" smtClean="0"/>
              <a:t>SKLO</a:t>
            </a:r>
          </a:p>
          <a:p>
            <a:r>
              <a:rPr lang="cs-CZ" dirty="0" smtClean="0"/>
              <a:t>Při tavení skleněných střepů z tříděného skla se spotřebuje o 40 % méně energie než při výrobě skla z primárních materiálů. Energie ušetřená recyklací jedné skleněné lahve by mohla napájet počítač 25 minut, barevnou televizi 25 minut, pračku 10 minut.</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b="1" dirty="0"/>
          </a:p>
        </p:txBody>
      </p:sp>
      <p:sp>
        <p:nvSpPr>
          <p:cNvPr id="3" name="Zástupný symbol pro obsah 2"/>
          <p:cNvSpPr>
            <a:spLocks noGrp="1"/>
          </p:cNvSpPr>
          <p:nvPr>
            <p:ph idx="1"/>
          </p:nvPr>
        </p:nvSpPr>
        <p:spPr/>
        <p:txBody>
          <a:bodyPr>
            <a:noAutofit/>
          </a:bodyPr>
          <a:lstStyle/>
          <a:p>
            <a:r>
              <a:rPr lang="cs-CZ" sz="2000" b="1" dirty="0" smtClean="0"/>
              <a:t>Papír a nápojové kartony </a:t>
            </a:r>
            <a:r>
              <a:rPr lang="cs-CZ" sz="2000" dirty="0" smtClean="0"/>
              <a:t>(obsahují 70 % kvalitního papíru) putují do papíren jako druhotná surovina.</a:t>
            </a:r>
          </a:p>
          <a:p>
            <a:r>
              <a:rPr lang="cs-CZ" sz="2000" b="1" dirty="0" smtClean="0"/>
              <a:t>Druhově neroztříděné směsné plasty</a:t>
            </a:r>
            <a:r>
              <a:rPr lang="cs-CZ" sz="2000" dirty="0" smtClean="0"/>
              <a:t> se zpracovávají například na stavební a zahradní prvky jakou jsou ploty, </a:t>
            </a:r>
            <a:r>
              <a:rPr lang="cs-CZ" sz="2000" dirty="0" err="1" smtClean="0"/>
              <a:t>zatravňovací</a:t>
            </a:r>
            <a:r>
              <a:rPr lang="cs-CZ" sz="2000" dirty="0" smtClean="0"/>
              <a:t> dlažba, protihlukové zábrany či zahradní kompostéry.</a:t>
            </a:r>
          </a:p>
          <a:p>
            <a:r>
              <a:rPr lang="cs-CZ" sz="2000" b="1" dirty="0" smtClean="0"/>
              <a:t>PET láhve</a:t>
            </a:r>
            <a:r>
              <a:rPr lang="cs-CZ" sz="2000" dirty="0" smtClean="0"/>
              <a:t> putují k zpracovatelům, kteří plastové láhve melou na PET lupínky určené pro další zpracování na střiž, která se dále zpracovává v textilním průmyslu na výrobu </a:t>
            </a:r>
            <a:r>
              <a:rPr lang="cs-CZ" sz="2000" dirty="0" err="1" smtClean="0"/>
              <a:t>fleecového</a:t>
            </a:r>
            <a:r>
              <a:rPr lang="cs-CZ" sz="2000" dirty="0" smtClean="0"/>
              <a:t> oblečení, ponožek, </a:t>
            </a:r>
            <a:r>
              <a:rPr lang="cs-CZ" sz="2000" dirty="0" smtClean="0"/>
              <a:t>punčocháčů, </a:t>
            </a:r>
            <a:r>
              <a:rPr lang="cs-CZ" sz="2000" dirty="0" smtClean="0"/>
              <a:t>výplní do bund a spacáků. Dále na výrobu nových PET láhví, vázacích </a:t>
            </a:r>
            <a:r>
              <a:rPr lang="cs-CZ" sz="2000" dirty="0" smtClean="0"/>
              <a:t>pásků.</a:t>
            </a:r>
            <a:endParaRPr lang="cs-CZ" sz="2000" dirty="0" smtClean="0"/>
          </a:p>
          <a:p>
            <a:r>
              <a:rPr lang="cs-CZ" sz="2000" b="1" dirty="0" smtClean="0"/>
              <a:t>Plastové sáčky, fólie nebo tašky</a:t>
            </a:r>
            <a:r>
              <a:rPr lang="cs-CZ" sz="2000" dirty="0" smtClean="0"/>
              <a:t> se převážně </a:t>
            </a:r>
            <a:r>
              <a:rPr lang="cs-CZ" sz="2000" dirty="0" err="1" smtClean="0"/>
              <a:t>regranulují</a:t>
            </a:r>
            <a:r>
              <a:rPr lang="cs-CZ" sz="2000" dirty="0" smtClean="0"/>
              <a:t> a následně slouží k výrobě nových fólií.</a:t>
            </a:r>
          </a:p>
          <a:p>
            <a:pPr>
              <a:buNone/>
            </a:pPr>
            <a:endParaRPr lang="cs-CZ"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367</Words>
  <Application>Microsoft Office PowerPoint</Application>
  <PresentationFormat>Předvádění na obrazovce (4:3)</PresentationFormat>
  <Paragraphs>107</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Motiv sady Office</vt:lpstr>
      <vt:lpstr>ODPADY </vt:lpstr>
      <vt:lpstr>Jak vyzrát na odpad?</vt:lpstr>
      <vt:lpstr>Nejlepší odpad je ten, který vůbec nevznikne. </vt:lpstr>
      <vt:lpstr>Nejlepší odpad je ten, který vůbec nevznikne. </vt:lpstr>
      <vt:lpstr>Nejlepší odpad je ten, který vůbec nevznikne.</vt:lpstr>
      <vt:lpstr>Proč třídíme odpady? </vt:lpstr>
      <vt:lpstr>Proč třídíme odpady?</vt:lpstr>
      <vt:lpstr>Proč třídíme odpady?</vt:lpstr>
      <vt:lpstr>Co se děje s vytříděným odpadem? </vt:lpstr>
      <vt:lpstr>Co se děje s vytříděným odpadem? </vt:lpstr>
      <vt:lpstr>Co se děje s vytříděným odpadem? </vt:lpstr>
      <vt:lpstr>Snímek 12</vt:lpstr>
      <vt:lpstr>Snímek 13</vt:lpstr>
      <vt:lpstr>Snímek 14</vt:lpstr>
      <vt:lpstr>Vážné zařízení</vt:lpstr>
      <vt:lpstr>Zásobník odpadu</vt:lpstr>
      <vt:lpstr>Kotle s příslušenstvím</vt:lpstr>
      <vt:lpstr>Turbína</vt:lpstr>
      <vt:lpstr>Chemická úpravna vody</vt:lpstr>
      <vt:lpstr>Čištění spalin</vt:lpstr>
      <vt:lpstr>1. stupeň čištění</vt:lpstr>
      <vt:lpstr>2. stupeň čištění</vt:lpstr>
      <vt:lpstr>3. stupeň čištění</vt:lpstr>
      <vt:lpstr>4. stupeň čištění</vt:lpstr>
      <vt:lpstr>5. stupeň čištění</vt:lpstr>
      <vt:lpstr>Škvárové hospodářství</vt:lpstr>
      <vt:lpstr>Ekologické limity</vt:lpstr>
      <vt:lpstr>Výhody zařízení na energetické využívání odpadu</vt:lpstr>
      <vt:lpstr>Dotřiďovací linka</vt:lpstr>
      <vt:lpstr>Dotřiďovací linka</vt:lpstr>
      <vt:lpstr>Dotřiďovací linka</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Odpady </dc:title>
  <dc:creator>Javorova Barbora</dc:creator>
  <cp:lastModifiedBy>Javorova Barbora</cp:lastModifiedBy>
  <cp:revision>13</cp:revision>
  <dcterms:created xsi:type="dcterms:W3CDTF">2014-08-18T09:41:56Z</dcterms:created>
  <dcterms:modified xsi:type="dcterms:W3CDTF">2014-10-04T08:31:16Z</dcterms:modified>
</cp:coreProperties>
</file>