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60" r:id="rId4"/>
    <p:sldId id="263" r:id="rId5"/>
    <p:sldId id="261" r:id="rId6"/>
    <p:sldId id="266" r:id="rId7"/>
    <p:sldId id="265" r:id="rId8"/>
    <p:sldId id="267" r:id="rId9"/>
    <p:sldId id="262" r:id="rId10"/>
    <p:sldId id="270" r:id="rId11"/>
    <p:sldId id="268" r:id="rId12"/>
    <p:sldId id="269" r:id="rId13"/>
    <p:sldId id="264" r:id="rId14"/>
    <p:sldId id="258" r:id="rId15"/>
    <p:sldId id="257" r:id="rId16"/>
    <p:sldId id="25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47360-E3AA-4B3B-B2AA-C368EEC9E45F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A6899-68EB-4BBC-BD74-88599D3A55F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A6899-68EB-4BBC-BD74-88599D3A55F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A6899-68EB-4BBC-BD74-88599D3A55FF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A6899-68EB-4BBC-BD74-88599D3A55F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A6899-68EB-4BBC-BD74-88599D3A55F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044A-AD4F-4D80-B416-DA848CC8ED03}" type="datetimeFigureOut">
              <a:rPr lang="cs-CZ" smtClean="0"/>
              <a:pPr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FD75-7710-4AEA-8492-6C69437EE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eceptar.cz/zdravi/trezalka-prirodni-antidepresivum/" TargetMode="External"/><Relationship Id="rId2" Type="http://schemas.openxmlformats.org/officeDocument/2006/relationships/hyperlink" Target="https://www.zdravinadlani.cz/lecive-rostliny/trezalka-teckova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hop.karelhadek.eu/trezalkovy-olej-m-10" TargetMode="External"/><Relationship Id="rId5" Type="http://schemas.openxmlformats.org/officeDocument/2006/relationships/hyperlink" Target="http://eshop.nobilis.cz/aromaterapie-1/trezalkovy-olej.html" TargetMode="External"/><Relationship Id="rId4" Type="http://schemas.openxmlformats.org/officeDocument/2006/relationships/hyperlink" Target="http://prima-receptar.cz/trezalka-teckovana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dravinadlani.cz/lecive-rostliny/trezalka-teckovan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OXrrKZ10Bc" TargetMode="External"/><Relationship Id="rId4" Type="http://schemas.openxmlformats.org/officeDocument/2006/relationships/hyperlink" Target="https://www.youtube.com/watch?v=uIzZ2v8Dg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7772400" cy="1362075"/>
          </a:xfrm>
        </p:spPr>
        <p:txBody>
          <a:bodyPr/>
          <a:lstStyle/>
          <a:p>
            <a:pPr algn="ctr"/>
            <a:r>
              <a:rPr lang="cs-CZ" dirty="0" smtClean="0"/>
              <a:t>LÉČIVÉ ROSTLINY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1472" y="5072074"/>
            <a:ext cx="2904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</a:t>
            </a:r>
          </a:p>
          <a:p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dirty="0" smtClean="0"/>
              <a:t> 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28860" y="785794"/>
            <a:ext cx="41824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latin typeface="+mj-lt"/>
              </a:rPr>
              <a:t>MASARYKOVA UNIVERZITA</a:t>
            </a:r>
            <a:endParaRPr lang="cs-CZ" sz="2800" dirty="0" smtClean="0">
              <a:latin typeface="+mj-lt"/>
            </a:endParaRPr>
          </a:p>
          <a:p>
            <a:pPr algn="ctr"/>
            <a:r>
              <a:rPr lang="cs-CZ" sz="2800" b="1" dirty="0" smtClean="0">
                <a:latin typeface="+mj-lt"/>
              </a:rPr>
              <a:t>PEDAGOGICKÁ FAKULTA</a:t>
            </a:r>
            <a:endParaRPr lang="cs-CZ" sz="2800" dirty="0" smtClean="0">
              <a:latin typeface="+mj-lt"/>
            </a:endParaRPr>
          </a:p>
          <a:p>
            <a:pPr algn="ctr"/>
            <a:endParaRPr lang="cs-CZ" sz="2800" dirty="0">
              <a:latin typeface="+mj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571472" y="4714884"/>
            <a:ext cx="7772400" cy="150018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Předmětu: </a:t>
            </a:r>
            <a:r>
              <a:rPr lang="cs-CZ" b="1" dirty="0" smtClean="0"/>
              <a:t>Léčivé rostliny UOPK_5003</a:t>
            </a:r>
          </a:p>
          <a:p>
            <a:r>
              <a:rPr lang="cs-CZ" dirty="0" smtClean="0"/>
              <a:t>Vyučující:</a:t>
            </a:r>
            <a:r>
              <a:rPr lang="cs-CZ" b="1" dirty="0" smtClean="0"/>
              <a:t> Mgr. Jiří </a:t>
            </a:r>
            <a:r>
              <a:rPr lang="cs-CZ" b="1" dirty="0" err="1" smtClean="0"/>
              <a:t>Šibor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Autor: Bc </a:t>
            </a:r>
            <a:r>
              <a:rPr lang="cs-CZ" b="1" dirty="0" smtClean="0"/>
              <a:t>Danuše</a:t>
            </a:r>
            <a:r>
              <a:rPr lang="cs-CZ" dirty="0" smtClean="0"/>
              <a:t> </a:t>
            </a:r>
            <a:r>
              <a:rPr lang="cs-CZ" b="1" dirty="0" err="1" smtClean="0"/>
              <a:t>Bilá</a:t>
            </a:r>
            <a:r>
              <a:rPr lang="cs-CZ" dirty="0" smtClean="0"/>
              <a:t>, UČO</a:t>
            </a:r>
            <a:r>
              <a:rPr lang="cs-CZ" b="1" dirty="0" smtClean="0"/>
              <a:t>: 453568</a:t>
            </a:r>
          </a:p>
          <a:p>
            <a:r>
              <a:rPr lang="cs-CZ" dirty="0" smtClean="0"/>
              <a:t>Obor: </a:t>
            </a:r>
            <a:r>
              <a:rPr lang="cs-CZ" b="1" dirty="0" smtClean="0"/>
              <a:t>Učitelství</a:t>
            </a:r>
            <a:r>
              <a:rPr lang="cs-CZ" dirty="0" smtClean="0"/>
              <a:t> </a:t>
            </a:r>
            <a:r>
              <a:rPr lang="cs-CZ" b="1" dirty="0" smtClean="0"/>
              <a:t>odborných</a:t>
            </a:r>
            <a:r>
              <a:rPr lang="cs-CZ" dirty="0" smtClean="0"/>
              <a:t> </a:t>
            </a:r>
            <a:r>
              <a:rPr lang="cs-CZ" b="1" dirty="0" smtClean="0"/>
              <a:t>předmětů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Datum: </a:t>
            </a:r>
            <a:r>
              <a:rPr lang="cs-CZ" b="1" dirty="0" smtClean="0"/>
              <a:t>Listopad</a:t>
            </a:r>
            <a:r>
              <a:rPr lang="cs-CZ" dirty="0" smtClean="0"/>
              <a:t> </a:t>
            </a:r>
            <a:r>
              <a:rPr lang="cs-CZ" b="1" dirty="0" smtClean="0"/>
              <a:t>2016</a:t>
            </a: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Třezalkový olej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Použití: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 léčbě akné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 ošetření ekzémů (zejména atopického)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Ošetření pohmožděnin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Ke zklidnění popálené kůže sluníčkem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uvolnění křečí, svalové </a:t>
            </a:r>
            <a:r>
              <a:rPr lang="cs-CZ" dirty="0" smtClean="0"/>
              <a:t>blokády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https://divnamama.files.wordpress.com/2014/09/breuss_massag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0" y="4476750"/>
            <a:ext cx="2952750" cy="2381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&amp;Rcaron;EZALKOVÝ OLEJ "/>
          <p:cNvPicPr>
            <a:picLocks noChangeAspect="1" noChangeArrowheads="1"/>
          </p:cNvPicPr>
          <p:nvPr/>
        </p:nvPicPr>
        <p:blipFill>
          <a:blip r:embed="rId2"/>
          <a:srcRect l="36667" r="36666"/>
          <a:stretch>
            <a:fillRect/>
          </a:stretch>
        </p:blipFill>
        <p:spPr bwMode="auto">
          <a:xfrm>
            <a:off x="7500926" y="1000108"/>
            <a:ext cx="1643074" cy="5476875"/>
          </a:xfrm>
          <a:prstGeom prst="rect">
            <a:avLst/>
          </a:prstGeom>
          <a:noFill/>
        </p:spPr>
      </p:pic>
      <p:pic>
        <p:nvPicPr>
          <p:cNvPr id="1028" name="Picture 4" descr="T&amp;Rcaron;EZALKOVÝ M/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1411602" cy="2714620"/>
          </a:xfrm>
          <a:prstGeom prst="rect">
            <a:avLst/>
          </a:prstGeom>
          <a:noFill/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Třezalkový olej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Dodává pleti účinné látky</a:t>
            </a:r>
          </a:p>
          <a:p>
            <a:r>
              <a:rPr lang="cs-CZ" dirty="0" smtClean="0"/>
              <a:t>Používá se na masáže,zejména u malých dětí</a:t>
            </a:r>
          </a:p>
          <a:p>
            <a:r>
              <a:rPr lang="cs-CZ" dirty="0" smtClean="0"/>
              <a:t>Zlepšuje stav ekzémů</a:t>
            </a:r>
          </a:p>
          <a:p>
            <a:r>
              <a:rPr lang="cs-CZ" dirty="0" smtClean="0"/>
              <a:t>Přidává se do koupelí (lžička do vany)</a:t>
            </a:r>
          </a:p>
          <a:p>
            <a:r>
              <a:rPr lang="cs-CZ" dirty="0" smtClean="0"/>
              <a:t>Slouží k regeneraci tkání – záněty žil, bércové vředy, na špatně hojící se tkáně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Třezalkový olej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cs-CZ" dirty="0" smtClean="0"/>
              <a:t>K užívání vnitřně se doporučuje olej nakapat na cukr a pomáhá:</a:t>
            </a:r>
          </a:p>
          <a:p>
            <a:pPr lvl="0" fontAlgn="base"/>
            <a:r>
              <a:rPr lang="cs-CZ" b="1" dirty="0" smtClean="0"/>
              <a:t>Povzbuzovat  chuť </a:t>
            </a:r>
            <a:r>
              <a:rPr lang="cs-CZ" b="1" dirty="0" smtClean="0"/>
              <a:t>k jídlu</a:t>
            </a:r>
            <a:endParaRPr lang="cs-CZ" dirty="0" smtClean="0"/>
          </a:p>
          <a:p>
            <a:pPr lvl="0" fontAlgn="base"/>
            <a:r>
              <a:rPr lang="cs-CZ" b="1" dirty="0" smtClean="0"/>
              <a:t>Snižovat </a:t>
            </a:r>
            <a:r>
              <a:rPr lang="cs-CZ" b="1" dirty="0" smtClean="0"/>
              <a:t>bolesti</a:t>
            </a:r>
            <a:r>
              <a:rPr lang="cs-CZ" b="1" dirty="0" smtClean="0"/>
              <a:t> hlavy</a:t>
            </a:r>
            <a:r>
              <a:rPr lang="cs-CZ" dirty="0" smtClean="0"/>
              <a:t> </a:t>
            </a:r>
          </a:p>
          <a:p>
            <a:pPr lvl="0" fontAlgn="base"/>
            <a:r>
              <a:rPr lang="cs-CZ" b="1" dirty="0" smtClean="0"/>
              <a:t>Posilovat nervy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Olej je fotosenzitivní – proto se nesmí natírat před opalováním (může dojít k podráždění)</a:t>
            </a:r>
          </a:p>
          <a:p>
            <a:r>
              <a:rPr lang="cs-CZ" dirty="0" smtClean="0"/>
              <a:t>Nesmí se dlouhodobě pít třezalkový olej, může snížit účinek hormonální antikoncepce</a:t>
            </a:r>
          </a:p>
          <a:p>
            <a:r>
              <a:rPr lang="cs-CZ" dirty="0" smtClean="0"/>
              <a:t>Olej nepoužívat při užívání antidepresiv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na video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odkazy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err="1" smtClean="0"/>
              <a:t>Rubcov</a:t>
            </a:r>
            <a:r>
              <a:rPr lang="cs-CZ" sz="1400" dirty="0" smtClean="0"/>
              <a:t>, V.G., Beneš, K.: Zelená lékárna. Lidové nakladatelství, Praha, 1984. 26-048-84/04-38/</a:t>
            </a:r>
          </a:p>
          <a:p>
            <a:r>
              <a:rPr lang="cs-CZ" sz="1400" dirty="0" smtClean="0"/>
              <a:t>Syrový,V.: Tajemství kosmetiky. </a:t>
            </a:r>
            <a:r>
              <a:rPr lang="cs-CZ" sz="1400" dirty="0" err="1" smtClean="0"/>
              <a:t>Ahomi</a:t>
            </a:r>
            <a:r>
              <a:rPr lang="cs-CZ" sz="1400" dirty="0" smtClean="0"/>
              <a:t>,s.r.o. 215. ISBN 978-80-903137-7-4</a:t>
            </a:r>
          </a:p>
          <a:p>
            <a:r>
              <a:rPr lang="cs-CZ" sz="1400" dirty="0" smtClean="0">
                <a:hlinkClick r:id="rId2"/>
              </a:rPr>
              <a:t>https://www.zdravinadlani.cz/lecive-rostliny/trezalka-teckovana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ireceptar.cz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zdravi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trezalka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prirodni</a:t>
            </a:r>
            <a:r>
              <a:rPr lang="cs-CZ" sz="1400" dirty="0" smtClean="0">
                <a:hlinkClick r:id="rId3"/>
              </a:rPr>
              <a:t>-antidepresivum/</a:t>
            </a:r>
            <a:endParaRPr lang="cs-CZ" sz="1400" dirty="0" smtClean="0"/>
          </a:p>
          <a:p>
            <a:r>
              <a:rPr lang="cs-CZ" sz="1400" dirty="0" smtClean="0">
                <a:hlinkClick r:id="rId4"/>
              </a:rPr>
              <a:t>http://prima-</a:t>
            </a:r>
            <a:r>
              <a:rPr lang="cs-CZ" sz="1400" dirty="0" err="1" smtClean="0">
                <a:hlinkClick r:id="rId4"/>
              </a:rPr>
              <a:t>receptar.cz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trezalka</a:t>
            </a:r>
            <a:r>
              <a:rPr lang="cs-CZ" sz="1400" dirty="0" smtClean="0">
                <a:hlinkClick r:id="rId4"/>
              </a:rPr>
              <a:t>-</a:t>
            </a:r>
            <a:r>
              <a:rPr lang="cs-CZ" sz="1400" dirty="0" err="1" smtClean="0">
                <a:hlinkClick r:id="rId4"/>
              </a:rPr>
              <a:t>teckovana</a:t>
            </a:r>
            <a:r>
              <a:rPr lang="cs-CZ" sz="1400" dirty="0" smtClean="0">
                <a:hlinkClick r:id="rId4"/>
              </a:rPr>
              <a:t>/</a:t>
            </a:r>
            <a:endParaRPr lang="cs-CZ" sz="1400" dirty="0" smtClean="0"/>
          </a:p>
          <a:p>
            <a:r>
              <a:rPr lang="cs-CZ" sz="1400" dirty="0" smtClean="0">
                <a:hlinkClick r:id="rId5"/>
              </a:rPr>
              <a:t>http://eshop.nobilis.cz/aromaterapie-1/trezalkovy-olej.html</a:t>
            </a:r>
            <a:endParaRPr lang="cs-CZ" sz="1400" dirty="0" smtClean="0"/>
          </a:p>
          <a:p>
            <a:r>
              <a:rPr lang="cs-CZ" sz="1400" dirty="0" smtClean="0">
                <a:hlinkClick r:id="rId6"/>
              </a:rPr>
              <a:t>http://eshop.karelhadek.eu/trezalkovy-olej-m-10#prettyPhoto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348880"/>
            <a:ext cx="874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/>
              <a:t>DĚKUJI ZA </a:t>
            </a:r>
            <a:endParaRPr lang="cs-CZ" sz="5400" b="1" dirty="0"/>
          </a:p>
          <a:p>
            <a:pPr algn="ctr"/>
            <a:r>
              <a:rPr lang="cs-CZ" sz="5400" b="1" dirty="0" smtClean="0"/>
              <a:t>                              POZORNOST</a:t>
            </a:r>
            <a:endParaRPr lang="cs-CZ" sz="5400" b="1" dirty="0"/>
          </a:p>
        </p:txBody>
      </p:sp>
      <p:pic>
        <p:nvPicPr>
          <p:cNvPr id="21508" name="Picture 4" descr="http://www.ireceptar.cz/res/data/080/0098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6408" y="0"/>
            <a:ext cx="5146803" cy="3212976"/>
          </a:xfrm>
          <a:prstGeom prst="rect">
            <a:avLst/>
          </a:prstGeom>
          <a:noFill/>
        </p:spPr>
      </p:pic>
      <p:pic>
        <p:nvPicPr>
          <p:cNvPr id="21512" name="Picture 8" descr="http://i.idnes.cz/11/032/cl6/LUD26f4f5_ALAMY_ACNYT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05943"/>
            <a:ext cx="5328084" cy="355205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15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15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oaromakosmetika.cz/fotky43592/Dollarphotoclub_53218232_me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0"/>
            <a:ext cx="5148064" cy="686408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TŘEZALKOVÝ OLEJ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err="1" smtClean="0"/>
              <a:t>Hypericum</a:t>
            </a:r>
            <a:r>
              <a:rPr lang="cs-CZ" i="1" dirty="0" smtClean="0"/>
              <a:t> </a:t>
            </a:r>
            <a:r>
              <a:rPr lang="cs-CZ" i="1" dirty="0" err="1" smtClean="0"/>
              <a:t>perforatum</a:t>
            </a:r>
            <a:endParaRPr lang="cs-CZ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4282" y="5072074"/>
            <a:ext cx="37746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Lidově označená jako-  bylina sv. Jana, </a:t>
            </a:r>
          </a:p>
          <a:p>
            <a:r>
              <a:rPr lang="cs-CZ" dirty="0" smtClean="0"/>
              <a:t>svatojanská bylina,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čarovník</a:t>
            </a:r>
            <a:r>
              <a:rPr lang="cs-CZ" dirty="0" smtClean="0"/>
              <a:t>, </a:t>
            </a:r>
          </a:p>
          <a:p>
            <a:r>
              <a:rPr lang="cs-CZ" dirty="0" smtClean="0"/>
              <a:t>krevníček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Třezalka tečkovaná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 rodu </a:t>
            </a:r>
            <a:r>
              <a:rPr lang="cs-CZ" dirty="0" err="1" smtClean="0"/>
              <a:t>třezalkovitých</a:t>
            </a: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Při sběru nesmíme </a:t>
            </a:r>
            <a:r>
              <a:rPr lang="cs-CZ" dirty="0" smtClean="0"/>
              <a:t>zaměnit s třezalkou </a:t>
            </a:r>
            <a:r>
              <a:rPr lang="cs-CZ" dirty="0" smtClean="0"/>
              <a:t>skvrnitou -  ta má na průřezu lodyhu </a:t>
            </a:r>
            <a:r>
              <a:rPr lang="cs-CZ" dirty="0" smtClean="0"/>
              <a:t>čtyřhrannou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30-60 cm vysoká bylina, rostoucí na slunečných místech - loukách, pasekách, </a:t>
            </a:r>
            <a:r>
              <a:rPr lang="cs-CZ" dirty="0" smtClean="0"/>
              <a:t>příkopech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Droga</a:t>
            </a:r>
          </a:p>
          <a:p>
            <a:r>
              <a:rPr lang="cs-CZ" dirty="0" smtClean="0"/>
              <a:t>Obsahuje katechinové třísloviny, flavonové glykosidy, silice, </a:t>
            </a:r>
            <a:r>
              <a:rPr lang="cs-CZ" dirty="0" err="1" smtClean="0"/>
              <a:t>hypericiny</a:t>
            </a:r>
            <a:r>
              <a:rPr lang="cs-CZ" dirty="0" smtClean="0"/>
              <a:t>, fenolická červená barviva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/>
              <a:t>Č</a:t>
            </a:r>
            <a:r>
              <a:rPr lang="cs-CZ" dirty="0" smtClean="0"/>
              <a:t>ervená barva</a:t>
            </a:r>
          </a:p>
          <a:p>
            <a:r>
              <a:rPr lang="cs-CZ" dirty="0" smtClean="0"/>
              <a:t>Příjemná vůně</a:t>
            </a:r>
          </a:p>
          <a:p>
            <a:r>
              <a:rPr lang="cs-CZ" dirty="0" smtClean="0"/>
              <a:t>Obsahuje </a:t>
            </a:r>
            <a:r>
              <a:rPr lang="cs-CZ" dirty="0" smtClean="0"/>
              <a:t>červené barvivo </a:t>
            </a:r>
            <a:r>
              <a:rPr lang="cs-CZ" dirty="0" smtClean="0"/>
              <a:t>– </a:t>
            </a:r>
            <a:r>
              <a:rPr lang="cs-CZ" dirty="0" err="1" smtClean="0"/>
              <a:t>hypericin</a:t>
            </a:r>
            <a:r>
              <a:rPr lang="cs-CZ" dirty="0" smtClean="0"/>
              <a:t> (při </a:t>
            </a:r>
            <a:r>
              <a:rPr lang="cs-CZ" dirty="0" smtClean="0"/>
              <a:t>rozetření </a:t>
            </a:r>
            <a:r>
              <a:rPr lang="cs-CZ" dirty="0" smtClean="0"/>
              <a:t>mezi prsty </a:t>
            </a:r>
            <a:r>
              <a:rPr lang="cs-CZ" smtClean="0"/>
              <a:t>se </a:t>
            </a:r>
            <a:r>
              <a:rPr lang="cs-CZ" smtClean="0"/>
              <a:t>barvivo uvolní)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Třezalka tečkovaná</a:t>
            </a:r>
            <a:endParaRPr lang="cs-CZ" dirty="0"/>
          </a:p>
        </p:txBody>
      </p:sp>
      <p:pic>
        <p:nvPicPr>
          <p:cNvPr id="5" name="Picture 2" descr="t&amp;rcaron;ezalka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357694"/>
            <a:ext cx="3143240" cy="19314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Podporuje: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krevní </a:t>
            </a:r>
            <a:r>
              <a:rPr lang="cs-CZ" dirty="0" smtClean="0"/>
              <a:t>oběh</a:t>
            </a:r>
          </a:p>
          <a:p>
            <a:pPr lvl="1"/>
            <a:r>
              <a:rPr lang="cs-CZ" dirty="0" smtClean="0"/>
              <a:t>vylučování </a:t>
            </a:r>
            <a:r>
              <a:rPr lang="cs-CZ" dirty="0" smtClean="0"/>
              <a:t>žluči</a:t>
            </a:r>
          </a:p>
          <a:p>
            <a:r>
              <a:rPr lang="cs-CZ" dirty="0" smtClean="0"/>
              <a:t>Působí </a:t>
            </a:r>
            <a:r>
              <a:rPr lang="cs-CZ" dirty="0" smtClean="0"/>
              <a:t>protizánětlivě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Využití třezalky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Čaje</a:t>
            </a:r>
          </a:p>
          <a:p>
            <a:r>
              <a:rPr lang="cs-CZ" dirty="0" smtClean="0"/>
              <a:t>Koupele</a:t>
            </a:r>
          </a:p>
          <a:p>
            <a:r>
              <a:rPr lang="cs-CZ" dirty="0" smtClean="0"/>
              <a:t>Oleje</a:t>
            </a:r>
          </a:p>
          <a:p>
            <a:r>
              <a:rPr lang="cs-CZ" dirty="0" smtClean="0"/>
              <a:t>Kosmetické využití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cs-CZ" sz="2400" b="1" dirty="0" smtClean="0"/>
              <a:t>Připravíme 1 lžíci nasekané třezalky přelijeme hrnečkem horké vody. Necháme 10 minut louhovat. Popíjí se vlažný 3x denně 3 týdny.</a:t>
            </a:r>
          </a:p>
          <a:p>
            <a:pPr fontAlgn="base">
              <a:buNone/>
            </a:pPr>
            <a:r>
              <a:rPr lang="cs-CZ" sz="2400" dirty="0" smtClean="0"/>
              <a:t>Pomáhá při:</a:t>
            </a:r>
            <a:r>
              <a:rPr lang="cs-CZ" sz="2400" b="1" dirty="0" smtClean="0"/>
              <a:t> </a:t>
            </a:r>
            <a:endParaRPr lang="cs-CZ" sz="2400" dirty="0" smtClean="0"/>
          </a:p>
          <a:p>
            <a:pPr lvl="2" fontAlgn="base"/>
            <a:r>
              <a:rPr lang="cs-CZ" sz="2400" dirty="0" smtClean="0"/>
              <a:t>nervových </a:t>
            </a:r>
            <a:r>
              <a:rPr lang="cs-CZ" sz="2400" dirty="0" smtClean="0"/>
              <a:t>potížích </a:t>
            </a:r>
          </a:p>
          <a:p>
            <a:pPr lvl="2" fontAlgn="base"/>
            <a:r>
              <a:rPr lang="cs-CZ" sz="2400" dirty="0" smtClean="0"/>
              <a:t>poranění</a:t>
            </a:r>
            <a:r>
              <a:rPr lang="cs-CZ" sz="2400" dirty="0" smtClean="0"/>
              <a:t> </a:t>
            </a:r>
          </a:p>
          <a:p>
            <a:pPr lvl="2" fontAlgn="base"/>
            <a:r>
              <a:rPr lang="cs-CZ" sz="2400" dirty="0" smtClean="0"/>
              <a:t>průjmovému </a:t>
            </a:r>
            <a:r>
              <a:rPr lang="cs-CZ" sz="2400" dirty="0" smtClean="0"/>
              <a:t>onemocnění </a:t>
            </a:r>
          </a:p>
          <a:p>
            <a:pPr lvl="2" fontAlgn="base"/>
            <a:r>
              <a:rPr lang="cs-CZ" sz="2400" dirty="0" smtClean="0"/>
              <a:t>bolestech </a:t>
            </a:r>
            <a:r>
              <a:rPr lang="cs-CZ" sz="2400" dirty="0" smtClean="0"/>
              <a:t>zubů</a:t>
            </a:r>
          </a:p>
          <a:p>
            <a:pPr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pic>
        <p:nvPicPr>
          <p:cNvPr id="2052" name="Picture 4" descr="t&amp;rcaron;ezalkový &amp;ccaron;aj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5420" y="4786322"/>
            <a:ext cx="3318580" cy="20716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Koupele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natě či květů si připravíme příjemnou koupel, která je vhodná:</a:t>
            </a:r>
          </a:p>
          <a:p>
            <a:r>
              <a:rPr lang="cs-CZ" dirty="0" smtClean="0"/>
              <a:t>Při zklidnění</a:t>
            </a:r>
          </a:p>
          <a:p>
            <a:r>
              <a:rPr lang="cs-CZ" dirty="0" smtClean="0"/>
              <a:t>U dětí, které se v noci pomočují</a:t>
            </a:r>
            <a:endParaRPr lang="cs-CZ" dirty="0"/>
          </a:p>
        </p:txBody>
      </p:sp>
      <p:pic>
        <p:nvPicPr>
          <p:cNvPr id="4" name="Picture 10" descr="http://www.mt-ametyst.cz/Photos/Masaz_trezalkovy_olej_p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4077072"/>
            <a:ext cx="1853952" cy="278092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Třezalkový olej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Získává se macerací (</a:t>
            </a:r>
            <a:r>
              <a:rPr lang="cs-CZ" sz="1900" i="1" dirty="0" smtClean="0"/>
              <a:t>máčení květů v oleji na sluníčku</a:t>
            </a:r>
            <a:r>
              <a:rPr lang="cs-CZ" dirty="0" smtClean="0"/>
              <a:t>) květů třezalky tečkované v oleji</a:t>
            </a:r>
          </a:p>
          <a:p>
            <a:pPr>
              <a:buNone/>
            </a:pPr>
            <a:r>
              <a:rPr lang="cs-CZ" sz="2800" i="1" spc="-150" dirty="0" smtClean="0"/>
              <a:t>´´květy, natrhané za slunečného dne, volně naplníme do láhve až po hrdlo a zalijeme dobrým stolním olejem (olivovým, slunečnicovým, mandlovým a pod.). Květy musí být v oleji ponořené. Láhev dobře uzavřeme a postavíme ji na několik dní na slunce nebo na teplé místo. Do týdne se olej zbarví do červena. Potom přefiltrujeme přes hadřík, zbytek vylisujeme, olej uschováme v tmavých lahvičkách.´´ </a:t>
            </a:r>
            <a:r>
              <a:rPr lang="cs-CZ" sz="1600" i="1" spc="-150" dirty="0" smtClean="0"/>
              <a:t>citace z </a:t>
            </a:r>
            <a:r>
              <a:rPr lang="cs-CZ" sz="1600" u="sng" dirty="0" smtClean="0">
                <a:hlinkClick r:id="rId3"/>
              </a:rPr>
              <a:t>https://www.zdravinadlani.cz/lecive-rostliny/trezalka-teckovana</a:t>
            </a:r>
            <a:endParaRPr lang="cs-CZ" sz="16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https://www.youtube.com/watch?v=uIzZ2v8DgUk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5"/>
              </a:rPr>
              <a:t>https://www.youtube.com/watch?v=hOXrrKZ10Bc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416</Words>
  <Application>Microsoft Office PowerPoint</Application>
  <PresentationFormat>Předvádění na obrazovce (4:3)</PresentationFormat>
  <Paragraphs>95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LÉČIVÉ ROSTLINY  </vt:lpstr>
      <vt:lpstr>TŘEZALKOVÝ OLEJ</vt:lpstr>
      <vt:lpstr>Třezalka tečkovaná</vt:lpstr>
      <vt:lpstr>Třezalka tečkovaná</vt:lpstr>
      <vt:lpstr>Účinky</vt:lpstr>
      <vt:lpstr>Využití třezalky </vt:lpstr>
      <vt:lpstr>čaj </vt:lpstr>
      <vt:lpstr>Koupele</vt:lpstr>
      <vt:lpstr>Třezalkový olej</vt:lpstr>
      <vt:lpstr>Třezalkový olej</vt:lpstr>
      <vt:lpstr>Třezalkový olej</vt:lpstr>
      <vt:lpstr>Třezalkový olej</vt:lpstr>
      <vt:lpstr>POZOR!!!!</vt:lpstr>
      <vt:lpstr>Odkaz na video</vt:lpstr>
      <vt:lpstr>Použité odkazy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TŘEZALKOVÝ OLEJ</dc:title>
  <dc:creator>Danuše Bilá</dc:creator>
  <cp:lastModifiedBy>Danuše Bilá</cp:lastModifiedBy>
  <cp:revision>9</cp:revision>
  <dcterms:created xsi:type="dcterms:W3CDTF">2016-10-15T14:46:37Z</dcterms:created>
  <dcterms:modified xsi:type="dcterms:W3CDTF">2016-11-21T14:46:34Z</dcterms:modified>
</cp:coreProperties>
</file>