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3AC40-54FA-4D65-848B-3B7B603AF07F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MANAGAMENT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ORGANIZOVÁNÍ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Liniové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rozhodovací pravomoc ve vertikální dimenzi</a:t>
            </a:r>
          </a:p>
          <a:p>
            <a:r>
              <a:rPr lang="cs-CZ" dirty="0" smtClean="0"/>
              <a:t>Přímá zodpovědnost za plnění předem vymezené soustavy cílů a úkolů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Štábní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Poradní funkce pro zabezpečení kvalifikovaného rozhodování strukturních jednotek s liniovou pravomocí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Kombinované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Liniově – štábní  </a:t>
            </a:r>
          </a:p>
          <a:p>
            <a:r>
              <a:rPr lang="cs-CZ" dirty="0" smtClean="0"/>
              <a:t>delegování části pravomocí z liniové struktury na štábní (poradní) v jednoznačně vymezené funkční oblasti </a:t>
            </a:r>
          </a:p>
          <a:p>
            <a:r>
              <a:rPr lang="cs-CZ" b="1" dirty="0" smtClean="0"/>
              <a:t>typický příklad:  </a:t>
            </a:r>
            <a:r>
              <a:rPr lang="cs-CZ" dirty="0" smtClean="0"/>
              <a:t>vedení a kontrola účetnictví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Cílově – programové</a:t>
            </a:r>
          </a:p>
          <a:p>
            <a:r>
              <a:rPr lang="cs-CZ" dirty="0" smtClean="0"/>
              <a:t>Kombinují organizační vztahy příslušnosti k útvaru a vedení krátkodobější akce – např. projektu</a:t>
            </a:r>
          </a:p>
          <a:p>
            <a:r>
              <a:rPr lang="cs-CZ" dirty="0" smtClean="0"/>
              <a:t>Vznikají „maticové struktury“, „pružné týmy“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Maticové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Posílení tvůrčí spolupráce</a:t>
            </a:r>
          </a:p>
          <a:p>
            <a:r>
              <a:rPr lang="cs-CZ" dirty="0" smtClean="0"/>
              <a:t>Vytváření několika sfér pravomocí, které se navzájem protínají</a:t>
            </a:r>
          </a:p>
          <a:p>
            <a:r>
              <a:rPr lang="cs-CZ" dirty="0" smtClean="0"/>
              <a:t>Pravomoci se dělí mezi více pracovníků</a:t>
            </a:r>
          </a:p>
          <a:p>
            <a:r>
              <a:rPr lang="cs-CZ" dirty="0" smtClean="0"/>
              <a:t>Daný problém řeší ti nejkvalifikovanější, uplatní se odborné specializace</a:t>
            </a:r>
          </a:p>
          <a:p>
            <a:r>
              <a:rPr lang="cs-CZ" dirty="0" smtClean="0"/>
              <a:t>Konflikty – pracovník může odpovídat více nadřízeným, hůře se měří podíly jednotlivců na výsledku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Struktury komisionálního typu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komise – účelně sestavené skupiny lidí na určitý časový úsek či k určitému úkolu</a:t>
            </a:r>
          </a:p>
          <a:p>
            <a:r>
              <a:rPr lang="cs-CZ" dirty="0" smtClean="0"/>
              <a:t>Často poradní orgány k liniovému řízení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C. Míra delegace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Centralizované</a:t>
            </a:r>
          </a:p>
          <a:p>
            <a:r>
              <a:rPr lang="cs-CZ" dirty="0" smtClean="0"/>
              <a:t>Decentralizované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D. Struktury podle členitosti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Charakteristika organizace podle počtu podřízených útvarů a řídících úrovní</a:t>
            </a:r>
          </a:p>
          <a:p>
            <a:r>
              <a:rPr lang="cs-CZ" dirty="0" smtClean="0"/>
              <a:t>Též jako hledisko „tvaru“</a:t>
            </a:r>
          </a:p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b="1" dirty="0" smtClean="0"/>
              <a:t>Ploché</a:t>
            </a:r>
          </a:p>
          <a:p>
            <a:r>
              <a:rPr lang="cs-CZ" b="1" dirty="0" smtClean="0"/>
              <a:t>Špičaté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E. Struktury podle časového trvání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dočasné </a:t>
            </a:r>
            <a:r>
              <a:rPr lang="cs-CZ" dirty="0" smtClean="0"/>
              <a:t>např. práce týmu, dočasně odloučená jednotka, projektové týmy…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trvalé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Proces tvorby 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mtClean="0"/>
              <a:t>Vytipování </a:t>
            </a:r>
            <a:r>
              <a:rPr lang="cs-CZ" dirty="0" smtClean="0"/>
              <a:t>potřebných hlavních, obslužných a pomocných činností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Provedení racionální dělby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Racionální sdružování účelně specializovaných činností do strukturních jednotek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pravomocí a zodpovědnosti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Zajištění způsobu komunikace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OSCAR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Zkratka řetězce požadavků, které musí být procesem organizování zajištěny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aliance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střední a menší podniky</a:t>
            </a:r>
          </a:p>
          <a:p>
            <a:r>
              <a:rPr lang="cs-CZ" dirty="0" smtClean="0"/>
              <a:t>S domácími i zahraničními partnery</a:t>
            </a:r>
          </a:p>
          <a:p>
            <a:r>
              <a:rPr lang="cs-CZ" dirty="0" smtClean="0"/>
              <a:t>Smlouvy na různých úrovních: o výměně licencí, výzkumné a marketingové dohody</a:t>
            </a:r>
          </a:p>
          <a:p>
            <a:r>
              <a:rPr lang="cs-CZ" dirty="0" smtClean="0"/>
              <a:t>Možnost aktivace silných a eliminace slabých stránek firmy</a:t>
            </a:r>
          </a:p>
          <a:p>
            <a:r>
              <a:rPr lang="cs-CZ" dirty="0" smtClean="0"/>
              <a:t>Nebezpečí vzniku </a:t>
            </a:r>
            <a:r>
              <a:rPr lang="cs-CZ" smtClean="0"/>
              <a:t>nových rizik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Funkční požadavky organizace a její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V dnešní době, kdy jedinou jistotou je </a:t>
            </a:r>
            <a:r>
              <a:rPr lang="cs-CZ" b="1" dirty="0" smtClean="0"/>
              <a:t>změna</a:t>
            </a:r>
            <a:r>
              <a:rPr lang="cs-CZ" dirty="0" smtClean="0"/>
              <a:t>, je třeba respektovat některé obecné požadavky:</a:t>
            </a:r>
          </a:p>
          <a:p>
            <a:r>
              <a:rPr lang="cs-CZ" dirty="0" smtClean="0"/>
              <a:t>Požadavek </a:t>
            </a:r>
            <a:r>
              <a:rPr lang="cs-CZ" b="1" dirty="0" smtClean="0"/>
              <a:t>podnikavosti</a:t>
            </a:r>
            <a:r>
              <a:rPr lang="cs-CZ" dirty="0" smtClean="0"/>
              <a:t> – změny organizačních struktur</a:t>
            </a:r>
          </a:p>
          <a:p>
            <a:r>
              <a:rPr lang="cs-CZ" dirty="0" smtClean="0"/>
              <a:t>Požadavek </a:t>
            </a:r>
            <a:r>
              <a:rPr lang="cs-CZ" b="1" dirty="0" smtClean="0"/>
              <a:t>efektivnosti</a:t>
            </a:r>
            <a:r>
              <a:rPr lang="cs-CZ" dirty="0" smtClean="0"/>
              <a:t> – porovnání s konkurencí, světovými standardy</a:t>
            </a:r>
          </a:p>
          <a:p>
            <a:r>
              <a:rPr lang="cs-CZ" dirty="0" smtClean="0"/>
              <a:t>Požadavek větší </a:t>
            </a:r>
            <a:r>
              <a:rPr lang="cs-CZ" b="1" dirty="0" smtClean="0"/>
              <a:t>pružnosti </a:t>
            </a:r>
            <a:r>
              <a:rPr lang="cs-CZ" dirty="0" smtClean="0"/>
              <a:t>– nové příležitosti, méně řídících stupňů, investice, </a:t>
            </a:r>
            <a:r>
              <a:rPr lang="cs-CZ" dirty="0" err="1" smtClean="0"/>
              <a:t>povýrobní</a:t>
            </a:r>
            <a:r>
              <a:rPr lang="cs-CZ" dirty="0" smtClean="0"/>
              <a:t> služby</a:t>
            </a:r>
            <a:r>
              <a:rPr lang="cs-CZ" dirty="0" smtClean="0"/>
              <a:t>…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internacionalizace </a:t>
            </a:r>
            <a:r>
              <a:rPr lang="cs-CZ" dirty="0" smtClean="0"/>
              <a:t>výroby (zapojení do mezinárodních informačních databank, různé formy zahraniční spolupráce, zkrácení průběžné doby výroby, filozofie just in </a:t>
            </a:r>
            <a:r>
              <a:rPr lang="cs-CZ" dirty="0" err="1" smtClean="0"/>
              <a:t>time</a:t>
            </a:r>
            <a:r>
              <a:rPr lang="cs-CZ" dirty="0" smtClean="0"/>
              <a:t> – právě včas).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Funkční požadavky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vysoké kvality </a:t>
            </a:r>
            <a:r>
              <a:rPr lang="cs-CZ" dirty="0" smtClean="0"/>
              <a:t>výroby (dosahování kvality je jednou z hlavních aktivit řízení výroby, kompetence za její rozvoj do všech útvarů, které ji mohou ovlivnit, kolektivní styl řízení, vztahy mezi vrcholovou a střední úrovní řízení atd.).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vysoké produktivity řídící práce a </a:t>
            </a:r>
            <a:r>
              <a:rPr lang="cs-CZ" dirty="0" smtClean="0"/>
              <a:t>administrativy (méně řídících stupňů, zejména v řízení výroby, automatizace kancelářské práce, nahrazování pevných forem organizačních struktur pružnými formami – proměnlivé týmy, neformální kontakty projektování s využitím výpočetní techniky).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funkčnosti organizační struktury </a:t>
            </a:r>
            <a:r>
              <a:rPr lang="cs-CZ" dirty="0" smtClean="0"/>
              <a:t>(návrhy musí vycházet ze stanovených záměrů rozvoje organizace a napomáhat dosahování vytýčených záměrů a cílů).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organizování je zajistit plánování – stanovení </a:t>
            </a:r>
            <a:r>
              <a:rPr lang="cs-CZ" b="1" dirty="0" smtClean="0"/>
              <a:t>cílů</a:t>
            </a:r>
            <a:r>
              <a:rPr lang="cs-CZ" dirty="0" smtClean="0"/>
              <a:t>, využívají se k tomu procesy dělby práce – </a:t>
            </a:r>
            <a:r>
              <a:rPr lang="cs-CZ" b="1" dirty="0" smtClean="0"/>
              <a:t>specializace</a:t>
            </a:r>
            <a:r>
              <a:rPr lang="cs-CZ" dirty="0" smtClean="0"/>
              <a:t>, dílčí procesy dělby práce vyžadují v prostoru a čase </a:t>
            </a:r>
            <a:r>
              <a:rPr lang="cs-CZ" b="1" dirty="0" smtClean="0"/>
              <a:t>koordinaci</a:t>
            </a:r>
            <a:r>
              <a:rPr lang="cs-CZ" dirty="0" smtClean="0"/>
              <a:t>. Řád, disciplínu a způsob provádění dílčích procesů usnadňuje vymezení </a:t>
            </a:r>
            <a:r>
              <a:rPr lang="cs-CZ" b="1" dirty="0" smtClean="0"/>
              <a:t>pravomocí</a:t>
            </a:r>
            <a:r>
              <a:rPr lang="cs-CZ" dirty="0" smtClean="0"/>
              <a:t> a </a:t>
            </a:r>
            <a:r>
              <a:rPr lang="cs-CZ" b="1" dirty="0" smtClean="0"/>
              <a:t>zodpovědnosti</a:t>
            </a:r>
            <a:r>
              <a:rPr lang="cs-CZ" dirty="0" smtClean="0"/>
              <a:t> zúčastněných.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Forma sdružování lidí a činností pro zabezpečování úkolů organizování</a:t>
            </a:r>
          </a:p>
          <a:p>
            <a:pPr>
              <a:buNone/>
            </a:pPr>
            <a:r>
              <a:rPr lang="cs-CZ" dirty="0" smtClean="0"/>
              <a:t>Dělení z hlediska:</a:t>
            </a:r>
          </a:p>
          <a:p>
            <a:pPr marL="514350" indent="-514350">
              <a:buAutoNum type="alphaUcPeriod"/>
            </a:pPr>
            <a:r>
              <a:rPr lang="cs-CZ" dirty="0" smtClean="0"/>
              <a:t>Sdružování činností</a:t>
            </a:r>
          </a:p>
          <a:p>
            <a:pPr marL="514350" indent="-514350">
              <a:buAutoNum type="alphaUcPeriod"/>
            </a:pPr>
            <a:r>
              <a:rPr lang="cs-CZ" dirty="0" smtClean="0"/>
              <a:t>Uplatňování rozhodující pravomoci</a:t>
            </a:r>
          </a:p>
          <a:p>
            <a:pPr marL="514350" indent="-514350">
              <a:buAutoNum type="alphaUcPeriod"/>
            </a:pPr>
            <a:r>
              <a:rPr lang="cs-CZ" dirty="0" smtClean="0"/>
              <a:t>Míry delegace pravomoci a zodpovědnosti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Členitosti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Časového trvání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A. Sdružování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Struktury</a:t>
            </a:r>
          </a:p>
          <a:p>
            <a:r>
              <a:rPr lang="cs-CZ" dirty="0" smtClean="0"/>
              <a:t>Funkcionální</a:t>
            </a:r>
          </a:p>
          <a:p>
            <a:r>
              <a:rPr lang="cs-CZ" dirty="0" smtClean="0"/>
              <a:t>Výrobkové</a:t>
            </a:r>
          </a:p>
          <a:p>
            <a:r>
              <a:rPr lang="cs-CZ" dirty="0" smtClean="0"/>
              <a:t>Ostatní účelové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Funkcionální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2780928"/>
            <a:ext cx="18505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5013176"/>
            <a:ext cx="1274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výzkum a vývoj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771800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99992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516216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marketing</a:t>
            </a:r>
            <a:endParaRPr lang="cs-CZ" dirty="0"/>
          </a:p>
        </p:txBody>
      </p:sp>
      <p:cxnSp>
        <p:nvCxnSpPr>
          <p:cNvPr id="10" name="Přímá spojovací čára 9"/>
          <p:cNvCxnSpPr>
            <a:stCxn id="4" idx="2"/>
          </p:cNvCxnSpPr>
          <p:nvPr/>
        </p:nvCxnSpPr>
        <p:spPr>
          <a:xfrm>
            <a:off x="4201108" y="3695328"/>
            <a:ext cx="10852" cy="8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691680" y="46531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4211960" y="458112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endCxn id="5" idx="0"/>
          </p:cNvCxnSpPr>
          <p:nvPr/>
        </p:nvCxnSpPr>
        <p:spPr>
          <a:xfrm flipH="1">
            <a:off x="1680828" y="4653136"/>
            <a:ext cx="108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endCxn id="6" idx="0"/>
          </p:cNvCxnSpPr>
          <p:nvPr/>
        </p:nvCxnSpPr>
        <p:spPr>
          <a:xfrm>
            <a:off x="3419872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5148064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8" idx="0"/>
          </p:cNvCxnSpPr>
          <p:nvPr/>
        </p:nvCxnSpPr>
        <p:spPr>
          <a:xfrm>
            <a:off x="7164288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Výrobková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19872" y="2276872"/>
            <a:ext cx="17064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27584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motory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25557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kompresory</a:t>
            </a:r>
            <a:endParaRPr lang="cs-CZ" sz="1400" dirty="0"/>
          </a:p>
        </p:txBody>
      </p:sp>
      <p:sp>
        <p:nvSpPr>
          <p:cNvPr id="8" name="Obdélník 7"/>
          <p:cNvSpPr/>
          <p:nvPr/>
        </p:nvSpPr>
        <p:spPr>
          <a:xfrm>
            <a:off x="43559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tramvaje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6156176" y="3429000"/>
            <a:ext cx="12241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jeřáby</a:t>
            </a:r>
            <a:endParaRPr lang="cs-CZ" sz="1400" dirty="0"/>
          </a:p>
        </p:txBody>
      </p:sp>
      <p:sp>
        <p:nvSpPr>
          <p:cNvPr id="10" name="Obdélník 9"/>
          <p:cNvSpPr/>
          <p:nvPr/>
        </p:nvSpPr>
        <p:spPr>
          <a:xfrm>
            <a:off x="1043608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43608" y="4293096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cxnSp>
        <p:nvCxnSpPr>
          <p:cNvPr id="19" name="Přímá spojovací šipka 18"/>
          <p:cNvCxnSpPr>
            <a:endCxn id="6" idx="0"/>
          </p:cNvCxnSpPr>
          <p:nvPr/>
        </p:nvCxnSpPr>
        <p:spPr>
          <a:xfrm>
            <a:off x="1403648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endCxn id="7" idx="0"/>
          </p:cNvCxnSpPr>
          <p:nvPr/>
        </p:nvCxnSpPr>
        <p:spPr>
          <a:xfrm>
            <a:off x="31318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endCxn id="8" idx="0"/>
          </p:cNvCxnSpPr>
          <p:nvPr/>
        </p:nvCxnSpPr>
        <p:spPr>
          <a:xfrm>
            <a:off x="49320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1403648" y="3140968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>
            <a:stCxn id="4" idx="2"/>
          </p:cNvCxnSpPr>
          <p:nvPr/>
        </p:nvCxnSpPr>
        <p:spPr>
          <a:xfrm>
            <a:off x="4273116" y="2780928"/>
            <a:ext cx="108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827584" y="3861048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1043608" y="494116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cxnSp>
        <p:nvCxnSpPr>
          <p:cNvPr id="52" name="Přímá spojovací šipka 51"/>
          <p:cNvCxnSpPr>
            <a:endCxn id="11" idx="1"/>
          </p:cNvCxnSpPr>
          <p:nvPr/>
        </p:nvCxnSpPr>
        <p:spPr>
          <a:xfrm>
            <a:off x="827584" y="45091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>
            <a:endCxn id="49" idx="1"/>
          </p:cNvCxnSpPr>
          <p:nvPr/>
        </p:nvCxnSpPr>
        <p:spPr>
          <a:xfrm>
            <a:off x="827584" y="51571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>
            <a:off x="827584" y="57332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2627784" y="3861048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2915816" y="422108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2915816" y="4869160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sp>
        <p:nvSpPr>
          <p:cNvPr id="63" name="Obdélník 62"/>
          <p:cNvSpPr/>
          <p:nvPr/>
        </p:nvSpPr>
        <p:spPr>
          <a:xfrm>
            <a:off x="2915816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cxnSp>
        <p:nvCxnSpPr>
          <p:cNvPr id="65" name="Přímá spojovací šipka 64"/>
          <p:cNvCxnSpPr>
            <a:endCxn id="61" idx="1"/>
          </p:cNvCxnSpPr>
          <p:nvPr/>
        </p:nvCxnSpPr>
        <p:spPr>
          <a:xfrm>
            <a:off x="2627784" y="443711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>
            <a:endCxn id="62" idx="1"/>
          </p:cNvCxnSpPr>
          <p:nvPr/>
        </p:nvCxnSpPr>
        <p:spPr>
          <a:xfrm>
            <a:off x="2627784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>
            <a:off x="2627784" y="58052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Ostatní účelové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Podle</a:t>
            </a:r>
          </a:p>
          <a:p>
            <a:r>
              <a:rPr lang="cs-CZ" dirty="0" smtClean="0"/>
              <a:t>Zákazníků</a:t>
            </a:r>
          </a:p>
          <a:p>
            <a:r>
              <a:rPr lang="cs-CZ" dirty="0" smtClean="0"/>
              <a:t>Teritoriálního či geografického umístění</a:t>
            </a:r>
          </a:p>
          <a:p>
            <a:r>
              <a:rPr lang="cs-CZ" dirty="0" smtClean="0"/>
              <a:t>Poskytovaných služeb</a:t>
            </a:r>
          </a:p>
          <a:p>
            <a:r>
              <a:rPr lang="cs-CZ" dirty="0" smtClean="0"/>
              <a:t>Technologie procesů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B. Uplatňování rozhodovací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dirty="0" smtClean="0"/>
              <a:t>liniového typu</a:t>
            </a:r>
          </a:p>
          <a:p>
            <a:r>
              <a:rPr lang="cs-CZ" dirty="0" smtClean="0"/>
              <a:t>štábního typu</a:t>
            </a:r>
          </a:p>
          <a:p>
            <a:r>
              <a:rPr lang="cs-CZ" dirty="0" smtClean="0"/>
              <a:t>kombinovaného typu</a:t>
            </a:r>
          </a:p>
          <a:p>
            <a:r>
              <a:rPr lang="cs-CZ" dirty="0" smtClean="0"/>
              <a:t>komisionálního typu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556</Words>
  <Application>Microsoft Office PowerPoint</Application>
  <PresentationFormat>Předvádění na obrazovce (4:3)</PresentationFormat>
  <Paragraphs>112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MANAGAMENT</vt:lpstr>
      <vt:lpstr>OSCAR</vt:lpstr>
      <vt:lpstr> </vt:lpstr>
      <vt:lpstr>Organizační struktury</vt:lpstr>
      <vt:lpstr>A. Sdružování činností</vt:lpstr>
      <vt:lpstr>Funkcionální organizační struktura</vt:lpstr>
      <vt:lpstr>Výrobková organizační struktura</vt:lpstr>
      <vt:lpstr>Ostatní účelové struktury</vt:lpstr>
      <vt:lpstr>B. Uplatňování rozhodovací pravomoci</vt:lpstr>
      <vt:lpstr>Liniové struktury</vt:lpstr>
      <vt:lpstr>Štábní struktury</vt:lpstr>
      <vt:lpstr>Kombinované struktury</vt:lpstr>
      <vt:lpstr> </vt:lpstr>
      <vt:lpstr>Maticové struktury</vt:lpstr>
      <vt:lpstr>Struktury komisionálního typu</vt:lpstr>
      <vt:lpstr>C. Míra delegace pravomoci</vt:lpstr>
      <vt:lpstr>D. Struktury podle členitosti</vt:lpstr>
      <vt:lpstr>E. Struktury podle časového trvání</vt:lpstr>
      <vt:lpstr>Proces tvorby organizační struktury</vt:lpstr>
      <vt:lpstr>Strategické aliance</vt:lpstr>
      <vt:lpstr>Funkční požadavky organizace a její struktury</vt:lpstr>
      <vt:lpstr>Funkční požadavky - pokračování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ORGANIZOVÁNÍ</dc:title>
  <dc:creator>Javorova Barbora</dc:creator>
  <cp:lastModifiedBy>Javorova Barbora</cp:lastModifiedBy>
  <cp:revision>26</cp:revision>
  <dcterms:created xsi:type="dcterms:W3CDTF">2011-09-29T11:01:19Z</dcterms:created>
  <dcterms:modified xsi:type="dcterms:W3CDTF">2012-10-06T08:42:05Z</dcterms:modified>
</cp:coreProperties>
</file>