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09"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8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Nadpis 28"/>
          <p:cNvSpPr>
            <a:spLocks noGrp="1"/>
          </p:cNvSpPr>
          <p:nvPr>
            <p:ph type="ctrTitle"/>
          </p:nvPr>
        </p:nvSpPr>
        <p:spPr>
          <a:xfrm>
            <a:off x="381000" y="4853411"/>
            <a:ext cx="8458200" cy="1222375"/>
          </a:xfrm>
        </p:spPr>
        <p:txBody>
          <a:bodyPr anchor="t"/>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16" name="Zástupný symbol pro datum 15"/>
          <p:cNvSpPr>
            <a:spLocks noGrp="1"/>
          </p:cNvSpPr>
          <p:nvPr>
            <p:ph type="dt" sz="half" idx="10"/>
          </p:nvPr>
        </p:nvSpPr>
        <p:spPr/>
        <p:txBody>
          <a:bodyPr/>
          <a:lstStyle/>
          <a:p>
            <a:fld id="{D7F827B7-5820-4EA8-ABCF-D9F9B4EEB620}" type="datetimeFigureOut">
              <a:rPr lang="cs-CZ" smtClean="0"/>
              <a:pPr/>
              <a:t>5.11.2016</a:t>
            </a:fld>
            <a:endParaRPr lang="cs-CZ"/>
          </a:p>
        </p:txBody>
      </p:sp>
      <p:sp>
        <p:nvSpPr>
          <p:cNvPr id="2" name="Zástupný symbol pro zápatí 1"/>
          <p:cNvSpPr>
            <a:spLocks noGrp="1"/>
          </p:cNvSpPr>
          <p:nvPr>
            <p:ph type="ftr" sz="quarter" idx="11"/>
          </p:nvPr>
        </p:nvSpPr>
        <p:spPr/>
        <p:txBody>
          <a:bodyPr/>
          <a:lstStyle/>
          <a:p>
            <a:endParaRPr lang="cs-CZ"/>
          </a:p>
        </p:txBody>
      </p:sp>
      <p:sp>
        <p:nvSpPr>
          <p:cNvPr id="15" name="Zástupný symbol pro číslo snímku 14"/>
          <p:cNvSpPr>
            <a:spLocks noGrp="1"/>
          </p:cNvSpPr>
          <p:nvPr>
            <p:ph type="sldNum" sz="quarter" idx="12"/>
          </p:nvPr>
        </p:nvSpPr>
        <p:spPr>
          <a:xfrm>
            <a:off x="8229600" y="6473952"/>
            <a:ext cx="758952" cy="246888"/>
          </a:xfrm>
        </p:spPr>
        <p:txBody>
          <a:bodyPr/>
          <a:lstStyle/>
          <a:p>
            <a:fld id="{8252E030-95E8-49E9-8B60-C74C04DDF25D}"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7F827B7-5820-4EA8-ABCF-D9F9B4EEB620}" type="datetimeFigureOut">
              <a:rPr lang="cs-CZ" smtClean="0"/>
              <a:pPr/>
              <a:t>5.11.2016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549276"/>
            <a:ext cx="18288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549276"/>
            <a:ext cx="62484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7F827B7-5820-4EA8-ABCF-D9F9B4EEB620}" type="datetimeFigureOut">
              <a:rPr lang="cs-CZ" smtClean="0"/>
              <a:pPr/>
              <a:t>5.11.2016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2" name="Nadpis 21"/>
          <p:cNvSpPr>
            <a:spLocks noGrp="1"/>
          </p:cNvSpPr>
          <p:nvPr>
            <p:ph type="title"/>
          </p:nvPr>
        </p:nvSpPr>
        <p:spPr/>
        <p:txBody>
          <a:bodyPr/>
          <a:lstStyle/>
          <a:p>
            <a:r>
              <a:rPr kumimoji="0" lang="cs-CZ" smtClean="0"/>
              <a:t>Klepnutím lze upravit styl předlohy nadpisů.</a:t>
            </a:r>
            <a:endParaRPr kumimoji="0" lang="en-US"/>
          </a:p>
        </p:txBody>
      </p:sp>
      <p:sp>
        <p:nvSpPr>
          <p:cNvPr id="27" name="Zástupný symbol pro obsah 26"/>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Zástupný symbol pro datum 24"/>
          <p:cNvSpPr>
            <a:spLocks noGrp="1"/>
          </p:cNvSpPr>
          <p:nvPr>
            <p:ph type="dt" sz="half" idx="10"/>
          </p:nvPr>
        </p:nvSpPr>
        <p:spPr/>
        <p:txBody>
          <a:bodyPr/>
          <a:lstStyle/>
          <a:p>
            <a:fld id="{D7F827B7-5820-4EA8-ABCF-D9F9B4EEB620}" type="datetimeFigureOut">
              <a:rPr lang="cs-CZ" smtClean="0"/>
              <a:pPr/>
              <a:t>5.11.2016</a:t>
            </a:fld>
            <a:endParaRPr lang="cs-CZ"/>
          </a:p>
        </p:txBody>
      </p:sp>
      <p:sp>
        <p:nvSpPr>
          <p:cNvPr id="19" name="Zástupný symbol pro zápatí 18"/>
          <p:cNvSpPr>
            <a:spLocks noGrp="1"/>
          </p:cNvSpPr>
          <p:nvPr>
            <p:ph type="ftr" sz="quarter" idx="11"/>
          </p:nvPr>
        </p:nvSpPr>
        <p:spPr>
          <a:xfrm>
            <a:off x="3581400" y="76200"/>
            <a:ext cx="2895600" cy="288925"/>
          </a:xfrm>
        </p:spPr>
        <p:txBody>
          <a:bodyPr/>
          <a:lstStyle/>
          <a:p>
            <a:endParaRPr lang="cs-CZ"/>
          </a:p>
        </p:txBody>
      </p:sp>
      <p:sp>
        <p:nvSpPr>
          <p:cNvPr id="16" name="Zástupný symbol pro číslo snímku 15"/>
          <p:cNvSpPr>
            <a:spLocks noGrp="1"/>
          </p:cNvSpPr>
          <p:nvPr>
            <p:ph type="sldNum" sz="quarter" idx="12"/>
          </p:nvPr>
        </p:nvSpPr>
        <p:spPr>
          <a:xfrm>
            <a:off x="8229600" y="6473952"/>
            <a:ext cx="758952" cy="246888"/>
          </a:xfrm>
        </p:spPr>
        <p:txBody>
          <a:bodyPr/>
          <a:lstStyle/>
          <a:p>
            <a:fld id="{8252E030-95E8-49E9-8B60-C74C04DDF25D}"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2"/>
      </p:bgRef>
    </p:bg>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text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19" name="Zástupný symbol pro datum 18"/>
          <p:cNvSpPr>
            <a:spLocks noGrp="1"/>
          </p:cNvSpPr>
          <p:nvPr>
            <p:ph type="dt" sz="half" idx="10"/>
          </p:nvPr>
        </p:nvSpPr>
        <p:spPr/>
        <p:txBody>
          <a:bodyPr/>
          <a:lstStyle/>
          <a:p>
            <a:fld id="{D7F827B7-5820-4EA8-ABCF-D9F9B4EEB620}" type="datetimeFigureOut">
              <a:rPr lang="cs-CZ" smtClean="0"/>
              <a:pPr/>
              <a:t>5.11.2016</a:t>
            </a:fld>
            <a:endParaRPr lang="cs-CZ"/>
          </a:p>
        </p:txBody>
      </p:sp>
      <p:sp>
        <p:nvSpPr>
          <p:cNvPr id="11" name="Zástupný symbol pro zápatí 10"/>
          <p:cNvSpPr>
            <a:spLocks noGrp="1"/>
          </p:cNvSpPr>
          <p:nvPr>
            <p:ph type="ftr" sz="quarter" idx="11"/>
          </p:nvPr>
        </p:nvSpPr>
        <p:spPr/>
        <p:txBody>
          <a:bodyPr/>
          <a:lstStyle/>
          <a:p>
            <a:endParaRPr lang="cs-CZ"/>
          </a:p>
        </p:txBody>
      </p:sp>
      <p:sp>
        <p:nvSpPr>
          <p:cNvPr id="16" name="Zástupný symbol pro číslo snímku 15"/>
          <p:cNvSpPr>
            <a:spLocks noGrp="1"/>
          </p:cNvSpPr>
          <p:nvPr>
            <p:ph type="sldNum" sz="quarter" idx="12"/>
          </p:nvPr>
        </p:nvSpPr>
        <p:spPr/>
        <p:txBody>
          <a:bodyPr/>
          <a:lstStyle/>
          <a:p>
            <a:fld id="{8252E030-95E8-49E9-8B60-C74C04DDF25D}" type="slidenum">
              <a:rPr lang="cs-CZ" smtClean="0"/>
              <a:pPr/>
              <a:t>‹#›</a:t>
            </a:fld>
            <a:endParaRPr lang="cs-CZ"/>
          </a:p>
        </p:txBody>
      </p:sp>
      <p:sp>
        <p:nvSpPr>
          <p:cNvPr id="8" name="Nadpis 7"/>
          <p:cNvSpPr>
            <a:spLocks noGrp="1"/>
          </p:cNvSpPr>
          <p:nvPr>
            <p:ph type="title"/>
          </p:nvPr>
        </p:nvSpPr>
        <p:spPr>
          <a:xfrm>
            <a:off x="180475" y="2947085"/>
            <a:ext cx="8686800" cy="1184825"/>
          </a:xfrm>
        </p:spPr>
        <p:txBody>
          <a:bodyPr rtlCol="0" anchor="t"/>
          <a:lstStyle>
            <a:lvl1pPr algn="r">
              <a:defRPr/>
            </a:lvl1pPr>
          </a:lstStyle>
          <a:p>
            <a:r>
              <a:rPr kumimoji="0" lang="cs-CZ" smtClean="0"/>
              <a:t>Klepnutím lze upravit styl předlohy nadpisů.</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0" name="Nadpis 19"/>
          <p:cNvSpPr>
            <a:spLocks noGrp="1"/>
          </p:cNvSpPr>
          <p:nvPr>
            <p:ph type="title"/>
          </p:nvPr>
        </p:nvSpPr>
        <p:spPr>
          <a:xfrm>
            <a:off x="301752" y="457200"/>
            <a:ext cx="8686800" cy="841248"/>
          </a:xfrm>
        </p:spPr>
        <p:txBody>
          <a:bodyPr/>
          <a:lstStyle/>
          <a:p>
            <a:r>
              <a:rPr kumimoji="0" lang="cs-CZ" smtClean="0"/>
              <a:t>Klepnutím lze upravit styl předlohy nadpisů.</a:t>
            </a:r>
            <a:endParaRPr kumimoji="0" lang="en-US"/>
          </a:p>
        </p:txBody>
      </p:sp>
      <p:sp>
        <p:nvSpPr>
          <p:cNvPr id="14" name="Zástupný symbol pro obsah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0"/>
          </p:nvPr>
        </p:nvSpPr>
        <p:spPr/>
        <p:txBody>
          <a:bodyPr/>
          <a:lstStyle/>
          <a:p>
            <a:fld id="{D7F827B7-5820-4EA8-ABCF-D9F9B4EEB620}" type="datetimeFigureOut">
              <a:rPr lang="cs-CZ" smtClean="0"/>
              <a:pPr/>
              <a:t>5.11.2016</a:t>
            </a:fld>
            <a:endParaRPr lang="cs-CZ"/>
          </a:p>
        </p:txBody>
      </p:sp>
      <p:sp>
        <p:nvSpPr>
          <p:cNvPr id="10" name="Zástupný symbol pro zápatí 9"/>
          <p:cNvSpPr>
            <a:spLocks noGrp="1"/>
          </p:cNvSpPr>
          <p:nvPr>
            <p:ph type="ftr" sz="quarter" idx="11"/>
          </p:nvPr>
        </p:nvSpPr>
        <p:spPr/>
        <p:txBody>
          <a:bodyPr/>
          <a:lstStyle/>
          <a:p>
            <a:endParaRPr lang="cs-CZ"/>
          </a:p>
        </p:txBody>
      </p:sp>
      <p:sp>
        <p:nvSpPr>
          <p:cNvPr id="31" name="Zástupný symbol pro číslo snímku 30"/>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9" name="Nadpis 28"/>
          <p:cNvSpPr>
            <a:spLocks noGrp="1"/>
          </p:cNvSpPr>
          <p:nvPr>
            <p:ph type="title"/>
          </p:nvPr>
        </p:nvSpPr>
        <p:spPr>
          <a:xfrm>
            <a:off x="304800" y="5410200"/>
            <a:ext cx="8610600" cy="882650"/>
          </a:xfrm>
        </p:spPr>
        <p:txBody>
          <a:bodyPr anchor="ctr"/>
          <a:lstStyle>
            <a:lvl1pPr>
              <a:defRPr/>
            </a:lvl1p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25" name="Zástupný symbol pro text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obsah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8" name="Zástupný symbol pro obsah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Zástupný symbol pro datum 9"/>
          <p:cNvSpPr>
            <a:spLocks noGrp="1"/>
          </p:cNvSpPr>
          <p:nvPr>
            <p:ph type="dt" sz="half" idx="10"/>
          </p:nvPr>
        </p:nvSpPr>
        <p:spPr/>
        <p:txBody>
          <a:bodyPr/>
          <a:lstStyle/>
          <a:p>
            <a:fld id="{D7F827B7-5820-4EA8-ABCF-D9F9B4EEB620}" type="datetimeFigureOut">
              <a:rPr lang="cs-CZ" smtClean="0"/>
              <a:pPr/>
              <a:t>5.11.2016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a:xfrm>
            <a:off x="8229600" y="6477000"/>
            <a:ext cx="762000" cy="246888"/>
          </a:xfrm>
        </p:spPr>
        <p:txBody>
          <a:bodyPr/>
          <a:lstStyle/>
          <a:p>
            <a:fld id="{8252E030-95E8-49E9-8B60-C74C04DDF25D}" type="slidenum">
              <a:rPr lang="cs-CZ" smtClean="0"/>
              <a:pPr/>
              <a:t>‹#›</a:t>
            </a:fld>
            <a:endParaRPr lang="cs-CZ"/>
          </a:p>
        </p:txBody>
      </p:sp>
      <p:sp>
        <p:nvSpPr>
          <p:cNvPr id="11" name="Přímá spojovací čára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0" name="Nadpis 29"/>
          <p:cNvSpPr>
            <a:spLocks noGrp="1"/>
          </p:cNvSpPr>
          <p:nvPr>
            <p:ph type="title"/>
          </p:nvPr>
        </p:nvSpPr>
        <p:spPr>
          <a:xfrm>
            <a:off x="301752" y="457200"/>
            <a:ext cx="8686800" cy="841248"/>
          </a:xfrm>
        </p:spPr>
        <p:txBody>
          <a:bodyPr/>
          <a:lstStyle/>
          <a:p>
            <a:r>
              <a:rPr kumimoji="0" lang="cs-CZ" smtClean="0"/>
              <a:t>Klepnutím lze upravit styl předlohy nadpisů.</a:t>
            </a:r>
            <a:endParaRPr kumimoji="0" lang="en-US"/>
          </a:p>
        </p:txBody>
      </p:sp>
      <p:sp>
        <p:nvSpPr>
          <p:cNvPr id="12" name="Zástupný symbol pro datum 11"/>
          <p:cNvSpPr>
            <a:spLocks noGrp="1"/>
          </p:cNvSpPr>
          <p:nvPr>
            <p:ph type="dt" sz="half" idx="10"/>
          </p:nvPr>
        </p:nvSpPr>
        <p:spPr/>
        <p:txBody>
          <a:bodyPr/>
          <a:lstStyle/>
          <a:p>
            <a:fld id="{D7F827B7-5820-4EA8-ABCF-D9F9B4EEB620}" type="datetimeFigureOut">
              <a:rPr lang="cs-CZ" smtClean="0"/>
              <a:pPr/>
              <a:t>5.11.2016</a:t>
            </a:fld>
            <a:endParaRPr lang="cs-CZ"/>
          </a:p>
        </p:txBody>
      </p:sp>
      <p:sp>
        <p:nvSpPr>
          <p:cNvPr id="21" name="Zástupný symbol pro zápatí 20"/>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D7F827B7-5820-4EA8-ABCF-D9F9B4EEB620}" type="datetimeFigureOut">
              <a:rPr lang="cs-CZ" smtClean="0"/>
              <a:pPr/>
              <a:t>5.11.2016</a:t>
            </a:fld>
            <a:endParaRPr lang="cs-CZ"/>
          </a:p>
        </p:txBody>
      </p:sp>
      <p:sp>
        <p:nvSpPr>
          <p:cNvPr id="24" name="Zástupný symbol pro zápatí 23"/>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Přímá spojovací čára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title"/>
          </p:nvPr>
        </p:nvSpPr>
        <p:spPr>
          <a:xfrm>
            <a:off x="457200" y="5486400"/>
            <a:ext cx="8458200" cy="520700"/>
          </a:xfrm>
        </p:spPr>
        <p:txBody>
          <a:bodyPr anchor="ctr"/>
          <a:lstStyle>
            <a:lvl1pPr algn="l">
              <a:buNone/>
              <a:defRPr sz="2000" b="1"/>
            </a:lvl1pPr>
          </a:lstStyle>
          <a:p>
            <a:r>
              <a:rPr kumimoji="0" lang="cs-CZ" smtClean="0"/>
              <a:t>Klepnutím lze upravit styl předlohy nadpisů.</a:t>
            </a:r>
            <a:endParaRPr kumimoji="0" lang="en-US"/>
          </a:p>
        </p:txBody>
      </p:sp>
      <p:sp>
        <p:nvSpPr>
          <p:cNvPr id="26" name="Zástupný symbol pro text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14" name="Zástupný symbol pro obsah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Zástupný symbol pro datum 24"/>
          <p:cNvSpPr>
            <a:spLocks noGrp="1"/>
          </p:cNvSpPr>
          <p:nvPr>
            <p:ph type="dt" sz="half" idx="10"/>
          </p:nvPr>
        </p:nvSpPr>
        <p:spPr/>
        <p:txBody>
          <a:bodyPr/>
          <a:lstStyle/>
          <a:p>
            <a:fld id="{D7F827B7-5820-4EA8-ABCF-D9F9B4EEB620}" type="datetimeFigureOut">
              <a:rPr lang="cs-CZ" smtClean="0"/>
              <a:pPr/>
              <a:t>5.11.2016</a:t>
            </a:fld>
            <a:endParaRPr lang="cs-CZ"/>
          </a:p>
        </p:txBody>
      </p:sp>
      <p:sp>
        <p:nvSpPr>
          <p:cNvPr id="29" name="Zástupný symbol pro zápatí 28"/>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3" name="Zástupný symbol pro obrázek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cs-CZ" smtClean="0"/>
              <a:t>Klepnutím na ikonu přidáte obrázek.</a:t>
            </a:r>
            <a:endParaRPr kumimoji="0" lang="en-US" dirty="0"/>
          </a:p>
        </p:txBody>
      </p:sp>
      <p:sp>
        <p:nvSpPr>
          <p:cNvPr id="7" name="Zástupný symbol pro datum 6"/>
          <p:cNvSpPr>
            <a:spLocks noGrp="1"/>
          </p:cNvSpPr>
          <p:nvPr>
            <p:ph type="dt" sz="half" idx="10"/>
          </p:nvPr>
        </p:nvSpPr>
        <p:spPr/>
        <p:txBody>
          <a:bodyPr/>
          <a:lstStyle/>
          <a:p>
            <a:fld id="{D7F827B7-5820-4EA8-ABCF-D9F9B4EEB620}" type="datetimeFigureOut">
              <a:rPr lang="cs-CZ" smtClean="0"/>
              <a:pPr/>
              <a:t>5.11.2016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31" name="Zástupný symbol pro číslo snímku 30"/>
          <p:cNvSpPr>
            <a:spLocks noGrp="1"/>
          </p:cNvSpPr>
          <p:nvPr>
            <p:ph type="sldNum" sz="quarter" idx="12"/>
          </p:nvPr>
        </p:nvSpPr>
        <p:spPr/>
        <p:txBody>
          <a:bodyPr/>
          <a:lstStyle/>
          <a:p>
            <a:fld id="{8252E030-95E8-49E9-8B60-C74C04DDF25D}" type="slidenum">
              <a:rPr lang="cs-CZ" smtClean="0"/>
              <a:pPr/>
              <a:t>‹#›</a:t>
            </a:fld>
            <a:endParaRPr lang="cs-CZ"/>
          </a:p>
        </p:txBody>
      </p:sp>
      <p:sp>
        <p:nvSpPr>
          <p:cNvPr id="17" name="Nadpis 16"/>
          <p:cNvSpPr>
            <a:spLocks noGrp="1"/>
          </p:cNvSpPr>
          <p:nvPr>
            <p:ph type="title"/>
          </p:nvPr>
        </p:nvSpPr>
        <p:spPr>
          <a:xfrm>
            <a:off x="381000" y="4993760"/>
            <a:ext cx="5867400" cy="522288"/>
          </a:xfrm>
        </p:spPr>
        <p:txBody>
          <a:bodyPr anchor="ctr"/>
          <a:lstStyle>
            <a:lvl1pPr algn="l">
              <a:buNone/>
              <a:defRPr sz="2000" b="1"/>
            </a:lvl1pPr>
          </a:lstStyle>
          <a:p>
            <a:r>
              <a:rPr kumimoji="0" lang="cs-CZ" smtClean="0"/>
              <a:t>Klepnutím lze upravit styl předlohy nadpisů.</a:t>
            </a:r>
            <a:endParaRPr kumimoji="0" lang="en-US"/>
          </a:p>
        </p:txBody>
      </p:sp>
      <p:sp>
        <p:nvSpPr>
          <p:cNvPr id="26" name="Zástupný symbol pro text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Zástupný symbol pro text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1" name="Zástupný symbol pro datum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7F827B7-5820-4EA8-ABCF-D9F9B4EEB620}" type="datetimeFigureOut">
              <a:rPr lang="cs-CZ" smtClean="0"/>
              <a:pPr/>
              <a:t>5.11.2016</a:t>
            </a:fld>
            <a:endParaRPr lang="cs-CZ"/>
          </a:p>
        </p:txBody>
      </p:sp>
      <p:sp>
        <p:nvSpPr>
          <p:cNvPr id="28" name="Zástupný symbol pro zápatí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cs-CZ"/>
          </a:p>
        </p:txBody>
      </p:sp>
      <p:sp>
        <p:nvSpPr>
          <p:cNvPr id="5" name="Zástupný symbol pro číslo snímku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252E030-95E8-49E9-8B60-C74C04DDF25D}" type="slidenum">
              <a:rPr lang="cs-CZ" smtClean="0"/>
              <a:pPr/>
              <a:t>‹#›</a:t>
            </a:fld>
            <a:endParaRPr lang="cs-CZ"/>
          </a:p>
        </p:txBody>
      </p:sp>
      <p:sp>
        <p:nvSpPr>
          <p:cNvPr id="10" name="Zástupný symbol pro nadpis 9"/>
          <p:cNvSpPr>
            <a:spLocks noGrp="1"/>
          </p:cNvSpPr>
          <p:nvPr>
            <p:ph type="title"/>
          </p:nvPr>
        </p:nvSpPr>
        <p:spPr>
          <a:xfrm>
            <a:off x="304800" y="457200"/>
            <a:ext cx="8686800" cy="838200"/>
          </a:xfrm>
          <a:prstGeom prst="rect">
            <a:avLst/>
          </a:prstGeom>
        </p:spPr>
        <p:txBody>
          <a:bodyPr vert="horz" anchor="ctr">
            <a:normAutofit/>
          </a:bodyPr>
          <a:lstStyle/>
          <a:p>
            <a:r>
              <a:rPr kumimoji="0" lang="cs-CZ" smtClean="0"/>
              <a:t>Klepnutím lze upravit styl předlohy nadpisů.</a:t>
            </a:r>
            <a:endParaRPr kumimoji="0" lang="en-US"/>
          </a:p>
        </p:txBody>
      </p:sp>
      <p:sp>
        <p:nvSpPr>
          <p:cNvPr id="9" name="Přímá spojovací čára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římá spojovací čára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elmood.ped.muni.cz/elearning/mod/page/view.php?id=1521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lmood.ped.muni.cz/elearning/mod/page/view.php?id=15208" TargetMode="External"/><Relationship Id="rId2" Type="http://schemas.openxmlformats.org/officeDocument/2006/relationships/hyperlink" Target="http://elmood.ped.muni.cz/elearning/mod/page/view.php?id=15205" TargetMode="External"/><Relationship Id="rId1" Type="http://schemas.openxmlformats.org/officeDocument/2006/relationships/slideLayout" Target="../slideLayouts/slideLayout2.xml"/><Relationship Id="rId4" Type="http://schemas.openxmlformats.org/officeDocument/2006/relationships/hyperlink" Target="http://elmood.ped.muni.cz/elearning/mod/page/view.php?id=1520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elmood.ped.muni.cz/elearning/mod/page/view.php?id=15214" TargetMode="External"/><Relationship Id="rId2" Type="http://schemas.openxmlformats.org/officeDocument/2006/relationships/hyperlink" Target="http://elmood.ped.muni.cz/elearning/mod/page/view.php?id=15213"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lmood.ped.muni.cz/elearning/mod/page/view.php?id=15215" TargetMode="External"/><Relationship Id="rId2" Type="http://schemas.openxmlformats.org/officeDocument/2006/relationships/hyperlink" Target="http://elmood.ped.muni.cz/elearning/mod/page/view.php?id=1521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youtu.be/jZHPx1ycQxw" TargetMode="External"/><Relationship Id="rId3" Type="http://schemas.openxmlformats.org/officeDocument/2006/relationships/hyperlink" Target="https://youtu.be/DCohsM9Fk2o?list=PLHboMthwcZOteZ8hAwllDeA9-jz3TdkXb" TargetMode="External"/><Relationship Id="rId7" Type="http://schemas.openxmlformats.org/officeDocument/2006/relationships/hyperlink" Target="https://youtu.be/03uW0fWYeR4" TargetMode="External"/><Relationship Id="rId2" Type="http://schemas.openxmlformats.org/officeDocument/2006/relationships/hyperlink" Target="https://www.youtube.com/watch?feature=player_embedded&amp;v=jYudDXBGjPA" TargetMode="External"/><Relationship Id="rId1" Type="http://schemas.openxmlformats.org/officeDocument/2006/relationships/slideLayout" Target="../slideLayouts/slideLayout2.xml"/><Relationship Id="rId6" Type="http://schemas.openxmlformats.org/officeDocument/2006/relationships/hyperlink" Target="https://youtu.be/NWAqzIJgEBM" TargetMode="External"/><Relationship Id="rId5" Type="http://schemas.openxmlformats.org/officeDocument/2006/relationships/hyperlink" Target="https://youtu.be/iXHdi54VLgc" TargetMode="External"/><Relationship Id="rId4" Type="http://schemas.openxmlformats.org/officeDocument/2006/relationships/hyperlink" Target="https://youtu.be/eMOjZWo4Z3M?list=PLHboMthwcZOteZ8hAwllDeA9-jz3TdkXb" TargetMode="External"/><Relationship Id="rId9" Type="http://schemas.openxmlformats.org/officeDocument/2006/relationships/hyperlink" Target="https://youtu.be/m6pJOU96p8k"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elmood.ped.muni.cz/elearning/mod/page/view.php?id=15238"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elmood.ped.muni.cz/elearning/mod/page/view.php?id=15239"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elmood.ped.muni.cz/elearning/mod/page/view.php?id=15226"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6AQTxtpFnbM" TargetMode="External"/><Relationship Id="rId2" Type="http://schemas.openxmlformats.org/officeDocument/2006/relationships/hyperlink" Target="https://youtu.be/j4EAnBDsGjA" TargetMode="External"/><Relationship Id="rId1" Type="http://schemas.openxmlformats.org/officeDocument/2006/relationships/slideLayout" Target="../slideLayouts/slideLayout2.xml"/><Relationship Id="rId4" Type="http://schemas.openxmlformats.org/officeDocument/2006/relationships/hyperlink" Target="https://youtu.be/mzNFDvjjy0k"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lmood.ped.muni.cz/elearning/mod/resource/view.php?id=15196" TargetMode="External"/><Relationship Id="rId2" Type="http://schemas.openxmlformats.org/officeDocument/2006/relationships/hyperlink" Target="http://elmood.ped.muni.cz/elearning/mod/page/view.php?id=15245" TargetMode="External"/><Relationship Id="rId1" Type="http://schemas.openxmlformats.org/officeDocument/2006/relationships/slideLayout" Target="../slideLayouts/slideLayout2.xml"/><Relationship Id="rId4" Type="http://schemas.openxmlformats.org/officeDocument/2006/relationships/hyperlink" Target="http://elmood.ped.muni.cz/elearning/mod/page/view.php?id=15244"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c75jsXmxEYc" TargetMode="External"/><Relationship Id="rId2" Type="http://schemas.openxmlformats.org/officeDocument/2006/relationships/hyperlink" Target="https://youtu.be/od0Pkg4WR_E"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elmood.ped.muni.cz/elearning/mod/page/view.php?id=15216"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elmood.ped.muni.cz/elearning/mod/page/view.php?id=15216" TargetMode="External"/><Relationship Id="rId2" Type="http://schemas.openxmlformats.org/officeDocument/2006/relationships/hyperlink" Target="http://elmood.ped.muni.cz/elearning/mod/page/view.php?id=15205"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mailto:u&#382;ivatel@server.dom&#233;na"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Didaktické technologie 1</a:t>
            </a:r>
            <a:endParaRPr lang="cs-CZ" dirty="0"/>
          </a:p>
        </p:txBody>
      </p:sp>
      <p:sp>
        <p:nvSpPr>
          <p:cNvPr id="3" name="Podnadpis 2"/>
          <p:cNvSpPr>
            <a:spLocks noGrp="1"/>
          </p:cNvSpPr>
          <p:nvPr>
            <p:ph type="subTitle" idx="1"/>
          </p:nvPr>
        </p:nvSpPr>
        <p:spPr/>
        <p:txBody>
          <a:bodyPr/>
          <a:lstStyle/>
          <a:p>
            <a:r>
              <a:rPr lang="cs-CZ" dirty="0" smtClean="0"/>
              <a:t>5.11.2016</a:t>
            </a:r>
          </a:p>
          <a:p>
            <a:r>
              <a:rPr lang="cs-CZ" dirty="0" smtClean="0"/>
              <a:t>Petr Vybíral</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31640" y="1"/>
            <a:ext cx="588797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331640" y="0"/>
            <a:ext cx="587730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899592" y="-12127"/>
            <a:ext cx="6768752" cy="68701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47664" y="0"/>
            <a:ext cx="586338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75656" y="0"/>
            <a:ext cx="56618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259632" y="0"/>
            <a:ext cx="643212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475656" y="0"/>
            <a:ext cx="579632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331641" y="0"/>
            <a:ext cx="58773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971600" y="1"/>
            <a:ext cx="6928862"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2. Správa </a:t>
            </a:r>
            <a:r>
              <a:rPr lang="cs-CZ" dirty="0" smtClean="0"/>
              <a:t>souborů</a:t>
            </a:r>
            <a:endParaRPr lang="cs-CZ" dirty="0"/>
          </a:p>
        </p:txBody>
      </p:sp>
      <p:sp>
        <p:nvSpPr>
          <p:cNvPr id="4" name="Zástupný symbol pro obsah 3"/>
          <p:cNvSpPr>
            <a:spLocks noGrp="1"/>
          </p:cNvSpPr>
          <p:nvPr>
            <p:ph idx="1"/>
          </p:nvPr>
        </p:nvSpPr>
        <p:spPr>
          <a:xfrm>
            <a:off x="304800" y="1554162"/>
            <a:ext cx="8659688" cy="5115198"/>
          </a:xfrm>
        </p:spPr>
        <p:txBody>
          <a:bodyPr>
            <a:noAutofit/>
          </a:bodyPr>
          <a:lstStyle/>
          <a:p>
            <a:r>
              <a:rPr lang="cs-CZ" sz="1600" dirty="0" smtClean="0"/>
              <a:t>Pochopit, jak OS organizuje disky, složky a soubory ve stromové (hierarchické) struktuře.</a:t>
            </a:r>
          </a:p>
          <a:p>
            <a:r>
              <a:rPr lang="cs-CZ" sz="1600" dirty="0" smtClean="0"/>
              <a:t>Znát zařízení používaná operačním systémem pro ukládání souborů a složek jako jsou pevné disky, síťové disky, USB </a:t>
            </a:r>
            <a:r>
              <a:rPr lang="cs-CZ" sz="1600" dirty="0" err="1" smtClean="0"/>
              <a:t>flash</a:t>
            </a:r>
            <a:r>
              <a:rPr lang="cs-CZ" sz="1600" dirty="0" smtClean="0"/>
              <a:t> disky, CD a DVD vypalovačky. </a:t>
            </a:r>
          </a:p>
          <a:p>
            <a:r>
              <a:rPr lang="cs-CZ" sz="1600" dirty="0" smtClean="0"/>
              <a:t>Vědět v jakých jednotkách je měřena velikost souborů a složek. </a:t>
            </a:r>
          </a:p>
          <a:p>
            <a:r>
              <a:rPr lang="cs-CZ" sz="1600" dirty="0" smtClean="0"/>
              <a:t>Vědět, proč se mají data pravidelně zálohovat na výměnná paměťová média a archivovat na jiném místě, než kde se nachází počítač. </a:t>
            </a:r>
          </a:p>
          <a:p>
            <a:r>
              <a:rPr lang="cs-CZ" sz="1600" dirty="0" smtClean="0"/>
              <a:t>Pochopit výhody datové úschovny (</a:t>
            </a:r>
            <a:r>
              <a:rPr lang="cs-CZ" sz="1600" dirty="0" err="1" smtClean="0"/>
              <a:t>webdisk</a:t>
            </a:r>
            <a:r>
              <a:rPr lang="cs-CZ" sz="1600" dirty="0" smtClean="0"/>
              <a:t>) jako je pohodlný přístup a možnost sdílení souborů. Otevřít okno a zobrazit název složky, velikost složky a umístění na disku. </a:t>
            </a:r>
          </a:p>
          <a:p>
            <a:r>
              <a:rPr lang="cs-CZ" sz="1600" dirty="0" smtClean="0"/>
              <a:t>Vytvářet složky a </a:t>
            </a:r>
            <a:r>
              <a:rPr lang="cs-CZ" sz="1600" dirty="0" err="1" smtClean="0"/>
              <a:t>podsložky</a:t>
            </a:r>
            <a:r>
              <a:rPr lang="cs-CZ" sz="1600" dirty="0" smtClean="0"/>
              <a:t>. </a:t>
            </a:r>
          </a:p>
          <a:p>
            <a:r>
              <a:rPr lang="cs-CZ" sz="1600" dirty="0" smtClean="0"/>
              <a:t>Rozpoznat běžné typy souborů jako jsou textové dokumenty, tabulky, databázové soubory, </a:t>
            </a:r>
            <a:r>
              <a:rPr lang="cs-CZ" sz="1600" dirty="0" smtClean="0">
                <a:hlinkClick r:id="rId2" tooltip="Prezentace"/>
              </a:rPr>
              <a:t>prezentace</a:t>
            </a:r>
            <a:r>
              <a:rPr lang="cs-CZ" sz="1600" dirty="0" smtClean="0"/>
              <a:t>, soubory typu "</a:t>
            </a:r>
            <a:r>
              <a:rPr lang="cs-CZ" sz="1600" dirty="0" err="1" smtClean="0"/>
              <a:t>pdf</a:t>
            </a:r>
            <a:r>
              <a:rPr lang="cs-CZ" sz="1600" dirty="0" smtClean="0"/>
              <a:t>", obrázky, zvukové nahrávky a videoklipy, komprimované archivy. </a:t>
            </a:r>
          </a:p>
          <a:p>
            <a:r>
              <a:rPr lang="cs-CZ" sz="1600" dirty="0" smtClean="0"/>
              <a:t>Spustit textový editor, zapsat text do dokumentu, pojmenovat dokument (soubor) a uložit jej na konkrétní místo na disku. </a:t>
            </a:r>
          </a:p>
          <a:p>
            <a:r>
              <a:rPr lang="cs-CZ" sz="1600" dirty="0" smtClean="0"/>
              <a:t>Přejmenovávat soubory a složky. Kopírovat soubory a složky mezi dvěma složkami a mezi dvěma disky. </a:t>
            </a:r>
          </a:p>
          <a:p>
            <a:r>
              <a:rPr lang="cs-CZ" sz="1600" dirty="0" smtClean="0"/>
              <a:t>Pochopit, co znamená komprese (komprimace) souborů. </a:t>
            </a:r>
          </a:p>
          <a:p>
            <a:r>
              <a:rPr lang="cs-CZ" sz="1600" dirty="0" smtClean="0"/>
              <a:t>Extrahovat komprimované soubory na konkrétní místo na disku.</a:t>
            </a:r>
          </a:p>
          <a:p>
            <a:r>
              <a:rPr lang="cs-CZ" sz="1600" dirty="0" smtClean="0"/>
              <a:t/>
            </a:r>
            <a:br>
              <a:rPr lang="cs-CZ" sz="1600" dirty="0" smtClean="0"/>
            </a:br>
            <a:endParaRPr lang="cs-CZ"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1.ZÁKLADNÍ POJMY</a:t>
            </a:r>
            <a:endParaRPr lang="cs-CZ" dirty="0"/>
          </a:p>
        </p:txBody>
      </p:sp>
      <p:sp>
        <p:nvSpPr>
          <p:cNvPr id="3" name="Zástupný symbol pro obsah 2"/>
          <p:cNvSpPr>
            <a:spLocks noGrp="1"/>
          </p:cNvSpPr>
          <p:nvPr>
            <p:ph idx="1"/>
          </p:nvPr>
        </p:nvSpPr>
        <p:spPr/>
        <p:txBody>
          <a:bodyPr>
            <a:normAutofit fontScale="77500" lnSpcReduction="20000"/>
          </a:bodyPr>
          <a:lstStyle/>
          <a:p>
            <a:pPr>
              <a:buNone/>
            </a:pPr>
            <a:r>
              <a:rPr lang="cs-CZ" dirty="0" smtClean="0"/>
              <a:t>Cílem tématu je pochopení hlavních pojmů z oblasti výpočetní techniky a základní znalost různých částí počítače, a to na obecné úrovni. Absolvent by měl být schopen:</a:t>
            </a:r>
          </a:p>
          <a:p>
            <a:r>
              <a:rPr lang="cs-CZ" dirty="0" smtClean="0"/>
              <a:t>Pochopit, co je technické počítačové vybavení (hardware) a vědět, co může ovlivnit výkon počítače. Znát běžná periferní zařízení.</a:t>
            </a:r>
          </a:p>
          <a:p>
            <a:r>
              <a:rPr lang="cs-CZ" dirty="0" smtClean="0"/>
              <a:t>Pochopit, co je programové vybavení (</a:t>
            </a:r>
            <a:r>
              <a:rPr lang="cs-CZ" dirty="0" smtClean="0">
                <a:hlinkClick r:id="rId2" tooltip="Software"/>
              </a:rPr>
              <a:t>software</a:t>
            </a:r>
            <a:r>
              <a:rPr lang="cs-CZ" dirty="0" smtClean="0"/>
              <a:t>) a uvést příklady běžných aplikačních programů a operačních systémů.</a:t>
            </a:r>
          </a:p>
          <a:p>
            <a:r>
              <a:rPr lang="cs-CZ" dirty="0" smtClean="0"/>
              <a:t>Pochopit, k čemu slouží počítačové sítě a jak pracují. Znát různé způsoby připojení k internetu.</a:t>
            </a:r>
          </a:p>
          <a:p>
            <a:pPr>
              <a:buNone/>
            </a:pPr>
            <a:r>
              <a:rPr lang="cs-CZ" dirty="0" smtClean="0"/>
              <a:t/>
            </a:r>
            <a:br>
              <a:rPr lang="cs-CZ" dirty="0" smtClean="0"/>
            </a:br>
            <a:endParaRPr lang="cs-CZ" dirty="0" smtClean="0"/>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775488" y="0"/>
            <a:ext cx="700036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547664" y="1"/>
            <a:ext cx="562445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14338" y="709613"/>
            <a:ext cx="8315325" cy="543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555684"/>
            <a:ext cx="9144000" cy="5264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 Textový </a:t>
            </a:r>
            <a:r>
              <a:rPr lang="cs-CZ" dirty="0" smtClean="0"/>
              <a:t>editor</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dirty="0" smtClean="0"/>
              <a:t>Cílem tohoto balíku je prokázat schopnost používat aplikaci pro zpracování textu pro každodenní korespondenci a tvorbu dokumentů. Absolvent tohoto tématu by měl být schopen: </a:t>
            </a:r>
            <a:br>
              <a:rPr lang="cs-CZ" dirty="0" smtClean="0"/>
            </a:br>
            <a:endParaRPr lang="cs-CZ" dirty="0" smtClean="0"/>
          </a:p>
          <a:p>
            <a:r>
              <a:rPr lang="cs-CZ" dirty="0" smtClean="0"/>
              <a:t>Pracovat s textovými dokumenty a ukládat je v souborech různého typu</a:t>
            </a:r>
          </a:p>
          <a:p>
            <a:r>
              <a:rPr lang="cs-CZ" dirty="0" smtClean="0"/>
              <a:t>Využívat vestavěných možností textového editoru pro zlepšení efektivity práce, například programovou nápovědu.</a:t>
            </a:r>
          </a:p>
          <a:p>
            <a:r>
              <a:rPr lang="cs-CZ" dirty="0" smtClean="0"/>
              <a:t>Vytvářet a upravovat textové dokumenty malého rozsahu a být připraven je sdílet a poskytovat.</a:t>
            </a:r>
          </a:p>
          <a:p>
            <a:r>
              <a:rPr lang="cs-CZ" dirty="0" smtClean="0"/>
              <a:t>Pro zlepšení vzhledu dokumentů používat různé </a:t>
            </a:r>
            <a:r>
              <a:rPr lang="cs-CZ" dirty="0" smtClean="0">
                <a:hlinkClick r:id="rId2" tooltip="Formátování"/>
              </a:rPr>
              <a:t>formátování</a:t>
            </a:r>
            <a:r>
              <a:rPr lang="cs-CZ" dirty="0" smtClean="0"/>
              <a:t> a znát související užitečné návyky.</a:t>
            </a:r>
          </a:p>
          <a:p>
            <a:r>
              <a:rPr lang="cs-CZ" dirty="0" smtClean="0"/>
              <a:t>Vkládat tabulky, obrázky a kreslené objekty do dokumentů.</a:t>
            </a:r>
          </a:p>
          <a:p>
            <a:r>
              <a:rPr lang="cs-CZ" dirty="0" smtClean="0"/>
              <a:t>Připravit dokumenty pro hromadnou korespondenci</a:t>
            </a:r>
          </a:p>
          <a:p>
            <a:r>
              <a:rPr lang="cs-CZ" dirty="0" smtClean="0"/>
              <a:t>Přizpůsobit nastavení stránky dokumentu a před závěrečným tiskem dokumentů prověřit správnost pravopisu.</a:t>
            </a:r>
          </a:p>
          <a:p>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textového editoru</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Spustit a ukončit aplikaci textového editoru, otevřít a zavřít dokumenty. </a:t>
            </a:r>
          </a:p>
          <a:p>
            <a:r>
              <a:rPr lang="cs-CZ" dirty="0" smtClean="0"/>
              <a:t>Vytvořit nový textový dokument založený na výchozí šabloně a dalších běžných šablonách, například typu fax, dopis a zpráva. </a:t>
            </a:r>
          </a:p>
          <a:p>
            <a:r>
              <a:rPr lang="cs-CZ" dirty="0" smtClean="0"/>
              <a:t>Uložit dokument na konkrétní místo na disku, případně uložit textový dokument pod jiným názvem. </a:t>
            </a:r>
          </a:p>
          <a:p>
            <a:r>
              <a:rPr lang="cs-CZ" dirty="0" smtClean="0"/>
              <a:t>Uložit dokument v souboru jiného typu, například jako je textový soubor, v souboru typu "</a:t>
            </a:r>
            <a:r>
              <a:rPr lang="cs-CZ" dirty="0" err="1" smtClean="0"/>
              <a:t>rtf</a:t>
            </a:r>
            <a:r>
              <a:rPr lang="cs-CZ" dirty="0" smtClean="0"/>
              <a:t>" nebo jako šablonu. </a:t>
            </a:r>
          </a:p>
          <a:p>
            <a:r>
              <a:rPr lang="cs-CZ" dirty="0" smtClean="0"/>
              <a:t>Uložit dokument ve starší verzi souboru a v souboru jiného textového editoru. </a:t>
            </a:r>
          </a:p>
          <a:p>
            <a:r>
              <a:rPr lang="cs-CZ" dirty="0" smtClean="0"/>
              <a:t>Přepínat mezi dvěma otevřenými dokumenty. </a:t>
            </a:r>
          </a:p>
          <a:p>
            <a:r>
              <a:rPr lang="cs-CZ" dirty="0" smtClean="0"/>
              <a:t>Zobrazit a skrýt vestavěné panely nástrojů. </a:t>
            </a:r>
          </a:p>
          <a:p>
            <a:r>
              <a:rPr lang="cs-CZ" dirty="0" smtClean="0"/>
              <a:t>Obnovit a minimalizovat lištu panelu nástrojů (pás karet, ...).</a:t>
            </a:r>
            <a:endParaRPr lang="cs-CZ"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Tvorba textového dokumentu</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Přepínat mezi dvěma zobrazeními stránky (rozložení stránky...). </a:t>
            </a:r>
          </a:p>
          <a:p>
            <a:r>
              <a:rPr lang="cs-CZ" dirty="0" smtClean="0"/>
              <a:t>Zadávat text do textového dokumentu. </a:t>
            </a:r>
          </a:p>
          <a:p>
            <a:r>
              <a:rPr lang="cs-CZ" dirty="0" smtClean="0"/>
              <a:t>Vkládat do textového dokumentu symboly nebo speciální znaky jako je copyright, </a:t>
            </a:r>
            <a:r>
              <a:rPr lang="cs-CZ" dirty="0" err="1" smtClean="0"/>
              <a:t>registered</a:t>
            </a:r>
            <a:r>
              <a:rPr lang="cs-CZ" dirty="0" smtClean="0"/>
              <a:t>, </a:t>
            </a:r>
            <a:r>
              <a:rPr lang="cs-CZ" dirty="0" err="1" smtClean="0"/>
              <a:t>trade</a:t>
            </a:r>
            <a:r>
              <a:rPr lang="cs-CZ" dirty="0" smtClean="0"/>
              <a:t> </a:t>
            </a:r>
            <a:r>
              <a:rPr lang="cs-CZ" dirty="0" err="1" smtClean="0"/>
              <a:t>mark</a:t>
            </a:r>
            <a:r>
              <a:rPr lang="cs-CZ" dirty="0" smtClean="0"/>
              <a:t>. </a:t>
            </a:r>
          </a:p>
          <a:p>
            <a:r>
              <a:rPr lang="cs-CZ" dirty="0" smtClean="0"/>
              <a:t>Vybírat znak, slovo, řádek, větu, odstavec a celý text dokumentu. </a:t>
            </a:r>
          </a:p>
          <a:p>
            <a:r>
              <a:rPr lang="cs-CZ" dirty="0" smtClean="0"/>
              <a:t>Používat nástroj pro hledání určitých slov a textových frází textovém dokumentu. </a:t>
            </a:r>
          </a:p>
          <a:p>
            <a:r>
              <a:rPr lang="cs-CZ" dirty="0" smtClean="0"/>
              <a:t>Kopírovat a přesouvat text uvnitř textového dokumentu a mezi dvěma otevřenými textovými dokumenty. </a:t>
            </a:r>
          </a:p>
          <a:p>
            <a:r>
              <a:rPr lang="cs-CZ" dirty="0" smtClean="0"/>
              <a:t>Používat příkazy Zpět a Znovu.</a:t>
            </a:r>
          </a:p>
          <a:p>
            <a:pPr>
              <a:buNone/>
            </a:pPr>
            <a:endParaRPr lang="cs-CZ" dirty="0" smtClean="0"/>
          </a:p>
          <a:p>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chemeClr val="tx1"/>
                </a:solidFill>
              </a:rPr>
              <a:t>Formátování</a:t>
            </a:r>
            <a:r>
              <a:rPr lang="cs-CZ" dirty="0" smtClean="0">
                <a:solidFill>
                  <a:schemeClr val="tx1"/>
                </a:solidFill>
              </a:rPr>
              <a:t> </a:t>
            </a:r>
            <a:r>
              <a:rPr lang="cs-CZ" b="1" dirty="0" smtClean="0"/>
              <a:t>textu</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Změnit velikost písma a vzhled (typ) písma. </a:t>
            </a:r>
          </a:p>
          <a:p>
            <a:r>
              <a:rPr lang="cs-CZ" dirty="0" smtClean="0"/>
              <a:t>Používat </a:t>
            </a:r>
            <a:r>
              <a:rPr lang="cs-CZ" dirty="0" smtClean="0">
                <a:hlinkClick r:id="rId2" tooltip="Formátování"/>
              </a:rPr>
              <a:t>formátování</a:t>
            </a:r>
            <a:r>
              <a:rPr lang="cs-CZ" dirty="0" smtClean="0"/>
              <a:t> textu: </a:t>
            </a:r>
            <a:r>
              <a:rPr lang="cs-CZ" i="1" dirty="0" smtClean="0"/>
              <a:t>tučné</a:t>
            </a:r>
            <a:r>
              <a:rPr lang="cs-CZ" dirty="0" smtClean="0"/>
              <a:t>, </a:t>
            </a:r>
            <a:r>
              <a:rPr lang="cs-CZ" i="1" dirty="0" smtClean="0"/>
              <a:t>kurzíva</a:t>
            </a:r>
            <a:r>
              <a:rPr lang="cs-CZ" dirty="0" smtClean="0"/>
              <a:t>, </a:t>
            </a:r>
            <a:r>
              <a:rPr lang="cs-CZ" i="1" dirty="0" smtClean="0"/>
              <a:t>podtržení</a:t>
            </a:r>
            <a:r>
              <a:rPr lang="cs-CZ" dirty="0" smtClean="0"/>
              <a:t>. </a:t>
            </a:r>
          </a:p>
          <a:p>
            <a:r>
              <a:rPr lang="cs-CZ" dirty="0" smtClean="0"/>
              <a:t>Používat </a:t>
            </a:r>
            <a:r>
              <a:rPr lang="cs-CZ" dirty="0" smtClean="0">
                <a:hlinkClick r:id="rId2" tooltip="Formátování"/>
              </a:rPr>
              <a:t>formátování</a:t>
            </a:r>
            <a:r>
              <a:rPr lang="cs-CZ" dirty="0" smtClean="0"/>
              <a:t> textu: </a:t>
            </a:r>
            <a:r>
              <a:rPr lang="cs-CZ" i="1" dirty="0" smtClean="0"/>
              <a:t>dolní index</a:t>
            </a:r>
            <a:r>
              <a:rPr lang="cs-CZ" dirty="0" smtClean="0"/>
              <a:t>, </a:t>
            </a:r>
            <a:r>
              <a:rPr lang="cs-CZ" i="1" dirty="0" smtClean="0"/>
              <a:t>horní index</a:t>
            </a:r>
            <a:r>
              <a:rPr lang="cs-CZ" dirty="0" smtClean="0"/>
              <a:t>. </a:t>
            </a:r>
          </a:p>
          <a:p>
            <a:r>
              <a:rPr lang="cs-CZ" dirty="0" smtClean="0"/>
              <a:t>Používat různé barvy textu. </a:t>
            </a:r>
          </a:p>
          <a:p>
            <a:r>
              <a:rPr lang="cs-CZ" dirty="0" smtClean="0"/>
              <a:t>Měnit velká a malá písmena. </a:t>
            </a:r>
          </a:p>
          <a:p>
            <a:r>
              <a:rPr lang="cs-CZ" dirty="0" smtClean="0"/>
              <a:t>Vytvářet a spojovat odstavce. </a:t>
            </a:r>
          </a:p>
          <a:p>
            <a:r>
              <a:rPr lang="cs-CZ" dirty="0" smtClean="0"/>
              <a:t>Vkládat a odstraňovat odrážky do/z jednoduchého seznamu a číslovat položky jednoduchého seznamu. </a:t>
            </a:r>
          </a:p>
          <a:p>
            <a:r>
              <a:rPr lang="cs-CZ" dirty="0" smtClean="0"/>
              <a:t>Přepínat mezi různými předdefinovanými styly odrážek a formáty číslování jednoduchého seznamu. </a:t>
            </a:r>
          </a:p>
          <a:p>
            <a:r>
              <a:rPr lang="cs-CZ" dirty="0" smtClean="0"/>
              <a:t>Používat nástroj pro kopírování formátu.</a:t>
            </a:r>
            <a:endParaRPr lang="cs-C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Objekty</a:t>
            </a:r>
            <a:endParaRPr lang="cs-CZ" dirty="0"/>
          </a:p>
        </p:txBody>
      </p:sp>
      <p:sp>
        <p:nvSpPr>
          <p:cNvPr id="3" name="Zástupný symbol pro obsah 2"/>
          <p:cNvSpPr>
            <a:spLocks noGrp="1"/>
          </p:cNvSpPr>
          <p:nvPr>
            <p:ph idx="1"/>
          </p:nvPr>
        </p:nvSpPr>
        <p:spPr>
          <a:xfrm>
            <a:off x="0" y="1484784"/>
            <a:ext cx="9144000" cy="5373216"/>
          </a:xfrm>
        </p:spPr>
        <p:txBody>
          <a:bodyPr>
            <a:normAutofit fontScale="25000" lnSpcReduction="20000"/>
          </a:bodyPr>
          <a:lstStyle/>
          <a:p>
            <a:r>
              <a:rPr lang="cs-CZ" sz="8000" dirty="0" smtClean="0"/>
              <a:t>Vytvářet tabulky připravené pro vkládání dat. </a:t>
            </a:r>
          </a:p>
          <a:p>
            <a:r>
              <a:rPr lang="cs-CZ" sz="8000" dirty="0" smtClean="0"/>
              <a:t>Vkládat a upravovat data v tabulce. </a:t>
            </a:r>
          </a:p>
          <a:p>
            <a:r>
              <a:rPr lang="cs-CZ" sz="8000" dirty="0" smtClean="0"/>
              <a:t>Vybírat řádky, sloupce, buňky a celé tabulky. </a:t>
            </a:r>
          </a:p>
          <a:p>
            <a:r>
              <a:rPr lang="cs-CZ" sz="8000" dirty="0" smtClean="0"/>
              <a:t>Vkládat a odstraňovat řádky a sloupce v tabulce. </a:t>
            </a:r>
          </a:p>
          <a:p>
            <a:r>
              <a:rPr lang="cs-CZ" sz="8000" dirty="0" smtClean="0"/>
              <a:t>Upravovat šířku sloupců a výšku řádků v tabulce. </a:t>
            </a:r>
          </a:p>
          <a:p>
            <a:r>
              <a:rPr lang="cs-CZ" sz="8000" dirty="0" smtClean="0"/>
              <a:t>Upravovat styl ohraničení buněk tabulky, šířku a barvu čáry. </a:t>
            </a:r>
          </a:p>
          <a:p>
            <a:r>
              <a:rPr lang="cs-CZ" sz="8000" dirty="0" smtClean="0"/>
              <a:t>Vkládat objekty (obrázky, kliparty, symboly, grafy, kreslené objekty) na konkrétní místa v dokumentu. </a:t>
            </a:r>
          </a:p>
          <a:p>
            <a:r>
              <a:rPr lang="cs-CZ" sz="8000" dirty="0" smtClean="0"/>
              <a:t>Vybírat objekty. </a:t>
            </a:r>
          </a:p>
          <a:p>
            <a:r>
              <a:rPr lang="cs-CZ" sz="8000" dirty="0" smtClean="0"/>
              <a:t>Kopírovat a přesouvat objekty uvnitř dokumentu a mezi dvěma otevřenými dokumenty. </a:t>
            </a:r>
          </a:p>
          <a:p>
            <a:r>
              <a:rPr lang="cs-CZ" sz="8000" dirty="0" smtClean="0"/>
              <a:t>Měnit velikost objektů a odstraňovat objekty. </a:t>
            </a:r>
          </a:p>
          <a:p>
            <a:r>
              <a:rPr lang="cs-CZ" sz="8000" dirty="0" smtClean="0"/>
              <a:t>Změnit orientaci dokumentu: na výšku, na šířku. </a:t>
            </a:r>
          </a:p>
          <a:p>
            <a:r>
              <a:rPr lang="cs-CZ" sz="8000" dirty="0" smtClean="0"/>
              <a:t>Změnit formát papíru. </a:t>
            </a:r>
          </a:p>
          <a:p>
            <a:r>
              <a:rPr lang="cs-CZ" sz="8000" dirty="0" smtClean="0"/>
              <a:t>Vkládat pole do záhlaví a zápatí, jako je datum, číslo stránky a název souboru. </a:t>
            </a:r>
          </a:p>
          <a:p>
            <a:r>
              <a:rPr lang="cs-CZ" sz="8000" dirty="0" smtClean="0"/>
              <a:t>Zobrazit náhled dokumentu před tiskem.</a:t>
            </a:r>
            <a:r>
              <a:rPr lang="cs-CZ" dirty="0" smtClean="0"/>
              <a:t/>
            </a:r>
            <a:br>
              <a:rPr lang="cs-CZ" dirty="0" smtClean="0"/>
            </a:br>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Hromadná korespondence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Otevřít a připravit základní dokument pro hromadnou korespondenci. </a:t>
            </a:r>
          </a:p>
          <a:p>
            <a:r>
              <a:rPr lang="cs-CZ" dirty="0" smtClean="0"/>
              <a:t>Vybrat seznam adres nebo jiný zdroj dat pro použití v hlavním dokumentu hromadné korespondence. </a:t>
            </a:r>
          </a:p>
          <a:p>
            <a:r>
              <a:rPr lang="cs-CZ" dirty="0" smtClean="0"/>
              <a:t>Vkládat slučovací pole do dokumentu pro hromadnou korespondenci (dopisy, adresní štítky). </a:t>
            </a:r>
          </a:p>
          <a:p>
            <a:r>
              <a:rPr lang="cs-CZ" dirty="0" smtClean="0"/>
              <a:t>Sloučit seznam adres s dopisem nebo </a:t>
            </a:r>
            <a:r>
              <a:rPr lang="cs-CZ" dirty="0" err="1" smtClean="0"/>
              <a:t>adresními</a:t>
            </a:r>
            <a:r>
              <a:rPr lang="cs-CZ" dirty="0" smtClean="0"/>
              <a:t> štítky do jednoho nového souboru nebo tiskového výstupu.</a:t>
            </a:r>
            <a:endParaRPr lang="cs-CZ"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77500" lnSpcReduction="20000"/>
          </a:bodyPr>
          <a:lstStyle/>
          <a:p>
            <a:pPr>
              <a:buNone/>
            </a:pPr>
            <a:r>
              <a:rPr lang="cs-CZ" b="1" dirty="0" smtClean="0">
                <a:hlinkClick r:id="rId2" tooltip="Základní pojmy"/>
              </a:rPr>
              <a:t>Základní pojmy</a:t>
            </a:r>
            <a:r>
              <a:rPr lang="cs-CZ" b="1" dirty="0" smtClean="0"/>
              <a:t> a principy činnosti PC</a:t>
            </a:r>
          </a:p>
          <a:p>
            <a:r>
              <a:rPr lang="cs-CZ" dirty="0" smtClean="0"/>
              <a:t>Rozumět pojmu hardware - technické počítačové vybavení. </a:t>
            </a:r>
          </a:p>
          <a:p>
            <a:r>
              <a:rPr lang="cs-CZ" dirty="0" smtClean="0"/>
              <a:t>Pochopit, co je osobní počítač. </a:t>
            </a:r>
          </a:p>
          <a:p>
            <a:r>
              <a:rPr lang="cs-CZ" dirty="0" smtClean="0"/>
              <a:t>Rozlišovat podle typického použití mezi stolním počítačem, notebookem a počítačem s dotykovou obrazovkou (</a:t>
            </a:r>
            <a:r>
              <a:rPr lang="cs-CZ" dirty="0" smtClean="0">
                <a:hlinkClick r:id="rId3" tooltip="Tablet"/>
              </a:rPr>
              <a:t>tablet</a:t>
            </a:r>
            <a:r>
              <a:rPr lang="cs-CZ" dirty="0" smtClean="0"/>
              <a:t>). </a:t>
            </a:r>
          </a:p>
          <a:p>
            <a:r>
              <a:rPr lang="cs-CZ" dirty="0" smtClean="0"/>
              <a:t>Rozpoznat běžná přenosná digitální zařízení jako je mobilní telefon, </a:t>
            </a:r>
            <a:r>
              <a:rPr lang="cs-CZ" dirty="0" err="1" smtClean="0">
                <a:hlinkClick r:id="rId4" tooltip="Smartphone"/>
              </a:rPr>
              <a:t>smartphone</a:t>
            </a:r>
            <a:r>
              <a:rPr lang="cs-CZ" dirty="0" smtClean="0"/>
              <a:t>, multimediální přehrávač a znát jejich hlavní znaky. </a:t>
            </a:r>
          </a:p>
          <a:p>
            <a:r>
              <a:rPr lang="cs-CZ" dirty="0" smtClean="0"/>
              <a:t>Znát hlavní části počítače jako je procesor (CPU), různé druhy paměti, pevný disk, běžná vstupní a výstupní zařízení. </a:t>
            </a:r>
          </a:p>
          <a:p>
            <a:r>
              <a:rPr lang="cs-CZ" dirty="0" smtClean="0"/>
              <a:t>Poznat běžné vstupní/výstupní porty jako je USB nebo síťové rozhraní.</a:t>
            </a:r>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763688" y="0"/>
            <a:ext cx="468257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66838" y="2300288"/>
            <a:ext cx="6410325" cy="225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085850" y="681038"/>
            <a:ext cx="6972300" cy="549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691680" y="0"/>
            <a:ext cx="538629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1090613" y="447675"/>
            <a:ext cx="6962775"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209675" y="914400"/>
            <a:ext cx="672465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066800" y="338138"/>
            <a:ext cx="7010400" cy="618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190625" y="466725"/>
            <a:ext cx="6762750"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331639" y="45247"/>
            <a:ext cx="6342909" cy="68127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219200" y="566738"/>
            <a:ext cx="6705600" cy="572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a:xfrm>
            <a:off x="0" y="1484784"/>
            <a:ext cx="9144000" cy="5115198"/>
          </a:xfrm>
        </p:spPr>
        <p:txBody>
          <a:bodyPr>
            <a:normAutofit fontScale="25000" lnSpcReduction="20000"/>
          </a:bodyPr>
          <a:lstStyle/>
          <a:p>
            <a:pPr>
              <a:buNone/>
            </a:pPr>
            <a:r>
              <a:rPr lang="cs-CZ" sz="8000" b="1" dirty="0" smtClean="0">
                <a:hlinkClick r:id="rId2" tooltip="Operační systémy"/>
              </a:rPr>
              <a:t>Operační systémy</a:t>
            </a:r>
            <a:r>
              <a:rPr lang="cs-CZ" sz="8000" b="1" dirty="0" smtClean="0"/>
              <a:t> (OS)</a:t>
            </a:r>
          </a:p>
          <a:p>
            <a:r>
              <a:rPr lang="cs-CZ" sz="8000" dirty="0" smtClean="0"/>
              <a:t>Pochopit, co je operační systém a znát názvy některých běžných operačních systémů. </a:t>
            </a:r>
          </a:p>
          <a:p>
            <a:r>
              <a:rPr lang="cs-CZ" sz="8000" dirty="0" smtClean="0"/>
              <a:t>Vědět něco o používání některých aplikačních programů jako jsou textové editory, tabulkové procesory, databázové programy, prezentační programy, </a:t>
            </a:r>
            <a:r>
              <a:rPr lang="cs-CZ" sz="8000" dirty="0" err="1" smtClean="0"/>
              <a:t>programy</a:t>
            </a:r>
            <a:r>
              <a:rPr lang="cs-CZ" sz="8000" dirty="0" smtClean="0"/>
              <a:t> pro práci s elektronickou poštou, internetové prohlížeče, grafické editory pro zpracování fotografií a počítačové hry. </a:t>
            </a:r>
          </a:p>
          <a:p>
            <a:r>
              <a:rPr lang="cs-CZ" sz="8000" dirty="0" smtClean="0"/>
              <a:t>Rozumět pojmu </a:t>
            </a:r>
            <a:r>
              <a:rPr lang="cs-CZ" sz="8000" dirty="0" smtClean="0">
                <a:hlinkClick r:id="rId3" tooltip="Software"/>
              </a:rPr>
              <a:t>software</a:t>
            </a:r>
            <a:r>
              <a:rPr lang="cs-CZ" sz="8000" dirty="0" smtClean="0"/>
              <a:t> - programové vybavení. </a:t>
            </a:r>
          </a:p>
          <a:p>
            <a:r>
              <a:rPr lang="cs-CZ" sz="8000" dirty="0" smtClean="0"/>
              <a:t>Rozlišit mezi systémovým a aplikačním programovým vybavením. </a:t>
            </a:r>
          </a:p>
          <a:p>
            <a:r>
              <a:rPr lang="cs-CZ" sz="8000" dirty="0" smtClean="0"/>
              <a:t>Znát některé dostupné možnosti pro usnadnění přístupu jako jsou aplikace pro rozpoznání hlasu, pro čtení obrazovky, obrazovková lupa a klávesnice na obrazovce. </a:t>
            </a:r>
          </a:p>
          <a:p>
            <a:r>
              <a:rPr lang="cs-CZ" sz="8000" dirty="0" smtClean="0"/>
              <a:t>Ukončit běh aplikací, které neodpovídají (nereagují). </a:t>
            </a:r>
          </a:p>
          <a:p>
            <a:r>
              <a:rPr lang="cs-CZ" sz="8000" dirty="0" smtClean="0"/>
              <a:t>Zjistit základní systémové informace o počítači jako je název, případně verze operačního systému a velikost operační paměti. </a:t>
            </a:r>
          </a:p>
          <a:p>
            <a:r>
              <a:rPr lang="cs-CZ" sz="8000" dirty="0" smtClean="0"/>
              <a:t>Změnit konfiguraci pracovní plochy, například datum a čas, hlasitost zvuku a nastavení pracovní plochy. Instalovat a odinstalovat aplikační programy. </a:t>
            </a:r>
          </a:p>
          <a:p>
            <a:r>
              <a:rPr lang="cs-CZ" sz="8000" dirty="0" smtClean="0"/>
              <a:t>Použít klávesu "</a:t>
            </a:r>
            <a:r>
              <a:rPr lang="cs-CZ" sz="8000" dirty="0" err="1" smtClean="0"/>
              <a:t>Print</a:t>
            </a:r>
            <a:r>
              <a:rPr lang="cs-CZ" sz="8000" dirty="0" smtClean="0"/>
              <a:t> </a:t>
            </a:r>
            <a:r>
              <a:rPr lang="cs-CZ" sz="8000" dirty="0" err="1" smtClean="0"/>
              <a:t>Screen</a:t>
            </a:r>
            <a:r>
              <a:rPr lang="cs-CZ" sz="8000" dirty="0" smtClean="0"/>
              <a:t>" pro zachycení (vytvoření) snímku obrazovky.</a:t>
            </a:r>
            <a:br>
              <a:rPr lang="cs-CZ" sz="8000" dirty="0" smtClean="0"/>
            </a:br>
            <a:endParaRPr lang="cs-CZ" sz="8000" dirty="0" smtClean="0"/>
          </a:p>
          <a:p>
            <a:endParaRPr lang="cs-CZ" sz="8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066800" y="842963"/>
            <a:ext cx="7010400" cy="517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195389" y="0"/>
            <a:ext cx="628207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109663" y="0"/>
            <a:ext cx="601419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661988" y="119063"/>
            <a:ext cx="7820025" cy="661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619672" y="0"/>
            <a:ext cx="549539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76250" y="552450"/>
            <a:ext cx="8191500" cy="575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957263" y="390525"/>
            <a:ext cx="7229475" cy="607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871538" y="733425"/>
            <a:ext cx="7400925"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 Tabulkové </a:t>
            </a:r>
            <a:r>
              <a:rPr lang="cs-CZ" dirty="0" smtClean="0"/>
              <a:t>editory</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dirty="0" smtClean="0"/>
              <a:t>Cílem tohoto balíku je pochopit podstatu tabulek a prokázat schopnost používat efektivně tabulkový procesor. Absolvent tohoto balíku by měl být schopen:</a:t>
            </a:r>
          </a:p>
          <a:p>
            <a:r>
              <a:rPr lang="cs-CZ" dirty="0" smtClean="0"/>
              <a:t>Pracovat s tabulkami a ukládat je v souborech různých typů.</a:t>
            </a:r>
          </a:p>
          <a:p>
            <a:r>
              <a:rPr lang="cs-CZ" dirty="0" smtClean="0"/>
              <a:t>Využívat vestavěných možností tabulkového procesoru pro zlepšení efektivity práce, například programovou nápovědu.</a:t>
            </a:r>
          </a:p>
          <a:p>
            <a:r>
              <a:rPr lang="cs-CZ" dirty="0" smtClean="0"/>
              <a:t>Zadávat data do buněk a používat užitečné návyky pro vytváření tabulek. Vybírat, řadit a kopírovat, přesouvat a mazat data.</a:t>
            </a:r>
          </a:p>
          <a:p>
            <a:r>
              <a:rPr lang="cs-CZ" dirty="0" smtClean="0"/>
              <a:t>Upravovat řádky a sloupce v tabulce. Kopírovat, přesouvat, odstraňovat a vhodně přejmenovávat listy s tabulkami.</a:t>
            </a:r>
          </a:p>
          <a:p>
            <a:r>
              <a:rPr lang="cs-CZ" dirty="0" smtClean="0"/>
              <a:t>Vytvářet matematické a logické vzorce využívající standardní funkce tabulkového procesoru. Používat užitečné návyky pro vytváření vzorců a rozpoznávat chyby ve vzorcích.</a:t>
            </a:r>
          </a:p>
          <a:p>
            <a:r>
              <a:rPr lang="cs-CZ" dirty="0" smtClean="0"/>
              <a:t>Formátovat čísla a textový obsah tabulek.</a:t>
            </a:r>
          </a:p>
          <a:p>
            <a:r>
              <a:rPr lang="cs-CZ" dirty="0" smtClean="0"/>
              <a:t>Vybírat, vytvářet a formátovat grafy pro přehlednější zobrazení informací.</a:t>
            </a:r>
            <a:endParaRPr lang="cs-CZ" b="1" dirty="0" smtClean="0"/>
          </a:p>
          <a:p>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tabulkového procesoru</a:t>
            </a:r>
            <a:endParaRPr lang="cs-CZ" b="1" dirty="0"/>
          </a:p>
        </p:txBody>
      </p:sp>
      <p:sp>
        <p:nvSpPr>
          <p:cNvPr id="3" name="Zástupný symbol pro obsah 2"/>
          <p:cNvSpPr>
            <a:spLocks noGrp="1"/>
          </p:cNvSpPr>
          <p:nvPr>
            <p:ph idx="1"/>
          </p:nvPr>
        </p:nvSpPr>
        <p:spPr/>
        <p:txBody>
          <a:bodyPr>
            <a:normAutofit fontScale="62500" lnSpcReduction="20000"/>
          </a:bodyPr>
          <a:lstStyle/>
          <a:p>
            <a:r>
              <a:rPr lang="cs-CZ" dirty="0" smtClean="0"/>
              <a:t>Spustit a ukončit aplikaci tabulkového procesoru. </a:t>
            </a:r>
          </a:p>
          <a:p>
            <a:r>
              <a:rPr lang="cs-CZ" dirty="0" smtClean="0"/>
              <a:t>Otevřít a uzavřít tabulky. </a:t>
            </a:r>
          </a:p>
          <a:p>
            <a:r>
              <a:rPr lang="cs-CZ" dirty="0" smtClean="0"/>
              <a:t>Vytvořit novou tabulku založenou na výchozí šabloně. </a:t>
            </a:r>
          </a:p>
          <a:p>
            <a:r>
              <a:rPr lang="cs-CZ" dirty="0" smtClean="0"/>
              <a:t>Uložit tabulku na konkrétní místo na disku a uložit tabulku pod jiným názvem na konkrétní místo na disku. </a:t>
            </a:r>
          </a:p>
          <a:p>
            <a:r>
              <a:rPr lang="cs-CZ" dirty="0" smtClean="0"/>
              <a:t>Uložit tabulku v souboru jiného typu, jako je šablona a textový soubor. </a:t>
            </a:r>
          </a:p>
          <a:p>
            <a:r>
              <a:rPr lang="cs-CZ" dirty="0" smtClean="0"/>
              <a:t>Uložit tabulku ve starší verzi souboru a v souboru jiného tabulkového procesoru. </a:t>
            </a:r>
          </a:p>
          <a:p>
            <a:r>
              <a:rPr lang="cs-CZ" dirty="0" smtClean="0"/>
              <a:t>Přepínat mezi dvěma otevřenými tabulkami. </a:t>
            </a:r>
          </a:p>
          <a:p>
            <a:r>
              <a:rPr lang="cs-CZ" dirty="0" smtClean="0"/>
              <a:t>Nastavit základní možnosti a předvolby tabulkového procesoru jako je jméno autora tabulky a výchozí složka pro otevírání a ukládání tabulek. </a:t>
            </a:r>
          </a:p>
          <a:p>
            <a:r>
              <a:rPr lang="cs-CZ" dirty="0" smtClean="0"/>
              <a:t>Používat dostupné funkce programové nápovědy. </a:t>
            </a:r>
          </a:p>
          <a:p>
            <a:r>
              <a:rPr lang="cs-CZ" dirty="0" smtClean="0"/>
              <a:t>Používat různá měřítka zobrazení tabulky.</a:t>
            </a:r>
          </a:p>
          <a:p>
            <a:r>
              <a:rPr lang="cs-CZ" dirty="0" smtClean="0"/>
              <a:t>Zobrazit a skrýt vestavěné panely nástrojů. Obnovit a minimalizovat lištu panelu nástrojů (pás karet, ...).</a:t>
            </a:r>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b="1" dirty="0" smtClean="0"/>
              <a:t>Počítačové sítě</a:t>
            </a:r>
          </a:p>
          <a:p>
            <a:r>
              <a:rPr lang="cs-CZ" dirty="0" smtClean="0"/>
              <a:t>Rozumět pojmům </a:t>
            </a:r>
            <a:r>
              <a:rPr lang="cs-CZ" dirty="0" err="1" smtClean="0"/>
              <a:t>Local</a:t>
            </a:r>
            <a:r>
              <a:rPr lang="cs-CZ" dirty="0" smtClean="0"/>
              <a:t> Area Network - lokální síť (LAN), </a:t>
            </a:r>
          </a:p>
          <a:p>
            <a:r>
              <a:rPr lang="cs-CZ" dirty="0" err="1" smtClean="0"/>
              <a:t>Wireless</a:t>
            </a:r>
            <a:r>
              <a:rPr lang="cs-CZ" dirty="0" smtClean="0"/>
              <a:t> </a:t>
            </a:r>
            <a:r>
              <a:rPr lang="cs-CZ" dirty="0" err="1" smtClean="0"/>
              <a:t>Local</a:t>
            </a:r>
            <a:r>
              <a:rPr lang="cs-CZ" dirty="0" smtClean="0"/>
              <a:t> Area Network - lokální bezdrátová síť (WLAN), </a:t>
            </a:r>
          </a:p>
          <a:p>
            <a:r>
              <a:rPr lang="cs-CZ" dirty="0" err="1" smtClean="0"/>
              <a:t>Wide</a:t>
            </a:r>
            <a:r>
              <a:rPr lang="cs-CZ" dirty="0" smtClean="0"/>
              <a:t> Area Network - rozsáhlá síť (WAN). </a:t>
            </a:r>
          </a:p>
          <a:p>
            <a:r>
              <a:rPr lang="cs-CZ" dirty="0" smtClean="0"/>
              <a:t>Pochopit, co je </a:t>
            </a:r>
            <a:r>
              <a:rPr lang="cs-CZ" dirty="0" smtClean="0">
                <a:hlinkClick r:id="rId2" tooltip="Internet"/>
              </a:rPr>
              <a:t>internet</a:t>
            </a:r>
            <a:r>
              <a:rPr lang="cs-CZ" dirty="0" smtClean="0"/>
              <a:t> a znát některé z jeho hlavních využití. </a:t>
            </a:r>
          </a:p>
          <a:p>
            <a:r>
              <a:rPr lang="cs-CZ" dirty="0" smtClean="0"/>
              <a:t>Rozumět základním pojmům </a:t>
            </a:r>
            <a:r>
              <a:rPr lang="cs-CZ" dirty="0" err="1" smtClean="0"/>
              <a:t>download</a:t>
            </a:r>
            <a:r>
              <a:rPr lang="cs-CZ" dirty="0" smtClean="0"/>
              <a:t> - stahování a </a:t>
            </a:r>
            <a:r>
              <a:rPr lang="cs-CZ" dirty="0" err="1" smtClean="0"/>
              <a:t>upload</a:t>
            </a:r>
            <a:r>
              <a:rPr lang="cs-CZ" dirty="0" smtClean="0"/>
              <a:t> - nahrávání z nebo do </a:t>
            </a:r>
            <a:r>
              <a:rPr lang="cs-CZ" dirty="0" smtClean="0">
                <a:hlinkClick r:id="rId3" tooltip="Počítačové sítě."/>
              </a:rPr>
              <a:t>počítačové sítě.</a:t>
            </a:r>
            <a:r>
              <a:rPr lang="cs-CZ" dirty="0" smtClean="0"/>
              <a:t> </a:t>
            </a:r>
          </a:p>
          <a:p>
            <a:r>
              <a:rPr lang="cs-CZ" dirty="0" smtClean="0"/>
              <a:t>Pochopit, co znamená přenosová rychlost. </a:t>
            </a:r>
          </a:p>
          <a:p>
            <a:r>
              <a:rPr lang="cs-CZ" dirty="0" smtClean="0"/>
              <a:t>Vědět, v jakých jednotkách je měřena: binární kilobity za sekundu (</a:t>
            </a:r>
            <a:r>
              <a:rPr lang="cs-CZ" dirty="0" err="1" smtClean="0"/>
              <a:t>kb</a:t>
            </a:r>
            <a:r>
              <a:rPr lang="cs-CZ" dirty="0" smtClean="0"/>
              <a:t>/s), binární megabity za sekundu. </a:t>
            </a:r>
          </a:p>
          <a:p>
            <a:r>
              <a:rPr lang="cs-CZ" dirty="0" smtClean="0"/>
              <a:t>Znát různé typy služeb pro připojení k internetu, například mobilní a vysokorychlostní připojení. </a:t>
            </a:r>
          </a:p>
          <a:p>
            <a:r>
              <a:rPr lang="cs-CZ" dirty="0" smtClean="0"/>
              <a:t>Znát některé z charakteristických vlastností vysokorychlostních připojení jako je stálost připojení, paušální poplatky, vysoká rychlost.</a:t>
            </a:r>
            <a:br>
              <a:rPr lang="cs-CZ" dirty="0" smtClean="0"/>
            </a:br>
            <a:endParaRPr lang="cs-CZ" dirty="0" smtClean="0"/>
          </a:p>
          <a:p>
            <a:endParaRPr lang="cs-CZ"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Buňky</a:t>
            </a:r>
            <a:br>
              <a:rPr lang="cs-CZ" b="1" dirty="0" smtClean="0"/>
            </a:br>
            <a:endParaRPr lang="cs-CZ" dirty="0"/>
          </a:p>
        </p:txBody>
      </p:sp>
      <p:sp>
        <p:nvSpPr>
          <p:cNvPr id="3" name="Zástupný symbol pro obsah 2"/>
          <p:cNvSpPr>
            <a:spLocks noGrp="1"/>
          </p:cNvSpPr>
          <p:nvPr>
            <p:ph idx="1"/>
          </p:nvPr>
        </p:nvSpPr>
        <p:spPr>
          <a:xfrm>
            <a:off x="304800" y="1554162"/>
            <a:ext cx="8686800" cy="5043190"/>
          </a:xfrm>
        </p:spPr>
        <p:txBody>
          <a:bodyPr>
            <a:noAutofit/>
          </a:bodyPr>
          <a:lstStyle/>
          <a:p>
            <a:r>
              <a:rPr lang="cs-CZ" sz="1500" dirty="0" smtClean="0"/>
              <a:t>Pochopit, že buňka tabulky by měla obsahovat pouze jeden druh dat (například jméno v jedné buňce, příjmení ve vedlejší buňce). </a:t>
            </a:r>
          </a:p>
          <a:p>
            <a:r>
              <a:rPr lang="cs-CZ" sz="1500" dirty="0" smtClean="0"/>
              <a:t>Znát užitečné návyky pro vytváření tabulek, například vyvarovat se prázdných řádků a sloupců v těle tabulky nebo vkládání prázdného řádku před řádek se součtem a ukládání dat mimo tabulku. </a:t>
            </a:r>
          </a:p>
          <a:p>
            <a:r>
              <a:rPr lang="cs-CZ" sz="1500" dirty="0" smtClean="0"/>
              <a:t>Zadávat do buněk čísla, datum a text. </a:t>
            </a:r>
          </a:p>
          <a:p>
            <a:r>
              <a:rPr lang="cs-CZ" sz="1500" dirty="0" smtClean="0"/>
              <a:t>Vybrat buňku, oblast sousedících buněk, oblast nesousedících buněk a celý list tabulky. </a:t>
            </a:r>
          </a:p>
          <a:p>
            <a:r>
              <a:rPr lang="cs-CZ" sz="1500" dirty="0" smtClean="0"/>
              <a:t>Upravovat obsah buněk. </a:t>
            </a:r>
          </a:p>
          <a:p>
            <a:r>
              <a:rPr lang="cs-CZ" sz="1500" dirty="0" smtClean="0"/>
              <a:t>Používat příkazy Zpět a Znovu. </a:t>
            </a:r>
          </a:p>
          <a:p>
            <a:r>
              <a:rPr lang="cs-CZ" sz="1500" dirty="0" smtClean="0"/>
              <a:t>Používat vyhledávací nástroje pro hledání určitého obsahu v tabulce. </a:t>
            </a:r>
          </a:p>
          <a:p>
            <a:r>
              <a:rPr lang="cs-CZ" sz="1500" dirty="0" smtClean="0"/>
              <a:t>Používat vyhledávací nástroje pro hledání a nahrazení určitého obsahu v tabulce. </a:t>
            </a:r>
          </a:p>
          <a:p>
            <a:r>
              <a:rPr lang="cs-CZ" sz="1500" dirty="0" smtClean="0"/>
              <a:t>Řadit oblast buněk podle jednoho kriteria vzestupně nebo sestupně v abecedním pořadí, vzestupně nebo sestupně v číselném pořadí. </a:t>
            </a:r>
          </a:p>
          <a:p>
            <a:r>
              <a:rPr lang="cs-CZ" sz="1500" dirty="0" smtClean="0"/>
              <a:t>Kopírovat obsah buňky a obsah oblasti buněk uvnitř listu s tabulkou, kopírovat obsah buněk mezi dvěma listy a mezi dvěma otevřenými soubory s tabulkami. </a:t>
            </a:r>
          </a:p>
          <a:p>
            <a:r>
              <a:rPr lang="cs-CZ" sz="1500" dirty="0" smtClean="0"/>
              <a:t>Používat nástroj pro automatické vyplňování a kopírování dat, používat úchyt buněk pro kopírování a vkládání řad čísel nebo dat. </a:t>
            </a:r>
          </a:p>
          <a:p>
            <a:r>
              <a:rPr lang="cs-CZ" sz="1500" dirty="0" smtClean="0"/>
              <a:t>Přesouvat obsah buňky a obsah oblasti buněk uvnitř listu s tabulkou, přesouvat obsah buněk mezi dvěma listy a mezi dvěma otevřenými soubory s tabulkami. </a:t>
            </a:r>
          </a:p>
          <a:p>
            <a:r>
              <a:rPr lang="cs-CZ" sz="1500" dirty="0" smtClean="0"/>
              <a:t>Mazat obsah buněk.</a:t>
            </a:r>
            <a:endParaRPr lang="cs-CZ" sz="15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Správa tabulek</a:t>
            </a:r>
            <a:endParaRPr lang="cs-CZ" b="1" dirty="0"/>
          </a:p>
        </p:txBody>
      </p:sp>
      <p:sp>
        <p:nvSpPr>
          <p:cNvPr id="3" name="Zástupný symbol pro obsah 2"/>
          <p:cNvSpPr>
            <a:spLocks noGrp="1"/>
          </p:cNvSpPr>
          <p:nvPr>
            <p:ph idx="1"/>
          </p:nvPr>
        </p:nvSpPr>
        <p:spPr/>
        <p:txBody>
          <a:bodyPr>
            <a:normAutofit fontScale="70000" lnSpcReduction="20000"/>
          </a:bodyPr>
          <a:lstStyle/>
          <a:p>
            <a:r>
              <a:rPr lang="cs-CZ" dirty="0" smtClean="0"/>
              <a:t>Vybrat řádek, oblast sousedících řádků a oblast nesousedících řádků. </a:t>
            </a:r>
          </a:p>
          <a:p>
            <a:r>
              <a:rPr lang="cs-CZ" dirty="0" smtClean="0"/>
              <a:t>Vybrat sloupec, oblast sousedících sloupců a oblast nesousedících sloupců. </a:t>
            </a:r>
          </a:p>
          <a:p>
            <a:r>
              <a:rPr lang="cs-CZ" dirty="0" smtClean="0"/>
              <a:t>Vložit a odstranit řádky a sloupce. </a:t>
            </a:r>
          </a:p>
          <a:p>
            <a:r>
              <a:rPr lang="cs-CZ" dirty="0" smtClean="0"/>
              <a:t>Nastavit šířku sloupců a výšku řádků na konkrétní hodnotu, přizpůsobit šířku sloupců a výšku řádků šířce, resp. výšce obsahu. </a:t>
            </a:r>
          </a:p>
          <a:p>
            <a:r>
              <a:rPr lang="cs-CZ" dirty="0" smtClean="0"/>
              <a:t>Ukotvit a/nebo uvolnit řádky a sloupce (příčky). </a:t>
            </a:r>
          </a:p>
          <a:p>
            <a:r>
              <a:rPr lang="cs-CZ" dirty="0" smtClean="0"/>
              <a:t>Přepínat mezi dvěma listy tabulky. </a:t>
            </a:r>
          </a:p>
          <a:p>
            <a:r>
              <a:rPr lang="cs-CZ" dirty="0" smtClean="0"/>
              <a:t>Vložit nový list tabulky a odstranit list tabulky. </a:t>
            </a:r>
          </a:p>
          <a:p>
            <a:r>
              <a:rPr lang="cs-CZ" dirty="0" smtClean="0"/>
              <a:t>Znát užitečné návyky pro pojmenování listů tabulek, například používání smysluplných názvů namísto výchozích názvů. </a:t>
            </a:r>
          </a:p>
          <a:p>
            <a:r>
              <a:rPr lang="cs-CZ" dirty="0" smtClean="0"/>
              <a:t>Kopírovat, přesouvat a přejmenovávat listy tabulky.</a:t>
            </a:r>
            <a:endParaRPr lang="cs-CZ"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Vzorce a funkce</a:t>
            </a:r>
            <a:endParaRPr lang="cs-CZ" b="1" dirty="0"/>
          </a:p>
        </p:txBody>
      </p:sp>
      <p:sp>
        <p:nvSpPr>
          <p:cNvPr id="3" name="Zástupný symbol pro obsah 2"/>
          <p:cNvSpPr>
            <a:spLocks noGrp="1"/>
          </p:cNvSpPr>
          <p:nvPr>
            <p:ph idx="1"/>
          </p:nvPr>
        </p:nvSpPr>
        <p:spPr>
          <a:xfrm>
            <a:off x="251520" y="1556792"/>
            <a:ext cx="8686800" cy="5040560"/>
          </a:xfrm>
        </p:spPr>
        <p:txBody>
          <a:bodyPr>
            <a:noAutofit/>
          </a:bodyPr>
          <a:lstStyle/>
          <a:p>
            <a:r>
              <a:rPr lang="cs-CZ" sz="2300" dirty="0" smtClean="0"/>
              <a:t>Znát užitečné návyky pro vytváření vzorců, například vytvářet odkazy na buňky s číselnými hodnotami namísto zadávání čísel do vzorců. </a:t>
            </a:r>
          </a:p>
          <a:p>
            <a:r>
              <a:rPr lang="cs-CZ" sz="2300" dirty="0" smtClean="0"/>
              <a:t>Vytvářet vzorce s odkazy na buňky a se základními aritmetickými operacemi (sčítání, odečítání, násobení, dělení). </a:t>
            </a:r>
          </a:p>
          <a:p>
            <a:r>
              <a:rPr lang="cs-CZ" sz="2300" dirty="0" smtClean="0"/>
              <a:t>Rozpoznat a pochopit standardní chybová hlášení související s použitím vzorců jako je #NÁZEV, #REF!, #DIV/0!. </a:t>
            </a:r>
          </a:p>
          <a:p>
            <a:r>
              <a:rPr lang="cs-CZ" sz="2300" dirty="0" smtClean="0"/>
              <a:t>Rozumět relativním a absolutním odkazům ve vzorcích a používat je. </a:t>
            </a:r>
          </a:p>
          <a:p>
            <a:r>
              <a:rPr lang="cs-CZ" sz="2300" dirty="0" smtClean="0"/>
              <a:t>Používat funkce jako je SUMA, PRŮMĚR, MIN, MAX, POČET, POČET2, ZAOKROUHLIT. </a:t>
            </a:r>
          </a:p>
          <a:p>
            <a:r>
              <a:rPr lang="cs-CZ" sz="2300" dirty="0" smtClean="0"/>
              <a:t>Používat logickou funkci KDYŽ (pro vracení dvou určitých hodnot) s porovnávacími operátory: =, &lt;, &gt;.</a:t>
            </a:r>
            <a:endParaRPr lang="cs-CZ" sz="23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FORMÁTOVÁNÍ BUNĚK</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Formátovat buňky tak, aby se zobrazila čísla na určitý počet desetinných míst a tak, aby se zobrazila čísla s oddělovačem řádů nebo bez něj. </a:t>
            </a:r>
          </a:p>
          <a:p>
            <a:r>
              <a:rPr lang="cs-CZ" dirty="0" smtClean="0"/>
              <a:t>Formátovat buňky tak, aby zobrazovaly datum různým stylem a aby zobrazovaly čísla se symbolem měny. </a:t>
            </a:r>
          </a:p>
          <a:p>
            <a:r>
              <a:rPr lang="cs-CZ" dirty="0" smtClean="0"/>
              <a:t>Formátovat buňky tak, aby zobrazovaly čísla jako procenta. </a:t>
            </a:r>
          </a:p>
          <a:p>
            <a:r>
              <a:rPr lang="cs-CZ" dirty="0" smtClean="0"/>
              <a:t>Měnit vzhled obsahu buněk, například velikost písma a druhy (typy) písem. </a:t>
            </a:r>
          </a:p>
          <a:p>
            <a:r>
              <a:rPr lang="cs-CZ" dirty="0" smtClean="0"/>
              <a:t>Používat </a:t>
            </a:r>
            <a:r>
              <a:rPr lang="cs-CZ" dirty="0" smtClean="0">
                <a:hlinkClick r:id="rId2" tooltip="Formátování"/>
              </a:rPr>
              <a:t>formátování</a:t>
            </a:r>
            <a:r>
              <a:rPr lang="cs-CZ" dirty="0" smtClean="0"/>
              <a:t> obsahu buněk: tučný, kurzíva, podtržení, dvojité podtržení. </a:t>
            </a:r>
          </a:p>
          <a:p>
            <a:r>
              <a:rPr lang="cs-CZ" dirty="0" smtClean="0"/>
              <a:t>Používat různé barvy pro obsah a pozadí buněk. </a:t>
            </a:r>
          </a:p>
          <a:p>
            <a:r>
              <a:rPr lang="cs-CZ" dirty="0" smtClean="0"/>
              <a:t>Kopírovat formát buňky nebo oblasti buněk do jiné buňky nebo oblasti buněk. </a:t>
            </a:r>
          </a:p>
          <a:p>
            <a:r>
              <a:rPr lang="cs-CZ" dirty="0" smtClean="0"/>
              <a:t>Zalomit textový obsah buňky uvnitř buňky nebo oblasti buněk. </a:t>
            </a:r>
          </a:p>
          <a:p>
            <a:r>
              <a:rPr lang="cs-CZ" dirty="0" smtClean="0"/>
              <a:t>Zarovnat obsah buňky vodorovně a svisle. </a:t>
            </a:r>
          </a:p>
          <a:p>
            <a:r>
              <a:rPr lang="cs-CZ" dirty="0" smtClean="0"/>
              <a:t>Nastavit orientaci textového obsahu buňky. </a:t>
            </a:r>
          </a:p>
          <a:p>
            <a:r>
              <a:rPr lang="cs-CZ" dirty="0" smtClean="0"/>
              <a:t>Sloučit buňky a zarovnat textový obsah sloučených buněk na střed. </a:t>
            </a:r>
          </a:p>
          <a:p>
            <a:r>
              <a:rPr lang="cs-CZ" dirty="0" smtClean="0"/>
              <a:t>Používat různá ohraničení buňky nebo oblasti buněk, například styl a barvu čáry.</a:t>
            </a:r>
            <a:endParaRPr lang="cs-CZ"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Grafy</a:t>
            </a:r>
            <a:br>
              <a:rPr lang="cs-CZ" b="1" dirty="0" smtClean="0"/>
            </a:b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Vytvářet různé typy grafů na základě dat, například sloupcový graf, pruhový graf, spojnicový graf a výsečový graf. </a:t>
            </a:r>
          </a:p>
          <a:p>
            <a:r>
              <a:rPr lang="cs-CZ" dirty="0" smtClean="0"/>
              <a:t>Vybírat graf. </a:t>
            </a:r>
          </a:p>
          <a:p>
            <a:r>
              <a:rPr lang="cs-CZ" dirty="0" smtClean="0"/>
              <a:t>Měnit typ grafu. </a:t>
            </a:r>
          </a:p>
          <a:p>
            <a:r>
              <a:rPr lang="cs-CZ" dirty="0" smtClean="0"/>
              <a:t>Přesouvat, měnit velikost grafu a odstranit graf. </a:t>
            </a:r>
          </a:p>
          <a:p>
            <a:r>
              <a:rPr lang="cs-CZ" dirty="0" smtClean="0"/>
              <a:t>Zadávat, mazat a upravovat název grafu. </a:t>
            </a:r>
          </a:p>
          <a:p>
            <a:r>
              <a:rPr lang="cs-CZ" dirty="0" smtClean="0"/>
              <a:t>Přidat popisky dat do grafu jako jsou hodnoty/čísla a procenta. </a:t>
            </a:r>
          </a:p>
          <a:p>
            <a:r>
              <a:rPr lang="cs-CZ" dirty="0" smtClean="0"/>
              <a:t>Měnit barvu pozadí grafu a legendy. </a:t>
            </a:r>
          </a:p>
          <a:p>
            <a:r>
              <a:rPr lang="cs-CZ" dirty="0" smtClean="0"/>
              <a:t>Měnit barvy sloupců, pruhů, čar a výsečí grafů. </a:t>
            </a:r>
            <a:endParaRPr lang="cs-CZ" smtClean="0"/>
          </a:p>
          <a:p>
            <a:r>
              <a:rPr lang="cs-CZ" smtClean="0"/>
              <a:t>Měnit </a:t>
            </a:r>
            <a:r>
              <a:rPr lang="cs-CZ" dirty="0" smtClean="0"/>
              <a:t>velikost písma a barvu názvu grafu, názvů os a legendy.</a:t>
            </a:r>
            <a:endParaRPr lang="cs-CZ"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Tabulkový procesor interaktivně !!!</a:t>
            </a:r>
            <a:endParaRPr lang="cs-CZ" dirty="0"/>
          </a:p>
        </p:txBody>
      </p:sp>
      <p:sp>
        <p:nvSpPr>
          <p:cNvPr id="9" name="Zástupný symbol pro obsah 8"/>
          <p:cNvSpPr>
            <a:spLocks noGrp="1"/>
          </p:cNvSpPr>
          <p:nvPr>
            <p:ph idx="1"/>
          </p:nvPr>
        </p:nvSpPr>
        <p:spPr/>
        <p:txBody>
          <a:bodyPr>
            <a:normAutofit fontScale="77500" lnSpcReduction="20000"/>
          </a:bodyPr>
          <a:lstStyle/>
          <a:p>
            <a:r>
              <a:rPr lang="cs-CZ" dirty="0" smtClean="0">
                <a:hlinkClick r:id="rId2"/>
              </a:rPr>
              <a:t>https://www.youtube.com/watch?feature=player_embedded&amp;v=jYudDXBGjPA</a:t>
            </a:r>
            <a:endParaRPr lang="cs-CZ" dirty="0" smtClean="0"/>
          </a:p>
          <a:p>
            <a:r>
              <a:rPr lang="cs-CZ" dirty="0" smtClean="0">
                <a:hlinkClick r:id="rId3"/>
              </a:rPr>
              <a:t>https://youtu.be/DCohsM9Fk2o?list=PLHboMthwcZOteZ8hAwllDeA9-jz3TdkXb</a:t>
            </a:r>
            <a:endParaRPr lang="cs-CZ" dirty="0" smtClean="0"/>
          </a:p>
          <a:p>
            <a:r>
              <a:rPr lang="cs-CZ" dirty="0" smtClean="0">
                <a:hlinkClick r:id="rId4"/>
              </a:rPr>
              <a:t>https://youtu.be/eMOjZWo4Z3M?list=PLHboMthwcZOteZ8hAwllDeA9-jz3TdkXb</a:t>
            </a:r>
            <a:endParaRPr lang="cs-CZ" dirty="0" smtClean="0"/>
          </a:p>
          <a:p>
            <a:r>
              <a:rPr lang="cs-CZ" dirty="0" smtClean="0">
                <a:hlinkClick r:id="rId5"/>
              </a:rPr>
              <a:t>https://youtu.be/iXHdi54VLgc</a:t>
            </a:r>
            <a:endParaRPr lang="cs-CZ" dirty="0" smtClean="0"/>
          </a:p>
          <a:p>
            <a:r>
              <a:rPr lang="cs-CZ" dirty="0" smtClean="0">
                <a:hlinkClick r:id="rId6"/>
              </a:rPr>
              <a:t>https://youtu.be/NWAqzIJgEBM</a:t>
            </a:r>
            <a:endParaRPr lang="cs-CZ" dirty="0" smtClean="0"/>
          </a:p>
          <a:p>
            <a:r>
              <a:rPr lang="cs-CZ" dirty="0" smtClean="0">
                <a:hlinkClick r:id="rId7"/>
              </a:rPr>
              <a:t>https://youtu.be/03uW0fWYeR4</a:t>
            </a:r>
            <a:endParaRPr lang="cs-CZ" dirty="0" smtClean="0"/>
          </a:p>
          <a:p>
            <a:r>
              <a:rPr lang="cs-CZ" dirty="0" smtClean="0">
                <a:hlinkClick r:id="rId8"/>
              </a:rPr>
              <a:t>https://youtu.be/jZHPx1ycQxw</a:t>
            </a:r>
            <a:endParaRPr lang="cs-CZ" dirty="0" smtClean="0"/>
          </a:p>
          <a:p>
            <a:r>
              <a:rPr lang="cs-CZ" dirty="0" smtClean="0">
                <a:hlinkClick r:id="rId9"/>
              </a:rPr>
              <a:t>https://youtu.be/m6pJOU96p8k</a:t>
            </a:r>
            <a:endParaRPr lang="cs-CZ" dirty="0" smtClean="0"/>
          </a:p>
          <a:p>
            <a:r>
              <a:rPr lang="cs-CZ" dirty="0" smtClean="0"/>
              <a:t>https://youtu.be/ixkpzDBETU4</a:t>
            </a:r>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5. Obrázkové </a:t>
            </a:r>
            <a:r>
              <a:rPr lang="cs-CZ" dirty="0" smtClean="0"/>
              <a:t>editory</a:t>
            </a:r>
            <a:endParaRPr lang="cs-CZ" dirty="0"/>
          </a:p>
        </p:txBody>
      </p:sp>
      <p:sp>
        <p:nvSpPr>
          <p:cNvPr id="3" name="Zástupný symbol pro obsah 2"/>
          <p:cNvSpPr>
            <a:spLocks noGrp="1"/>
          </p:cNvSpPr>
          <p:nvPr>
            <p:ph idx="1"/>
          </p:nvPr>
        </p:nvSpPr>
        <p:spPr/>
        <p:txBody>
          <a:bodyPr>
            <a:normAutofit fontScale="70000" lnSpcReduction="20000"/>
          </a:bodyPr>
          <a:lstStyle/>
          <a:p>
            <a:pPr>
              <a:buNone/>
            </a:pPr>
            <a:r>
              <a:rPr lang="cs-CZ" dirty="0" smtClean="0"/>
              <a:t>Cílem tohoto balíku témat je prokázat schopnost používat aplikaci pro </a:t>
            </a:r>
            <a:r>
              <a:rPr lang="cs-CZ" dirty="0" smtClean="0">
                <a:hlinkClick r:id="rId2" tooltip="Prezentace"/>
              </a:rPr>
              <a:t>prezentace</a:t>
            </a:r>
            <a:r>
              <a:rPr lang="cs-CZ" dirty="0" smtClean="0"/>
              <a:t>. Absolvent tohoto balíku témat by měl být schopen:</a:t>
            </a:r>
          </a:p>
          <a:p>
            <a:r>
              <a:rPr lang="cs-CZ" dirty="0" smtClean="0"/>
              <a:t>Pracovat s prezentacemi a ukládat je v souborových formátech různého typu.</a:t>
            </a:r>
          </a:p>
          <a:p>
            <a:r>
              <a:rPr lang="cs-CZ" dirty="0" smtClean="0"/>
              <a:t>Pochopit odlišná zobrazení </a:t>
            </a:r>
            <a:r>
              <a:rPr lang="cs-CZ" dirty="0" smtClean="0">
                <a:hlinkClick r:id="rId2" tooltip="Prezentace"/>
              </a:rPr>
              <a:t>prezentace</a:t>
            </a:r>
            <a:r>
              <a:rPr lang="cs-CZ" dirty="0" smtClean="0"/>
              <a:t>, volit různá rozvržení snímků a jejich vzhled.</a:t>
            </a:r>
          </a:p>
          <a:p>
            <a:r>
              <a:rPr lang="cs-CZ" dirty="0" smtClean="0"/>
              <a:t>Vkládat, upravovat a formátovat text v prezentacích, znát užitečné návyky pro pojmenovávání snímků.</a:t>
            </a:r>
          </a:p>
          <a:p>
            <a:r>
              <a:rPr lang="cs-CZ" dirty="0" smtClean="0"/>
              <a:t>Vybírat, vytvářet a formátovat grafy pro přehlednější zobrazení informací.</a:t>
            </a:r>
          </a:p>
          <a:p>
            <a:r>
              <a:rPr lang="cs-CZ" dirty="0" smtClean="0"/>
              <a:t>Vkládat a upravovat obrázky, kliparty, symboly a kreslené objekty.</a:t>
            </a:r>
          </a:p>
          <a:p>
            <a:r>
              <a:rPr lang="cs-CZ" dirty="0" smtClean="0"/>
              <a:t>V prezentacích používat </a:t>
            </a:r>
            <a:r>
              <a:rPr lang="cs-CZ" dirty="0" smtClean="0">
                <a:hlinkClick r:id="rId3" tooltip="Animace"/>
              </a:rPr>
              <a:t>animace</a:t>
            </a:r>
            <a:r>
              <a:rPr lang="cs-CZ" dirty="0" smtClean="0"/>
              <a:t> a přechodové efekty a ověřovat správnost obsahu </a:t>
            </a:r>
            <a:r>
              <a:rPr lang="cs-CZ" dirty="0" smtClean="0">
                <a:hlinkClick r:id="rId2" tooltip="Prezentace"/>
              </a:rPr>
              <a:t>prezentace</a:t>
            </a:r>
            <a:r>
              <a:rPr lang="cs-CZ" dirty="0" smtClean="0"/>
              <a:t> před závěrečným tiskem</a:t>
            </a:r>
            <a:r>
              <a:rPr lang="cs-CZ" b="1" dirty="0" smtClean="0"/>
              <a:t> </a:t>
            </a:r>
            <a:r>
              <a:rPr lang="cs-CZ" dirty="0" smtClean="0"/>
              <a:t>nebo vlastní prezentací.</a:t>
            </a:r>
          </a:p>
          <a:p>
            <a:endParaRPr 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aplikace pro prezentaci</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Spustit a ukončit aplikaci pro prezentaci. </a:t>
            </a:r>
          </a:p>
          <a:p>
            <a:r>
              <a:rPr lang="cs-CZ" dirty="0" smtClean="0"/>
              <a:t>Otevírat a zavírat </a:t>
            </a:r>
            <a:r>
              <a:rPr lang="cs-CZ" dirty="0" smtClean="0">
                <a:hlinkClick r:id="rId2" tooltip="Prezentace"/>
              </a:rPr>
              <a:t>prezentace</a:t>
            </a:r>
            <a:r>
              <a:rPr lang="cs-CZ" dirty="0" smtClean="0"/>
              <a:t>. </a:t>
            </a:r>
          </a:p>
          <a:p>
            <a:r>
              <a:rPr lang="cs-CZ" dirty="0" smtClean="0"/>
              <a:t>Vytvořit novou prezentaci založenou na výchozí šabloně. </a:t>
            </a:r>
          </a:p>
          <a:p>
            <a:r>
              <a:rPr lang="cs-CZ" dirty="0" smtClean="0"/>
              <a:t>Uložit prezentaci na konkrétní místo na disku. </a:t>
            </a:r>
          </a:p>
          <a:p>
            <a:r>
              <a:rPr lang="cs-CZ" dirty="0" smtClean="0"/>
              <a:t>Uložit prezentaci pod jiným názvem. </a:t>
            </a:r>
          </a:p>
          <a:p>
            <a:r>
              <a:rPr lang="cs-CZ" dirty="0" smtClean="0"/>
              <a:t>Uložit prezentaci v souboru jiného typu, například ve formátu typu "</a:t>
            </a:r>
            <a:r>
              <a:rPr lang="cs-CZ" dirty="0" err="1" smtClean="0"/>
              <a:t>rtf</a:t>
            </a:r>
            <a:r>
              <a:rPr lang="cs-CZ" dirty="0" smtClean="0"/>
              <a:t>", jako šablonu, </a:t>
            </a:r>
            <a:r>
              <a:rPr lang="cs-CZ" dirty="0" err="1" smtClean="0"/>
              <a:t>samospustitelnou</a:t>
            </a:r>
            <a:r>
              <a:rPr lang="cs-CZ" dirty="0" smtClean="0"/>
              <a:t> prezentaci a v obrázkovém formátu. </a:t>
            </a:r>
          </a:p>
          <a:p>
            <a:r>
              <a:rPr lang="cs-CZ" dirty="0" smtClean="0"/>
              <a:t>Uložit prezentaci ve starší verzi souboru. </a:t>
            </a:r>
          </a:p>
          <a:p>
            <a:r>
              <a:rPr lang="cs-CZ" dirty="0" smtClean="0"/>
              <a:t>Přepínat mezi dvěma otevřenými prezentacemi. </a:t>
            </a:r>
          </a:p>
          <a:p>
            <a:r>
              <a:rPr lang="cs-CZ" dirty="0" smtClean="0"/>
              <a:t>Nastavit uživatelské předvolby programu pro </a:t>
            </a:r>
            <a:r>
              <a:rPr lang="cs-CZ" dirty="0" smtClean="0">
                <a:hlinkClick r:id="rId2" tooltip="Prezentace"/>
              </a:rPr>
              <a:t>prezentace</a:t>
            </a:r>
            <a:r>
              <a:rPr lang="cs-CZ" dirty="0" smtClean="0"/>
              <a:t> jako je jméno autora </a:t>
            </a:r>
            <a:r>
              <a:rPr lang="cs-CZ" dirty="0" smtClean="0">
                <a:hlinkClick r:id="rId2" tooltip="Prezentace"/>
              </a:rPr>
              <a:t>prezentace</a:t>
            </a:r>
            <a:r>
              <a:rPr lang="cs-CZ" dirty="0" smtClean="0"/>
              <a:t> a výchozí složku pro otevírání a ukládání prezentací.</a:t>
            </a:r>
          </a:p>
          <a:p>
            <a:r>
              <a:rPr lang="cs-CZ" dirty="0" smtClean="0"/>
              <a:t>Používat různá měřítka zobrazení </a:t>
            </a:r>
            <a:r>
              <a:rPr lang="cs-CZ" dirty="0" smtClean="0">
                <a:hlinkClick r:id="rId2" tooltip="Prezentace"/>
              </a:rPr>
              <a:t>prezentace</a:t>
            </a:r>
            <a:r>
              <a:rPr lang="cs-CZ" dirty="0" smtClean="0"/>
              <a:t>. </a:t>
            </a:r>
          </a:p>
          <a:p>
            <a:r>
              <a:rPr lang="cs-CZ" dirty="0" smtClean="0"/>
              <a:t>Zobrazit a skrýt vestavěné panely nástrojů. </a:t>
            </a:r>
          </a:p>
          <a:p>
            <a:r>
              <a:rPr lang="cs-CZ" dirty="0" smtClean="0"/>
              <a:t>Obnovit a minimalizovat lištu panelu nástrojů (pás karet, ...).</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Příprava prezentace</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Pochopit použití různých zobrazení </a:t>
            </a:r>
            <a:r>
              <a:rPr lang="cs-CZ" dirty="0" smtClean="0">
                <a:hlinkClick r:id="rId2" tooltip="Prezentace"/>
              </a:rPr>
              <a:t>prezentace</a:t>
            </a:r>
            <a:r>
              <a:rPr lang="cs-CZ" dirty="0" smtClean="0"/>
              <a:t> jako je normální zobrazení,zobrazení řazení snímků, zobrazení s předlohou a předvádění </a:t>
            </a:r>
            <a:r>
              <a:rPr lang="cs-CZ" dirty="0" smtClean="0">
                <a:hlinkClick r:id="rId2" tooltip="Prezentace"/>
              </a:rPr>
              <a:t>prezentace</a:t>
            </a:r>
            <a:r>
              <a:rPr lang="cs-CZ" dirty="0" smtClean="0"/>
              <a:t>. </a:t>
            </a:r>
          </a:p>
          <a:p>
            <a:r>
              <a:rPr lang="cs-CZ" dirty="0" smtClean="0"/>
              <a:t>Znát užitečné návyky při pojmenovávání snímků, například používat různé názvy snímků z důvodů vzájemného odlišení při zobrazení s osovou a při pohybu mezi </a:t>
            </a:r>
            <a:r>
              <a:rPr lang="cs-CZ" dirty="0" smtClean="0">
                <a:hlinkClick r:id="rId3" tooltip="Snímky"/>
              </a:rPr>
              <a:t>snímky</a:t>
            </a:r>
            <a:r>
              <a:rPr lang="cs-CZ" dirty="0" smtClean="0"/>
              <a:t> v osnově. </a:t>
            </a:r>
          </a:p>
          <a:p>
            <a:r>
              <a:rPr lang="cs-CZ" dirty="0" smtClean="0"/>
              <a:t>Přepínat mezi dvěma zobrazeními </a:t>
            </a:r>
            <a:r>
              <a:rPr lang="cs-CZ" dirty="0" smtClean="0">
                <a:hlinkClick r:id="rId2" tooltip="Prezentace"/>
              </a:rPr>
              <a:t>prezentace</a:t>
            </a:r>
            <a:r>
              <a:rPr lang="cs-CZ" dirty="0" smtClean="0"/>
              <a:t> jako je normální zobrazení, </a:t>
            </a:r>
            <a:r>
              <a:rPr lang="cs-CZ" dirty="0" err="1" smtClean="0"/>
              <a:t>zobrazení</a:t>
            </a:r>
            <a:r>
              <a:rPr lang="cs-CZ" dirty="0" smtClean="0"/>
              <a:t> řazení snímků a předvádění </a:t>
            </a:r>
            <a:r>
              <a:rPr lang="cs-CZ" dirty="0" smtClean="0">
                <a:hlinkClick r:id="rId2" tooltip="Prezentace"/>
              </a:rPr>
              <a:t>prezentace</a:t>
            </a:r>
            <a:r>
              <a:rPr lang="cs-CZ" dirty="0" smtClean="0"/>
              <a:t>. </a:t>
            </a:r>
          </a:p>
          <a:p>
            <a:r>
              <a:rPr lang="cs-CZ" dirty="0" smtClean="0"/>
              <a:t>Vybírat různé předdefinované předlohy snímků pro vytváření nových snímků. Používat dostupné šablony (motivy) pro přípravu </a:t>
            </a:r>
            <a:r>
              <a:rPr lang="cs-CZ" dirty="0" smtClean="0">
                <a:hlinkClick r:id="rId2" tooltip="Prezentace"/>
              </a:rPr>
              <a:t>prezentace</a:t>
            </a:r>
            <a:r>
              <a:rPr lang="cs-CZ" dirty="0" smtClean="0"/>
              <a:t>. </a:t>
            </a:r>
          </a:p>
          <a:p>
            <a:r>
              <a:rPr lang="cs-CZ" dirty="0" smtClean="0"/>
              <a:t>Měnit barvu pozadí snímku nebo snímků a barvu pozadí celé </a:t>
            </a:r>
            <a:r>
              <a:rPr lang="cs-CZ" dirty="0" smtClean="0">
                <a:hlinkClick r:id="rId2" tooltip="Prezentace"/>
              </a:rPr>
              <a:t>prezentace</a:t>
            </a:r>
            <a:r>
              <a:rPr lang="cs-CZ" dirty="0" smtClean="0"/>
              <a:t>. Měnit rozložení snímků jako je nadpis, </a:t>
            </a:r>
            <a:r>
              <a:rPr lang="cs-CZ" dirty="0" err="1" smtClean="0"/>
              <a:t>nadpis</a:t>
            </a:r>
            <a:r>
              <a:rPr lang="cs-CZ" dirty="0" smtClean="0"/>
              <a:t> a graf, nadpis a tabulka, nadpis a text, případně nadpis a obsah následovaný výběrem obsahu. </a:t>
            </a:r>
          </a:p>
          <a:p>
            <a:r>
              <a:rPr lang="cs-CZ" dirty="0" smtClean="0"/>
              <a:t>Kopírovat, přesouvat </a:t>
            </a:r>
            <a:r>
              <a:rPr lang="cs-CZ" dirty="0" smtClean="0">
                <a:hlinkClick r:id="rId3" tooltip="Snímky"/>
              </a:rPr>
              <a:t>snímky</a:t>
            </a:r>
            <a:r>
              <a:rPr lang="cs-CZ" dirty="0" smtClean="0"/>
              <a:t> uvnitř </a:t>
            </a:r>
            <a:r>
              <a:rPr lang="cs-CZ" dirty="0" smtClean="0">
                <a:hlinkClick r:id="rId2" tooltip="Prezentace"/>
              </a:rPr>
              <a:t>prezentace</a:t>
            </a:r>
            <a:r>
              <a:rPr lang="cs-CZ" dirty="0" smtClean="0"/>
              <a:t> a mezi dvěma otevřenými prezentacemi. </a:t>
            </a:r>
          </a:p>
          <a:p>
            <a:r>
              <a:rPr lang="cs-CZ" dirty="0" smtClean="0"/>
              <a:t>Odstraňovat snímek nebo </a:t>
            </a:r>
            <a:r>
              <a:rPr lang="cs-CZ" dirty="0" smtClean="0">
                <a:hlinkClick r:id="rId3" tooltip="Snímky"/>
              </a:rPr>
              <a:t>snímky</a:t>
            </a:r>
            <a:r>
              <a:rPr lang="cs-CZ" dirty="0" smtClean="0"/>
              <a:t>.</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Text</a:t>
            </a:r>
            <a:endParaRPr lang="cs-CZ" dirty="0"/>
          </a:p>
        </p:txBody>
      </p:sp>
      <p:sp>
        <p:nvSpPr>
          <p:cNvPr id="3" name="Zástupný symbol pro obsah 2"/>
          <p:cNvSpPr>
            <a:spLocks noGrp="1"/>
          </p:cNvSpPr>
          <p:nvPr>
            <p:ph idx="1"/>
          </p:nvPr>
        </p:nvSpPr>
        <p:spPr>
          <a:xfrm>
            <a:off x="251520" y="1268760"/>
            <a:ext cx="8686800" cy="5301208"/>
          </a:xfrm>
        </p:spPr>
        <p:txBody>
          <a:bodyPr>
            <a:noAutofit/>
          </a:bodyPr>
          <a:lstStyle/>
          <a:p>
            <a:r>
              <a:rPr lang="cs-CZ" sz="1600" dirty="0" smtClean="0"/>
              <a:t>Znát užitečné návyky pro vytváření obsahu snímku, například používání krátkých a stručných výrazů, odrážek v textu a číslovaných seznamů. </a:t>
            </a:r>
          </a:p>
          <a:p>
            <a:r>
              <a:rPr lang="cs-CZ" sz="1600" dirty="0" smtClean="0"/>
              <a:t>Zadávat text do objektu rezervovaného pro text v normálním zobrazení a v zobrazení s osnovou. </a:t>
            </a:r>
          </a:p>
          <a:p>
            <a:r>
              <a:rPr lang="cs-CZ" sz="1600" dirty="0" smtClean="0"/>
              <a:t>Upravovat texty v prezentaci. Upravovat a přesouvat text uvnitř </a:t>
            </a:r>
            <a:r>
              <a:rPr lang="cs-CZ" sz="1600" dirty="0" smtClean="0">
                <a:hlinkClick r:id="rId2" tooltip="Prezentace"/>
              </a:rPr>
              <a:t>prezentace</a:t>
            </a:r>
            <a:r>
              <a:rPr lang="cs-CZ" sz="1600" dirty="0" smtClean="0"/>
              <a:t>. </a:t>
            </a:r>
          </a:p>
          <a:p>
            <a:r>
              <a:rPr lang="cs-CZ" sz="1600" dirty="0" smtClean="0"/>
              <a:t>Mazat text. </a:t>
            </a:r>
          </a:p>
          <a:p>
            <a:r>
              <a:rPr lang="cs-CZ" sz="1600" dirty="0" smtClean="0"/>
              <a:t>Používat příkazy Zpět a Znovu. </a:t>
            </a:r>
          </a:p>
          <a:p>
            <a:r>
              <a:rPr lang="cs-CZ" sz="1600" dirty="0" smtClean="0"/>
              <a:t>Změnit </a:t>
            </a:r>
            <a:r>
              <a:rPr lang="cs-CZ" sz="1600" dirty="0" smtClean="0">
                <a:hlinkClick r:id="rId3" tooltip="Formátování"/>
              </a:rPr>
              <a:t>formátování</a:t>
            </a:r>
            <a:r>
              <a:rPr lang="cs-CZ" sz="1600" dirty="0" smtClean="0"/>
              <a:t> textu, například velikosti písma a vzhledy (typy) písma. </a:t>
            </a:r>
          </a:p>
          <a:p>
            <a:r>
              <a:rPr lang="cs-CZ" sz="1600" dirty="0" smtClean="0"/>
              <a:t>Používat </a:t>
            </a:r>
            <a:r>
              <a:rPr lang="cs-CZ" sz="1600" dirty="0" smtClean="0">
                <a:hlinkClick r:id="rId3" tooltip="Formátování"/>
              </a:rPr>
              <a:t>formátování</a:t>
            </a:r>
            <a:r>
              <a:rPr lang="cs-CZ" sz="1600" dirty="0" smtClean="0"/>
              <a:t> textu: tučné, kurzíva, podtržení a stínování. </a:t>
            </a:r>
          </a:p>
          <a:p>
            <a:r>
              <a:rPr lang="cs-CZ" sz="1600" dirty="0" smtClean="0"/>
              <a:t>Používat různé barvy textu. </a:t>
            </a:r>
          </a:p>
          <a:p>
            <a:r>
              <a:rPr lang="cs-CZ" sz="1600" dirty="0" smtClean="0"/>
              <a:t>Měnit velká a malá písmena. </a:t>
            </a:r>
          </a:p>
          <a:p>
            <a:r>
              <a:rPr lang="cs-CZ" sz="1600" dirty="0" smtClean="0"/>
              <a:t>Zarovnat text vlevo, vpravo, na střed a do bloku. </a:t>
            </a:r>
          </a:p>
          <a:p>
            <a:r>
              <a:rPr lang="cs-CZ" sz="1600" dirty="0" smtClean="0"/>
              <a:t>Odsazovat text s odrážkami, odstranit odsazení textu s odrážkami. </a:t>
            </a:r>
          </a:p>
          <a:p>
            <a:r>
              <a:rPr lang="cs-CZ" sz="1600" dirty="0" smtClean="0"/>
              <a:t>Nastavovat mezery před a odstavcem (seznamy s odrážkami a číslovanými seznamy). </a:t>
            </a:r>
          </a:p>
          <a:p>
            <a:r>
              <a:rPr lang="cs-CZ" sz="1600" dirty="0" smtClean="0"/>
              <a:t>Přepínat mezi dvěma různými styly odrážek textu a styly číslování v seznamech. </a:t>
            </a:r>
          </a:p>
          <a:p>
            <a:r>
              <a:rPr lang="cs-CZ" sz="1600" dirty="0" smtClean="0"/>
              <a:t>Vkládat a upravovat text do tabulky. </a:t>
            </a:r>
          </a:p>
          <a:p>
            <a:r>
              <a:rPr lang="cs-CZ" sz="1600" dirty="0" smtClean="0"/>
              <a:t>Vybírat řádky, sloupce a celou tabulku. </a:t>
            </a:r>
          </a:p>
          <a:p>
            <a:r>
              <a:rPr lang="cs-CZ" sz="1600" dirty="0" smtClean="0"/>
              <a:t>Vkládat a odstraňovat řádky a sloupce. </a:t>
            </a:r>
          </a:p>
          <a:p>
            <a:r>
              <a:rPr lang="cs-CZ" sz="1600" dirty="0" smtClean="0"/>
              <a:t>Upravovat šířku sloupců a výšku řádků.</a:t>
            </a:r>
            <a:endParaRPr lang="cs-CZ"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144463" y="85725"/>
            <a:ext cx="8629650" cy="6772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Grafy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Vkládat data s využitím předdefinovaných typů grafů v prezentaci jako jsou sloupcové, pruhové, spojnicové a výsečové grafy. </a:t>
            </a:r>
          </a:p>
          <a:p>
            <a:r>
              <a:rPr lang="cs-CZ" dirty="0" smtClean="0"/>
              <a:t>Vybírat graf. </a:t>
            </a:r>
          </a:p>
          <a:p>
            <a:r>
              <a:rPr lang="cs-CZ" dirty="0" smtClean="0"/>
              <a:t>Měnit typ grafu. </a:t>
            </a:r>
          </a:p>
          <a:p>
            <a:r>
              <a:rPr lang="cs-CZ" dirty="0" smtClean="0"/>
              <a:t>Zadávat, mazat a upravovat název grafu. </a:t>
            </a:r>
          </a:p>
          <a:p>
            <a:r>
              <a:rPr lang="cs-CZ" dirty="0" smtClean="0"/>
              <a:t>Přidat popisky dat do grafu jako jsou hodnoty/čísla a procenta. </a:t>
            </a:r>
          </a:p>
          <a:p>
            <a:r>
              <a:rPr lang="cs-CZ" dirty="0" smtClean="0"/>
              <a:t>Měnit barvu pozadí grafu. </a:t>
            </a:r>
          </a:p>
          <a:p>
            <a:r>
              <a:rPr lang="cs-CZ" dirty="0" smtClean="0"/>
              <a:t>Měnit barvy sloupců, pruhů, čar a výsečí grafů.</a:t>
            </a:r>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Grafické objekty</a:t>
            </a:r>
            <a:endParaRPr lang="cs-CZ" dirty="0"/>
          </a:p>
        </p:txBody>
      </p:sp>
      <p:sp>
        <p:nvSpPr>
          <p:cNvPr id="3" name="Zástupný symbol pro obsah 2"/>
          <p:cNvSpPr>
            <a:spLocks noGrp="1"/>
          </p:cNvSpPr>
          <p:nvPr>
            <p:ph idx="1"/>
          </p:nvPr>
        </p:nvSpPr>
        <p:spPr>
          <a:xfrm>
            <a:off x="251520" y="1412776"/>
            <a:ext cx="8686800" cy="5040560"/>
          </a:xfrm>
        </p:spPr>
        <p:txBody>
          <a:bodyPr>
            <a:noAutofit/>
          </a:bodyPr>
          <a:lstStyle/>
          <a:p>
            <a:r>
              <a:rPr lang="cs-CZ" sz="1800" dirty="0" smtClean="0"/>
              <a:t>Vkládat grafické objekty (obrázky, kliparty, symboly, kreslené objekty) do snímku. </a:t>
            </a:r>
          </a:p>
          <a:p>
            <a:r>
              <a:rPr lang="cs-CZ" sz="1800" dirty="0" smtClean="0"/>
              <a:t>Vybírat grafické objekty. </a:t>
            </a:r>
          </a:p>
          <a:p>
            <a:r>
              <a:rPr lang="cs-CZ" sz="1800" dirty="0" smtClean="0"/>
              <a:t>Kopírovat a přesouvat grafické objekty a grafy uvnitř </a:t>
            </a:r>
            <a:r>
              <a:rPr lang="cs-CZ" sz="1800" dirty="0" smtClean="0">
                <a:hlinkClick r:id="rId2" tooltip="Prezentace"/>
              </a:rPr>
              <a:t>prezentace</a:t>
            </a:r>
            <a:r>
              <a:rPr lang="cs-CZ" sz="1800" dirty="0" smtClean="0"/>
              <a:t> a mezi dvěma otevřenými prezentacemi. </a:t>
            </a:r>
          </a:p>
          <a:p>
            <a:r>
              <a:rPr lang="cs-CZ" sz="1800" dirty="0" smtClean="0"/>
              <a:t>Měnit velikost a odstraňovat grafické objekty a grafy v prezentaci. </a:t>
            </a:r>
          </a:p>
          <a:p>
            <a:r>
              <a:rPr lang="cs-CZ" sz="1800" dirty="0" smtClean="0"/>
              <a:t>Otáčet a překlápět grafické objekty. </a:t>
            </a:r>
          </a:p>
          <a:p>
            <a:r>
              <a:rPr lang="cs-CZ" sz="1800" dirty="0" smtClean="0"/>
              <a:t>Zarovnávat grafické objekty ve vztahu ke snímku: doleva, na střed, doprava, nahoru a dolů. </a:t>
            </a:r>
          </a:p>
          <a:p>
            <a:r>
              <a:rPr lang="cs-CZ" sz="1800" dirty="0" smtClean="0"/>
              <a:t>Vkládat do snímku různé typy kreslených objektů jako jsou čáry, šipky, plné šipky, obdélníky, čtverce, elipsy, kruhy a textová pole. </a:t>
            </a:r>
          </a:p>
          <a:p>
            <a:r>
              <a:rPr lang="cs-CZ" sz="1800" dirty="0" smtClean="0"/>
              <a:t>Zadávat text do textového pole, do plné šipky, obdélníku, čtverce, elipsy a do kruhu. </a:t>
            </a:r>
          </a:p>
          <a:p>
            <a:r>
              <a:rPr lang="cs-CZ" sz="1800" dirty="0" smtClean="0"/>
              <a:t>Měnit barvu výplně, barvu čáry, šířku a styl čáry kresleného objektu. </a:t>
            </a:r>
          </a:p>
          <a:p>
            <a:r>
              <a:rPr lang="cs-CZ" sz="1800" dirty="0" smtClean="0"/>
              <a:t>Měnit počáteční a koncový typ šipky. Přidat stín ke kreslenému objektu. </a:t>
            </a:r>
          </a:p>
          <a:p>
            <a:r>
              <a:rPr lang="cs-CZ" sz="1800" dirty="0" smtClean="0"/>
              <a:t>Seskupit kreslené objekty a oddělit skupinu kreslených objektů na snímku. </a:t>
            </a:r>
          </a:p>
          <a:p>
            <a:r>
              <a:rPr lang="cs-CZ" sz="1800" dirty="0" smtClean="0"/>
              <a:t>Přenést kreslený objekt o jednu úroveň blíže, jednu úroveň dále, do popředí a do pozadí.</a:t>
            </a:r>
            <a:endParaRPr lang="cs-CZ" sz="1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Powerpoint</a:t>
            </a:r>
            <a:r>
              <a:rPr lang="cs-CZ" dirty="0" smtClean="0"/>
              <a:t> interaktivně !!!</a:t>
            </a:r>
            <a:endParaRPr lang="cs-CZ" dirty="0"/>
          </a:p>
        </p:txBody>
      </p:sp>
      <p:sp>
        <p:nvSpPr>
          <p:cNvPr id="3" name="Zástupný symbol pro obsah 2"/>
          <p:cNvSpPr>
            <a:spLocks noGrp="1"/>
          </p:cNvSpPr>
          <p:nvPr>
            <p:ph idx="1"/>
          </p:nvPr>
        </p:nvSpPr>
        <p:spPr/>
        <p:txBody>
          <a:bodyPr/>
          <a:lstStyle/>
          <a:p>
            <a:r>
              <a:rPr lang="cs-CZ" dirty="0" smtClean="0">
                <a:hlinkClick r:id="rId2"/>
              </a:rPr>
              <a:t>https://youtu.be/j4EAnBDsGjA</a:t>
            </a:r>
            <a:endParaRPr lang="cs-CZ" dirty="0" smtClean="0"/>
          </a:p>
          <a:p>
            <a:r>
              <a:rPr lang="cs-CZ" dirty="0" smtClean="0">
                <a:hlinkClick r:id="rId3"/>
              </a:rPr>
              <a:t>https://youtu.be/6AQTxtpFnbM</a:t>
            </a:r>
            <a:endParaRPr lang="cs-CZ" dirty="0" smtClean="0"/>
          </a:p>
          <a:p>
            <a:r>
              <a:rPr lang="cs-CZ" dirty="0" smtClean="0">
                <a:hlinkClick r:id="rId4"/>
              </a:rPr>
              <a:t>https://youtu.be/mzNFDvjjy0k</a:t>
            </a:r>
            <a:endParaRPr lang="cs-CZ" dirty="0" smtClean="0"/>
          </a:p>
          <a:p>
            <a:r>
              <a:rPr lang="cs-CZ" dirty="0" smtClean="0"/>
              <a:t>https://youtu.be/TiHVU1aOtCM</a:t>
            </a:r>
            <a:endParaRPr lang="cs-CZ"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Vložení videa do prezentace</a:t>
            </a:r>
            <a:endParaRPr lang="cs-CZ" dirty="0"/>
          </a:p>
        </p:txBody>
      </p:sp>
      <p:sp>
        <p:nvSpPr>
          <p:cNvPr id="8" name="Zástupný symbol pro obsah 7"/>
          <p:cNvSpPr>
            <a:spLocks noGrp="1"/>
          </p:cNvSpPr>
          <p:nvPr>
            <p:ph idx="1"/>
          </p:nvPr>
        </p:nvSpPr>
        <p:spPr/>
        <p:txBody>
          <a:bodyPr>
            <a:normAutofit fontScale="47500" lnSpcReduction="20000"/>
          </a:bodyPr>
          <a:lstStyle/>
          <a:p>
            <a:r>
              <a:rPr lang="cs-CZ" dirty="0" smtClean="0"/>
              <a:t>Pokud chci, aby mi video fungovalo i po přenesení na jiný počítač, např. ve škole, budu postupovat takto:</a:t>
            </a:r>
            <a:br>
              <a:rPr lang="cs-CZ" dirty="0" smtClean="0"/>
            </a:br>
            <a:r>
              <a:rPr lang="cs-CZ" dirty="0" smtClean="0"/>
              <a:t/>
            </a:r>
            <a:br>
              <a:rPr lang="cs-CZ" dirty="0" smtClean="0"/>
            </a:br>
            <a:r>
              <a:rPr lang="cs-CZ" b="1" dirty="0" smtClean="0"/>
              <a:t>1)</a:t>
            </a:r>
            <a:r>
              <a:rPr lang="cs-CZ" dirty="0" smtClean="0"/>
              <a:t> Vytvořím si složku. Do této složky si zkopíruju </a:t>
            </a:r>
            <a:r>
              <a:rPr lang="cs-CZ" b="1" dirty="0" smtClean="0"/>
              <a:t>video</a:t>
            </a:r>
            <a:r>
              <a:rPr lang="cs-CZ" dirty="0" smtClean="0"/>
              <a:t>, které budu chtít použít v mé prezentaci.</a:t>
            </a:r>
            <a:br>
              <a:rPr lang="cs-CZ" dirty="0" smtClean="0"/>
            </a:br>
            <a:r>
              <a:rPr lang="cs-CZ" dirty="0" smtClean="0"/>
              <a:t/>
            </a:r>
            <a:br>
              <a:rPr lang="cs-CZ" dirty="0" smtClean="0"/>
            </a:br>
            <a:r>
              <a:rPr lang="cs-CZ" b="1" dirty="0" smtClean="0"/>
              <a:t>2)</a:t>
            </a:r>
            <a:r>
              <a:rPr lang="cs-CZ" dirty="0" smtClean="0"/>
              <a:t> Ve stejné složce vytvořím </a:t>
            </a:r>
            <a:r>
              <a:rPr lang="cs-CZ" dirty="0" err="1" smtClean="0"/>
              <a:t>PowerPointovou</a:t>
            </a:r>
            <a:r>
              <a:rPr lang="cs-CZ" dirty="0" smtClean="0"/>
              <a:t> </a:t>
            </a:r>
            <a:r>
              <a:rPr lang="cs-CZ" b="1" dirty="0" smtClean="0"/>
              <a:t>prezentaci</a:t>
            </a:r>
            <a:r>
              <a:rPr lang="cs-CZ" dirty="0" smtClean="0"/>
              <a:t>, kterou budu chtít vypracovávat.</a:t>
            </a:r>
            <a:br>
              <a:rPr lang="cs-CZ" dirty="0" smtClean="0"/>
            </a:br>
            <a:r>
              <a:rPr lang="cs-CZ" dirty="0" smtClean="0"/>
              <a:t/>
            </a:r>
            <a:br>
              <a:rPr lang="cs-CZ" dirty="0" smtClean="0"/>
            </a:br>
            <a:r>
              <a:rPr lang="cs-CZ" b="1" dirty="0" smtClean="0"/>
              <a:t>3)</a:t>
            </a:r>
            <a:r>
              <a:rPr lang="cs-CZ" dirty="0" smtClean="0"/>
              <a:t> V momentě, kdy na požadovaný slide (snímek) budu chtít umístit video, vložím jej právě z této složky.</a:t>
            </a:r>
            <a:br>
              <a:rPr lang="cs-CZ" dirty="0" smtClean="0"/>
            </a:br>
            <a:r>
              <a:rPr lang="cs-CZ" dirty="0" smtClean="0"/>
              <a:t/>
            </a:r>
            <a:br>
              <a:rPr lang="cs-CZ" dirty="0" smtClean="0"/>
            </a:br>
            <a:r>
              <a:rPr lang="cs-CZ" b="1" dirty="0" smtClean="0"/>
              <a:t>4)</a:t>
            </a:r>
            <a:r>
              <a:rPr lang="cs-CZ" dirty="0" smtClean="0"/>
              <a:t> Po dokončení </a:t>
            </a:r>
            <a:r>
              <a:rPr lang="cs-CZ" dirty="0" smtClean="0">
                <a:hlinkClick r:id="rId2" tooltip="Prezentace"/>
              </a:rPr>
              <a:t>prezentace</a:t>
            </a:r>
            <a:r>
              <a:rPr lang="cs-CZ" dirty="0" smtClean="0"/>
              <a:t> celou tuto složku, obsahující jak video tak prezentaci, uložím na USB disk (či jiné</a:t>
            </a:r>
            <a:br>
              <a:rPr lang="cs-CZ" dirty="0" smtClean="0"/>
            </a:br>
            <a:r>
              <a:rPr lang="cs-CZ" dirty="0" smtClean="0"/>
              <a:t>přenosné zařízení, které budu mít sebou ve škole).</a:t>
            </a:r>
            <a:br>
              <a:rPr lang="cs-CZ" dirty="0" smtClean="0"/>
            </a:br>
            <a:r>
              <a:rPr lang="cs-CZ" dirty="0" smtClean="0"/>
              <a:t/>
            </a:r>
            <a:br>
              <a:rPr lang="cs-CZ" dirty="0" smtClean="0"/>
            </a:br>
            <a:r>
              <a:rPr lang="cs-CZ" b="1" dirty="0" smtClean="0"/>
              <a:t>Chybný postup</a:t>
            </a:r>
            <a:r>
              <a:rPr lang="cs-CZ" dirty="0" smtClean="0"/>
              <a:t> by vypadal následovně:</a:t>
            </a:r>
            <a:br>
              <a:rPr lang="cs-CZ" dirty="0" smtClean="0"/>
            </a:br>
            <a:r>
              <a:rPr lang="cs-CZ" dirty="0" smtClean="0"/>
              <a:t/>
            </a:r>
            <a:br>
              <a:rPr lang="cs-CZ" dirty="0" smtClean="0"/>
            </a:br>
            <a:r>
              <a:rPr lang="cs-CZ" dirty="0" smtClean="0"/>
              <a:t>Pracuji na prezentaci, kterou si průběžně ukládám na plochu (</a:t>
            </a:r>
            <a:r>
              <a:rPr lang="cs-CZ" b="1" dirty="0" smtClean="0"/>
              <a:t>disk C:\</a:t>
            </a:r>
            <a:r>
              <a:rPr lang="cs-CZ" dirty="0" smtClean="0"/>
              <a:t>). Do </a:t>
            </a:r>
            <a:r>
              <a:rPr lang="cs-CZ" dirty="0" smtClean="0">
                <a:hlinkClick r:id="rId2" tooltip="Prezentace"/>
              </a:rPr>
              <a:t>prezentace</a:t>
            </a:r>
            <a:r>
              <a:rPr lang="cs-CZ" dirty="0" smtClean="0"/>
              <a:t> si chci </a:t>
            </a:r>
            <a:br>
              <a:rPr lang="cs-CZ" dirty="0" smtClean="0"/>
            </a:br>
            <a:r>
              <a:rPr lang="cs-CZ" dirty="0" smtClean="0"/>
              <a:t>vložit video, které mám umístěné například v dokumentech na </a:t>
            </a:r>
            <a:r>
              <a:rPr lang="cs-CZ" b="1" dirty="0" smtClean="0"/>
              <a:t>disku D:\</a:t>
            </a:r>
            <a:r>
              <a:rPr lang="cs-CZ" dirty="0" smtClean="0"/>
              <a:t>. Video tedy vložím a vidím, že</a:t>
            </a:r>
            <a:br>
              <a:rPr lang="cs-CZ" dirty="0" smtClean="0"/>
            </a:br>
            <a:r>
              <a:rPr lang="cs-CZ" dirty="0" smtClean="0"/>
              <a:t>skutečně funguje. Nyní, když mám prezentaci hotovou, uložím si ji na USB disk. </a:t>
            </a:r>
            <a:r>
              <a:rPr lang="cs-CZ" u="sng" dirty="0" smtClean="0"/>
              <a:t>Toto je zlomový okamžik</a:t>
            </a:r>
            <a:r>
              <a:rPr lang="cs-CZ" dirty="0" smtClean="0"/>
              <a:t>. </a:t>
            </a:r>
            <a:br>
              <a:rPr lang="cs-CZ" dirty="0" smtClean="0"/>
            </a:br>
            <a:r>
              <a:rPr lang="cs-CZ" dirty="0" smtClean="0"/>
              <a:t>Prezentaci, kterou jsme si uložili na USB disk má v sobě adresu k videu, které je na disku </a:t>
            </a:r>
            <a:r>
              <a:rPr lang="cs-CZ" b="1" dirty="0" err="1" smtClean="0"/>
              <a:t>disku</a:t>
            </a:r>
            <a:r>
              <a:rPr lang="cs-CZ" b="1" dirty="0" smtClean="0"/>
              <a:t> D:\</a:t>
            </a:r>
            <a:r>
              <a:rPr lang="cs-CZ" dirty="0" smtClean="0"/>
              <a:t>, ale</a:t>
            </a:r>
            <a:br>
              <a:rPr lang="cs-CZ" dirty="0" smtClean="0"/>
            </a:br>
            <a:r>
              <a:rPr lang="cs-CZ" dirty="0" smtClean="0"/>
              <a:t>ve škole třeba takový žádný disk není. Proto PowerPoint neví, kde se vaše video nachází (u vás doma).</a:t>
            </a:r>
            <a:endParaRPr lang="cs-CZ"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6. Stahování </a:t>
            </a:r>
            <a:r>
              <a:rPr lang="cs-CZ" b="1" dirty="0" smtClean="0"/>
              <a:t>a úprava </a:t>
            </a:r>
            <a:r>
              <a:rPr lang="cs-CZ" b="1" dirty="0" smtClean="0"/>
              <a:t>videa</a:t>
            </a:r>
            <a:endParaRPr lang="cs-CZ" b="1" dirty="0"/>
          </a:p>
        </p:txBody>
      </p:sp>
      <p:sp>
        <p:nvSpPr>
          <p:cNvPr id="3" name="Zástupný symbol pro obsah 2"/>
          <p:cNvSpPr>
            <a:spLocks noGrp="1"/>
          </p:cNvSpPr>
          <p:nvPr>
            <p:ph idx="1"/>
          </p:nvPr>
        </p:nvSpPr>
        <p:spPr/>
        <p:txBody>
          <a:bodyPr>
            <a:normAutofit fontScale="70000" lnSpcReduction="20000"/>
          </a:bodyPr>
          <a:lstStyle/>
          <a:p>
            <a:pPr>
              <a:buNone/>
            </a:pPr>
            <a:r>
              <a:rPr lang="cs-CZ" b="1" dirty="0" smtClean="0"/>
              <a:t>úprava </a:t>
            </a:r>
            <a:r>
              <a:rPr lang="cs-CZ" b="1" dirty="0" smtClean="0"/>
              <a:t>zvuku v </a:t>
            </a:r>
            <a:r>
              <a:rPr lang="cs-CZ" b="1" dirty="0" err="1" smtClean="0">
                <a:hlinkClick r:id="rId2" tooltip="Audacity"/>
              </a:rPr>
              <a:t>Audacity</a:t>
            </a:r>
            <a:r>
              <a:rPr lang="cs-CZ" b="1" dirty="0" smtClean="0"/>
              <a:t> (</a:t>
            </a:r>
            <a:r>
              <a:rPr lang="cs-CZ" b="1" dirty="0" err="1" smtClean="0"/>
              <a:t>freewaerový</a:t>
            </a:r>
            <a:r>
              <a:rPr lang="cs-CZ" b="1" dirty="0" smtClean="0"/>
              <a:t> zvukový editor a rekordér) </a:t>
            </a:r>
            <a:endParaRPr lang="cs-CZ" b="1" dirty="0" smtClean="0"/>
          </a:p>
          <a:p>
            <a:pPr>
              <a:buNone/>
            </a:pPr>
            <a:endParaRPr lang="cs-CZ" b="1" dirty="0" smtClean="0"/>
          </a:p>
          <a:p>
            <a:pPr>
              <a:buNone/>
            </a:pPr>
            <a:r>
              <a:rPr lang="cs-CZ" dirty="0" smtClean="0"/>
              <a:t>Absolvent </a:t>
            </a:r>
            <a:r>
              <a:rPr lang="cs-CZ" dirty="0" smtClean="0"/>
              <a:t>tohoto balíku témat by měl být schopen:</a:t>
            </a:r>
          </a:p>
          <a:p>
            <a:r>
              <a:rPr lang="cs-CZ" dirty="0" smtClean="0"/>
              <a:t>Uložit do počítače video sdílené na internetu</a:t>
            </a:r>
          </a:p>
          <a:p>
            <a:r>
              <a:rPr lang="cs-CZ" dirty="0" smtClean="0"/>
              <a:t>Video konvertovat (převést) na jiné video formáty (např. na formát </a:t>
            </a:r>
            <a:r>
              <a:rPr lang="cs-CZ" dirty="0" err="1" smtClean="0"/>
              <a:t>wmv</a:t>
            </a:r>
            <a:r>
              <a:rPr lang="cs-CZ" dirty="0" smtClean="0"/>
              <a:t>, který je vhodný pro vložení do </a:t>
            </a:r>
            <a:r>
              <a:rPr lang="cs-CZ" dirty="0" smtClean="0">
                <a:hlinkClick r:id="rId3" tooltip="Prezentace"/>
              </a:rPr>
              <a:t>prezentace</a:t>
            </a:r>
            <a:r>
              <a:rPr lang="cs-CZ" dirty="0" smtClean="0"/>
              <a:t> PowerPoint)</a:t>
            </a:r>
          </a:p>
          <a:p>
            <a:r>
              <a:rPr lang="cs-CZ" dirty="0" smtClean="0"/>
              <a:t>Porozumět úpravě videa v programu Microsoft Windows Live </a:t>
            </a:r>
            <a:r>
              <a:rPr lang="cs-CZ" dirty="0" err="1" smtClean="0">
                <a:hlinkClick r:id="rId4" tooltip="Movie Maker"/>
              </a:rPr>
              <a:t>Movie</a:t>
            </a:r>
            <a:r>
              <a:rPr lang="cs-CZ" dirty="0" smtClean="0">
                <a:hlinkClick r:id="rId4" tooltip="Movie Maker"/>
              </a:rPr>
              <a:t> Maker</a:t>
            </a:r>
            <a:endParaRPr lang="cs-CZ" dirty="0" smtClean="0"/>
          </a:p>
          <a:p>
            <a:r>
              <a:rPr lang="cs-CZ" dirty="0" smtClean="0"/>
              <a:t>Vložit vysvětlující popisky a titulky do videa staženého z video serveru</a:t>
            </a:r>
          </a:p>
          <a:p>
            <a:r>
              <a:rPr lang="cs-CZ" dirty="0" smtClean="0"/>
              <a:t>Prakticky si vyzkoušet kompletní tvorbu filmu, včetně exportu do různých formátů a kvalit</a:t>
            </a:r>
          </a:p>
          <a:p>
            <a:r>
              <a:rPr lang="cs-CZ" dirty="0" smtClean="0"/>
              <a:t>Stáhnout hudbu z internetu</a:t>
            </a:r>
          </a:p>
          <a:p>
            <a:r>
              <a:rPr lang="cs-CZ" dirty="0" smtClean="0"/>
              <a:t>Vložit efekty, sestříhat zvukovou stopu, nahrát vlastní zvukový záznam</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t-BR" sz="2800" b="1" dirty="0" smtClean="0"/>
              <a:t>Stahování videa z internetu </a:t>
            </a:r>
            <a:r>
              <a:rPr lang="cs-CZ" sz="2800" b="1" dirty="0" smtClean="0"/>
              <a:t>(</a:t>
            </a:r>
            <a:r>
              <a:rPr lang="pt-BR" sz="2800" b="1" dirty="0" smtClean="0"/>
              <a:t>aTube</a:t>
            </a:r>
            <a:r>
              <a:rPr lang="cs-CZ" sz="2800" b="1" dirty="0" smtClean="0"/>
              <a:t> </a:t>
            </a:r>
            <a:r>
              <a:rPr lang="pt-BR" sz="2800" b="1" dirty="0" smtClean="0"/>
              <a:t>Catcher</a:t>
            </a:r>
            <a:r>
              <a:rPr lang="cs-CZ" sz="2800" b="1" dirty="0" smtClean="0"/>
              <a:t>)</a:t>
            </a:r>
            <a:endParaRPr lang="cs-CZ" sz="2800" dirty="0"/>
          </a:p>
        </p:txBody>
      </p:sp>
      <p:sp>
        <p:nvSpPr>
          <p:cNvPr id="3" name="Zástupný symbol pro obsah 2"/>
          <p:cNvSpPr>
            <a:spLocks noGrp="1"/>
          </p:cNvSpPr>
          <p:nvPr>
            <p:ph idx="1"/>
          </p:nvPr>
        </p:nvSpPr>
        <p:spPr>
          <a:xfrm>
            <a:off x="304800" y="1554162"/>
            <a:ext cx="8686800" cy="5303838"/>
          </a:xfrm>
        </p:spPr>
        <p:txBody>
          <a:bodyPr>
            <a:noAutofit/>
          </a:bodyPr>
          <a:lstStyle/>
          <a:p>
            <a:pPr>
              <a:buNone/>
            </a:pPr>
            <a:r>
              <a:rPr lang="cs-CZ" sz="1800" dirty="0" smtClean="0"/>
              <a:t>F</a:t>
            </a:r>
            <a:r>
              <a:rPr lang="cs-CZ" sz="1800" dirty="0" smtClean="0"/>
              <a:t>ree program, </a:t>
            </a:r>
            <a:r>
              <a:rPr lang="cs-CZ" sz="1800" dirty="0" smtClean="0"/>
              <a:t>který umí stahovat videa z různých serverů, jako je </a:t>
            </a:r>
            <a:r>
              <a:rPr lang="cs-CZ" sz="1800" dirty="0" err="1" smtClean="0"/>
              <a:t>YouTube</a:t>
            </a:r>
            <a:r>
              <a:rPr lang="cs-CZ" sz="1800" dirty="0" smtClean="0"/>
              <a:t>, </a:t>
            </a:r>
            <a:r>
              <a:rPr lang="cs-CZ" sz="1800" dirty="0" err="1" smtClean="0"/>
              <a:t>MySpace</a:t>
            </a:r>
            <a:r>
              <a:rPr lang="cs-CZ" sz="1800" dirty="0" smtClean="0"/>
              <a:t>, </a:t>
            </a:r>
            <a:r>
              <a:rPr lang="cs-CZ" sz="1800" dirty="0" err="1" smtClean="0"/>
              <a:t>Google</a:t>
            </a:r>
            <a:r>
              <a:rPr lang="cs-CZ" sz="1800" dirty="0" smtClean="0"/>
              <a:t> a mnoho dalších serverů. </a:t>
            </a:r>
            <a:r>
              <a:rPr lang="cs-CZ" sz="1800" dirty="0" smtClean="0"/>
              <a:t>Program </a:t>
            </a:r>
            <a:r>
              <a:rPr lang="cs-CZ" sz="1800" dirty="0" smtClean="0"/>
              <a:t>je také vybaven schopností pracovat snad se všemi běžně používanými formáty, jak videa, tak </a:t>
            </a:r>
            <a:r>
              <a:rPr lang="cs-CZ" sz="1800" dirty="0" smtClean="0"/>
              <a:t>zvuku (MPG,AVI,MP4,3GP,3G2,WMV,PSP,MOV,FLV </a:t>
            </a:r>
            <a:r>
              <a:rPr lang="cs-CZ" sz="1800" dirty="0" smtClean="0"/>
              <a:t>atd.)</a:t>
            </a:r>
          </a:p>
          <a:p>
            <a:pPr>
              <a:buNone/>
            </a:pPr>
            <a:r>
              <a:rPr lang="cs-CZ" sz="1800" b="1" dirty="0" smtClean="0"/>
              <a:t>Nás budou zajímat hlavně stahování videa. Stahování je snadné</a:t>
            </a:r>
            <a:r>
              <a:rPr lang="cs-CZ" sz="1800" dirty="0" smtClean="0"/>
              <a:t>:</a:t>
            </a:r>
          </a:p>
          <a:p>
            <a:r>
              <a:rPr lang="cs-CZ" sz="1800" dirty="0" smtClean="0"/>
              <a:t>po spuštění </a:t>
            </a:r>
            <a:r>
              <a:rPr lang="cs-CZ" sz="1800" dirty="0" err="1" smtClean="0"/>
              <a:t>aTube</a:t>
            </a:r>
            <a:r>
              <a:rPr lang="cs-CZ" sz="1800" dirty="0" smtClean="0"/>
              <a:t> </a:t>
            </a:r>
            <a:r>
              <a:rPr lang="cs-CZ" sz="1800" dirty="0" err="1" smtClean="0"/>
              <a:t>Catcheru</a:t>
            </a:r>
            <a:r>
              <a:rPr lang="cs-CZ" sz="1800" dirty="0" smtClean="0"/>
              <a:t> se automaticky zobrazí stránka pro stahování </a:t>
            </a:r>
          </a:p>
          <a:p>
            <a:r>
              <a:rPr lang="cs-CZ" sz="1800" dirty="0" smtClean="0"/>
              <a:t>Zkopírujte ze serveru </a:t>
            </a:r>
            <a:r>
              <a:rPr lang="cs-CZ" sz="1800" dirty="0" err="1" smtClean="0"/>
              <a:t>YouTube</a:t>
            </a:r>
            <a:r>
              <a:rPr lang="cs-CZ" sz="1800" dirty="0" smtClean="0"/>
              <a:t> URL adresu videa (adresní řádek v prohlížeči nahoře, po té co vyhledáte video), které chcete stáhnout a klikněte v programu </a:t>
            </a:r>
            <a:r>
              <a:rPr lang="cs-CZ" sz="1800" dirty="0" err="1" smtClean="0"/>
              <a:t>aTube</a:t>
            </a:r>
            <a:r>
              <a:rPr lang="cs-CZ" sz="1800" dirty="0" smtClean="0"/>
              <a:t> </a:t>
            </a:r>
            <a:r>
              <a:rPr lang="cs-CZ" sz="1800" dirty="0" err="1" smtClean="0"/>
              <a:t>Catcher</a:t>
            </a:r>
            <a:r>
              <a:rPr lang="cs-CZ" sz="1800" dirty="0" smtClean="0"/>
              <a:t> na tlačítko Vložit .</a:t>
            </a:r>
          </a:p>
          <a:p>
            <a:r>
              <a:rPr lang="cs-CZ" sz="1800" dirty="0" smtClean="0"/>
              <a:t>V dalším řádku  vyberte, kam chcete výsledný soubor uložit, kliknutím na tlačítko Procházet.</a:t>
            </a:r>
          </a:p>
          <a:p>
            <a:r>
              <a:rPr lang="cs-CZ" sz="1800" dirty="0" smtClean="0"/>
              <a:t>Pak v následujícím řádku  vyberte jaký formát chcete získat (MPG,AVI,MP4,3GP,3G2,WMV,PSP,MOV,FLV atd.).</a:t>
            </a:r>
          </a:p>
          <a:p>
            <a:r>
              <a:rPr lang="cs-CZ" sz="1800" dirty="0" smtClean="0"/>
              <a:t>Pak už stačí kliknout pouze na tlačítko Stáhnout  a soubor se stáhne na určené místo v počítači.</a:t>
            </a:r>
          </a:p>
          <a:p>
            <a:r>
              <a:rPr lang="cs-CZ" sz="1800" dirty="0" smtClean="0"/>
              <a:t>Po stažení program nabídne prohlédnutí výsledku stahování - hodí se podívat, jak stahování dopadlo, jestli je soubor v pořádku.</a:t>
            </a:r>
          </a:p>
          <a:p>
            <a:endParaRPr lang="cs-CZ" sz="1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ýsledek obrázku pro atube catcher náhled"/>
          <p:cNvPicPr>
            <a:picLocks noChangeAspect="1" noChangeArrowheads="1"/>
          </p:cNvPicPr>
          <p:nvPr/>
        </p:nvPicPr>
        <p:blipFill>
          <a:blip r:embed="rId2" cstate="print"/>
          <a:srcRect/>
          <a:stretch>
            <a:fillRect/>
          </a:stretch>
        </p:blipFill>
        <p:spPr bwMode="auto">
          <a:xfrm>
            <a:off x="1403648" y="836712"/>
            <a:ext cx="6192688" cy="529325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Výsledek obrázku pro atube catcher náhled"/>
          <p:cNvPicPr>
            <a:picLocks noChangeAspect="1" noChangeArrowheads="1"/>
          </p:cNvPicPr>
          <p:nvPr/>
        </p:nvPicPr>
        <p:blipFill>
          <a:blip r:embed="rId2" cstate="print"/>
          <a:srcRect/>
          <a:stretch>
            <a:fillRect/>
          </a:stretch>
        </p:blipFill>
        <p:spPr bwMode="auto">
          <a:xfrm>
            <a:off x="1907704" y="260648"/>
            <a:ext cx="5429250" cy="6391276"/>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Windows live </a:t>
            </a:r>
            <a:r>
              <a:rPr lang="cs-CZ" dirty="0" err="1" smtClean="0"/>
              <a:t>movie</a:t>
            </a:r>
            <a:r>
              <a:rPr lang="cs-CZ" dirty="0" smtClean="0"/>
              <a:t> maker</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Nyní se podíváme na práci s Windows Live </a:t>
            </a:r>
            <a:r>
              <a:rPr lang="cs-CZ" dirty="0" err="1" smtClean="0"/>
              <a:t>Movie</a:t>
            </a:r>
            <a:r>
              <a:rPr lang="cs-CZ" dirty="0" smtClean="0"/>
              <a:t> </a:t>
            </a:r>
            <a:r>
              <a:rPr lang="cs-CZ" dirty="0" err="1" smtClean="0"/>
              <a:t>Makerem</a:t>
            </a:r>
            <a:r>
              <a:rPr lang="cs-CZ" dirty="0" smtClean="0"/>
              <a:t>. Budeme si všímat především těchto činností: vložení titulků, vložení hudebního doprovodu, vložení obrázků a stříhání videa. Všechny tyto procesy jsou na daném videu dobře vidět. </a:t>
            </a:r>
          </a:p>
          <a:p>
            <a:r>
              <a:rPr lang="cs-CZ" dirty="0" smtClean="0"/>
              <a:t>Doporučuji vyzkoušet doma (případně ve škole) stylem pokus-omyl a osvojit si tak schopnosti, které nám </a:t>
            </a:r>
            <a:r>
              <a:rPr lang="cs-CZ" dirty="0" err="1" smtClean="0"/>
              <a:t>Win</a:t>
            </a:r>
            <a:r>
              <a:rPr lang="cs-CZ" dirty="0" smtClean="0"/>
              <a:t> Live </a:t>
            </a:r>
            <a:r>
              <a:rPr lang="cs-CZ" dirty="0" err="1" smtClean="0"/>
              <a:t>Movie</a:t>
            </a:r>
            <a:r>
              <a:rPr lang="cs-CZ" dirty="0" smtClean="0"/>
              <a:t> Maker nabízí.</a:t>
            </a:r>
            <a:endParaRPr lang="cs-CZ"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Výsledek obrázku pro windows live movie maker"/>
          <p:cNvPicPr>
            <a:picLocks noChangeAspect="1" noChangeArrowheads="1"/>
          </p:cNvPicPr>
          <p:nvPr/>
        </p:nvPicPr>
        <p:blipFill>
          <a:blip r:embed="rId2" cstate="print"/>
          <a:srcRect/>
          <a:stretch>
            <a:fillRect/>
          </a:stretch>
        </p:blipFill>
        <p:spPr bwMode="auto">
          <a:xfrm>
            <a:off x="1331640" y="908720"/>
            <a:ext cx="6667500" cy="488632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0988" y="681038"/>
            <a:ext cx="8582025" cy="549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Movie</a:t>
            </a:r>
            <a:r>
              <a:rPr lang="cs-CZ" dirty="0" smtClean="0"/>
              <a:t> maker interaktivně !!!</a:t>
            </a:r>
            <a:endParaRPr lang="cs-CZ" dirty="0"/>
          </a:p>
        </p:txBody>
      </p:sp>
      <p:sp>
        <p:nvSpPr>
          <p:cNvPr id="3" name="Zástupný symbol pro obsah 2"/>
          <p:cNvSpPr>
            <a:spLocks noGrp="1"/>
          </p:cNvSpPr>
          <p:nvPr>
            <p:ph idx="1"/>
          </p:nvPr>
        </p:nvSpPr>
        <p:spPr/>
        <p:txBody>
          <a:bodyPr/>
          <a:lstStyle/>
          <a:p>
            <a:r>
              <a:rPr lang="cs-CZ" dirty="0" smtClean="0">
                <a:hlinkClick r:id="rId2"/>
              </a:rPr>
              <a:t>https://youtu.be/od0Pkg4WR_E</a:t>
            </a:r>
            <a:endParaRPr lang="cs-CZ" dirty="0" smtClean="0"/>
          </a:p>
          <a:p>
            <a:r>
              <a:rPr lang="cs-CZ" dirty="0" smtClean="0">
                <a:hlinkClick r:id="rId3"/>
              </a:rPr>
              <a:t>https://youtu.be/c75jsXmxEYc</a:t>
            </a:r>
            <a:endParaRPr lang="cs-CZ" dirty="0" smtClean="0"/>
          </a:p>
          <a:p>
            <a:r>
              <a:rPr lang="cs-CZ" dirty="0" smtClean="0"/>
              <a:t>https://www.youtube.com/watch?v=IBmfnm1iTg8</a:t>
            </a:r>
            <a:endParaRPr lang="cs-CZ"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Bezpečnost v IT</a:t>
            </a:r>
            <a:endParaRPr lang="cs-CZ" dirty="0"/>
          </a:p>
        </p:txBody>
      </p:sp>
      <p:sp>
        <p:nvSpPr>
          <p:cNvPr id="3" name="Zástupný symbol pro obsah 2"/>
          <p:cNvSpPr>
            <a:spLocks noGrp="1"/>
          </p:cNvSpPr>
          <p:nvPr>
            <p:ph idx="1"/>
          </p:nvPr>
        </p:nvSpPr>
        <p:spPr>
          <a:xfrm>
            <a:off x="251520" y="1556792"/>
            <a:ext cx="8686800" cy="5040560"/>
          </a:xfrm>
        </p:spPr>
        <p:txBody>
          <a:bodyPr>
            <a:noAutofit/>
          </a:bodyPr>
          <a:lstStyle/>
          <a:p>
            <a:r>
              <a:rPr lang="cs-CZ" sz="2400" dirty="0" smtClean="0"/>
              <a:t>Bezpečnost při využívání informačních a komunikačních technologií - vyžaduje, aby uchazeč </a:t>
            </a:r>
            <a:endParaRPr lang="cs-CZ" sz="2400" dirty="0" smtClean="0"/>
          </a:p>
          <a:p>
            <a:r>
              <a:rPr lang="cs-CZ" sz="2400" dirty="0" smtClean="0"/>
              <a:t>porozuměl </a:t>
            </a:r>
            <a:r>
              <a:rPr lang="cs-CZ" sz="2400" dirty="0" smtClean="0"/>
              <a:t>základním principům bezpečného využívání informačních a komunikačních technologií v každodenním životě, </a:t>
            </a:r>
            <a:endParaRPr lang="cs-CZ" sz="2400" dirty="0" smtClean="0"/>
          </a:p>
          <a:p>
            <a:r>
              <a:rPr lang="cs-CZ" sz="2400" dirty="0" smtClean="0"/>
              <a:t>uměl </a:t>
            </a:r>
            <a:r>
              <a:rPr lang="cs-CZ" sz="2400" dirty="0" smtClean="0"/>
              <a:t>používat odpovídající techniky a aplikace pro zajištění bezpečného připojení k počítačové síti, spolehlivě a bezpečně používat </a:t>
            </a:r>
            <a:r>
              <a:rPr lang="cs-CZ" sz="2400" dirty="0" smtClean="0">
                <a:hlinkClick r:id="rId2" tooltip="Internet"/>
              </a:rPr>
              <a:t>Internet</a:t>
            </a:r>
            <a:r>
              <a:rPr lang="cs-CZ" sz="2400" dirty="0" smtClean="0"/>
              <a:t> a odpovídajícím způsobem spravovat data, </a:t>
            </a:r>
            <a:endParaRPr lang="cs-CZ" sz="2400" dirty="0" smtClean="0"/>
          </a:p>
          <a:p>
            <a:r>
              <a:rPr lang="cs-CZ" sz="2400" dirty="0" smtClean="0"/>
              <a:t>bude </a:t>
            </a:r>
            <a:r>
              <a:rPr lang="cs-CZ" sz="2400" dirty="0" smtClean="0"/>
              <a:t>dobře připraven na bezpečnou práci s informačními a komunikačními technologiemi, </a:t>
            </a:r>
            <a:endParaRPr lang="cs-CZ" sz="2400" dirty="0" smtClean="0"/>
          </a:p>
          <a:p>
            <a:r>
              <a:rPr lang="cs-CZ" sz="2400" dirty="0" smtClean="0"/>
              <a:t>bude</a:t>
            </a:r>
            <a:r>
              <a:rPr lang="cs-CZ" sz="2400" dirty="0" smtClean="0"/>
              <a:t> schopen spolehlivě dodržovat bezpečnostní pravidla a rozpoznat běžné bezpečnostní problémy, které se mohou při využívání těchto technologií vyskytnout.</a:t>
            </a:r>
            <a:endParaRPr lang="cs-CZ"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24744"/>
            <a:ext cx="8686800" cy="5531445"/>
          </a:xfrm>
        </p:spPr>
        <p:txBody>
          <a:bodyPr>
            <a:normAutofit fontScale="77500" lnSpcReduction="20000"/>
          </a:bodyPr>
          <a:lstStyle/>
          <a:p>
            <a:pPr>
              <a:buNone/>
            </a:pPr>
            <a:r>
              <a:rPr lang="cs-CZ" dirty="0" smtClean="0"/>
              <a:t>Absolvent tohoto celku by měl být schopen:</a:t>
            </a:r>
          </a:p>
          <a:p>
            <a:r>
              <a:rPr lang="cs-CZ" dirty="0" smtClean="0"/>
              <a:t>Pochopit </a:t>
            </a:r>
            <a:r>
              <a:rPr lang="cs-CZ" dirty="0" smtClean="0">
                <a:hlinkClick r:id="rId2" tooltip="Základní pojmy"/>
              </a:rPr>
              <a:t>základní pojmy</a:t>
            </a:r>
            <a:r>
              <a:rPr lang="cs-CZ" dirty="0" smtClean="0"/>
              <a:t> týkající se důležitosti zabezpečení informací a dat, fyzické bezpečnosti, ochrany osobních údajů a krádeží identity.</a:t>
            </a:r>
          </a:p>
          <a:p>
            <a:r>
              <a:rPr lang="cs-CZ" dirty="0" smtClean="0"/>
              <a:t>Zabezpečit počítač, datová média nebo počítačovou sít před účinky škodlivých programů a před neoprávněným přístupem.</a:t>
            </a:r>
          </a:p>
          <a:p>
            <a:r>
              <a:rPr lang="cs-CZ" dirty="0" smtClean="0"/>
              <a:t>Znát druhy počítačových sítí, druhy připojení k těmto sítím a základní problematiku sítí, zejména firewallů.</a:t>
            </a:r>
          </a:p>
          <a:p>
            <a:r>
              <a:rPr lang="cs-CZ" dirty="0" smtClean="0"/>
              <a:t>Bezpečně se pohybovat a komunikovat na síti </a:t>
            </a:r>
            <a:r>
              <a:rPr lang="cs-CZ" dirty="0" smtClean="0">
                <a:hlinkClick r:id="rId3" tooltip="Internet"/>
              </a:rPr>
              <a:t>Internet</a:t>
            </a:r>
            <a:r>
              <a:rPr lang="cs-CZ" dirty="0" smtClean="0"/>
              <a:t>.</a:t>
            </a:r>
          </a:p>
          <a:p>
            <a:r>
              <a:rPr lang="cs-CZ" dirty="0" smtClean="0"/>
              <a:t>Chápat bezpečnostní rizika týkající se zejména komunikace prostřednictvím elektronické pošty a komunikace na síti v reálném čase.</a:t>
            </a:r>
          </a:p>
          <a:p>
            <a:r>
              <a:rPr lang="cs-CZ" dirty="0" smtClean="0"/>
              <a:t>Správně a bezpečně zálohovat data, obnovovat data ze zálohy, bezpečně odstraňovat data a mazat datová média.</a:t>
            </a:r>
          </a:p>
          <a:p>
            <a:endParaRPr lang="cs-CZ"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Bezpečnost a antivirová ochrana</a:t>
            </a:r>
            <a:endParaRPr lang="cs-CZ" b="1" dirty="0"/>
          </a:p>
        </p:txBody>
      </p:sp>
      <p:sp>
        <p:nvSpPr>
          <p:cNvPr id="3" name="Zástupný symbol pro obsah 2"/>
          <p:cNvSpPr>
            <a:spLocks noGrp="1"/>
          </p:cNvSpPr>
          <p:nvPr>
            <p:ph idx="1"/>
          </p:nvPr>
        </p:nvSpPr>
        <p:spPr/>
        <p:txBody>
          <a:bodyPr>
            <a:normAutofit/>
          </a:bodyPr>
          <a:lstStyle/>
          <a:p>
            <a:r>
              <a:rPr lang="cs-CZ" dirty="0" smtClean="0"/>
              <a:t>Bezpečnost počítače, operačního systému, dat i uživatelů je v současné době často diskutovaným tématem. Při provozu počítače je nutné zajistit bezpečnost před virovými útoky i dalšími druhy nežádoucího software. Konfigurovat počítač tak, aby byl před útoky chráněn. </a:t>
            </a:r>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Základní pojmy bezpečnosti PC</a:t>
            </a:r>
            <a:endParaRPr lang="cs-CZ" dirty="0"/>
          </a:p>
        </p:txBody>
      </p:sp>
      <p:sp>
        <p:nvSpPr>
          <p:cNvPr id="3" name="Zástupný symbol pro obsah 2"/>
          <p:cNvSpPr>
            <a:spLocks noGrp="1"/>
          </p:cNvSpPr>
          <p:nvPr>
            <p:ph idx="1"/>
          </p:nvPr>
        </p:nvSpPr>
        <p:spPr/>
        <p:txBody>
          <a:bodyPr>
            <a:normAutofit fontScale="92500"/>
          </a:bodyPr>
          <a:lstStyle/>
          <a:p>
            <a:pPr>
              <a:buNone/>
            </a:pPr>
            <a:r>
              <a:rPr lang="cs-CZ" dirty="0" smtClean="0"/>
              <a:t>Počítačovou bezpečnost můžeme rozdělit do základních dvou typů hrozeb:</a:t>
            </a:r>
          </a:p>
          <a:p>
            <a:pPr lvl="0"/>
            <a:r>
              <a:rPr lang="cs-CZ" dirty="0" smtClean="0"/>
              <a:t>Bezpečnost </a:t>
            </a:r>
            <a:r>
              <a:rPr lang="cs-CZ" b="1" dirty="0" smtClean="0"/>
              <a:t>fyzickou </a:t>
            </a:r>
            <a:r>
              <a:rPr lang="cs-CZ" dirty="0" smtClean="0"/>
              <a:t>– zabezpečení proti odcizení, poškození, zničení technického vybavení počítačových systémů (úmyslné i neúmyslné).</a:t>
            </a:r>
          </a:p>
          <a:p>
            <a:pPr lvl="0"/>
            <a:r>
              <a:rPr lang="cs-CZ" dirty="0" smtClean="0"/>
              <a:t>Bezpečnost </a:t>
            </a:r>
            <a:r>
              <a:rPr lang="cs-CZ" b="1" dirty="0" smtClean="0"/>
              <a:t>dat a informací </a:t>
            </a:r>
            <a:r>
              <a:rPr lang="cs-CZ" dirty="0" smtClean="0"/>
              <a:t>– odcizení, poškození, pozměnění, smazání dat či informací. Může být prováděno útočníkem přímo nebo nepřímo škodlivým programovým kódem.</a:t>
            </a:r>
          </a:p>
          <a:p>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Počítačové viry a další nežádoucí software</a:t>
            </a:r>
            <a:endParaRPr lang="cs-CZ" dirty="0"/>
          </a:p>
        </p:txBody>
      </p:sp>
      <p:sp>
        <p:nvSpPr>
          <p:cNvPr id="3" name="Zástupný symbol pro obsah 2"/>
          <p:cNvSpPr>
            <a:spLocks noGrp="1"/>
          </p:cNvSpPr>
          <p:nvPr>
            <p:ph idx="1"/>
          </p:nvPr>
        </p:nvSpPr>
        <p:spPr/>
        <p:txBody>
          <a:bodyPr/>
          <a:lstStyle/>
          <a:p>
            <a:r>
              <a:rPr lang="cs-CZ" dirty="0" smtClean="0"/>
              <a:t>V odborné terminologii je počítačový virus však jedním z mnoha typů škodlivého či nežádoucího software. Obecnějším termínem je </a:t>
            </a:r>
            <a:r>
              <a:rPr lang="cs-CZ" b="1" dirty="0" err="1" smtClean="0"/>
              <a:t>malware</a:t>
            </a:r>
            <a:r>
              <a:rPr lang="cs-CZ" dirty="0" smtClean="0"/>
              <a:t>. Termín </a:t>
            </a:r>
            <a:r>
              <a:rPr lang="cs-CZ" dirty="0" err="1" smtClean="0"/>
              <a:t>malware</a:t>
            </a:r>
            <a:r>
              <a:rPr lang="cs-CZ" dirty="0" smtClean="0"/>
              <a:t> pochází ze složeniny slov </a:t>
            </a:r>
            <a:r>
              <a:rPr lang="cs-CZ" dirty="0" err="1" smtClean="0"/>
              <a:t>malicious</a:t>
            </a:r>
            <a:r>
              <a:rPr lang="cs-CZ" dirty="0" smtClean="0"/>
              <a:t> software, tedy jakýsi „zlomyslný“, „zákeřný“ software. Spadají pod něj tedy nejenom počítačové viry, ale například </a:t>
            </a:r>
            <a:r>
              <a:rPr lang="cs-CZ" b="1" dirty="0" err="1" smtClean="0"/>
              <a:t>spyware</a:t>
            </a:r>
            <a:r>
              <a:rPr lang="cs-CZ" b="1" dirty="0" smtClean="0"/>
              <a:t>, </a:t>
            </a:r>
            <a:r>
              <a:rPr lang="cs-CZ" b="1" dirty="0" err="1" smtClean="0"/>
              <a:t>adware</a:t>
            </a:r>
            <a:r>
              <a:rPr lang="cs-CZ" dirty="0" smtClean="0"/>
              <a:t>, a další níže popsané druhy.</a:t>
            </a:r>
          </a:p>
          <a:p>
            <a:endParaRPr lang="cs-CZ"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Příznaky virů</a:t>
            </a:r>
            <a:endParaRPr lang="cs-CZ" dirty="0"/>
          </a:p>
        </p:txBody>
      </p:sp>
      <p:sp>
        <p:nvSpPr>
          <p:cNvPr id="3" name="Zástupný symbol pro obsah 2"/>
          <p:cNvSpPr>
            <a:spLocks noGrp="1"/>
          </p:cNvSpPr>
          <p:nvPr>
            <p:ph idx="1"/>
          </p:nvPr>
        </p:nvSpPr>
        <p:spPr/>
        <p:txBody>
          <a:bodyPr>
            <a:noAutofit/>
          </a:bodyPr>
          <a:lstStyle/>
          <a:p>
            <a:pPr lvl="0"/>
            <a:r>
              <a:rPr lang="cs-CZ" sz="2300" dirty="0" smtClean="0"/>
              <a:t>Soubory či programy jsou poškozeny nebo nepracují správně</a:t>
            </a:r>
          </a:p>
          <a:p>
            <a:pPr lvl="0"/>
            <a:r>
              <a:rPr lang="cs-CZ" sz="2300" dirty="0" smtClean="0"/>
              <a:t>V některých složkách se objevují nové soubory</a:t>
            </a:r>
          </a:p>
          <a:p>
            <a:pPr lvl="0"/>
            <a:r>
              <a:rPr lang="cs-CZ" sz="2300" dirty="0" smtClean="0"/>
              <a:t>Na obrazovce vyskakují různá varovná hlášení či chybové zprávy</a:t>
            </a:r>
          </a:p>
          <a:p>
            <a:pPr lvl="0"/>
            <a:r>
              <a:rPr lang="cs-CZ" sz="2300" dirty="0" smtClean="0"/>
              <a:t>Název disku byl změněn</a:t>
            </a:r>
          </a:p>
          <a:p>
            <a:pPr lvl="0"/>
            <a:r>
              <a:rPr lang="cs-CZ" sz="2300" dirty="0" smtClean="0"/>
              <a:t>Soubory či programy se ztrácí</a:t>
            </a:r>
          </a:p>
          <a:p>
            <a:pPr lvl="0"/>
            <a:r>
              <a:rPr lang="cs-CZ" sz="2300" dirty="0" smtClean="0"/>
              <a:t>Dochází k problémům s pamětí počítače, především často narážíte na její nedostatek</a:t>
            </a:r>
          </a:p>
          <a:p>
            <a:pPr lvl="0"/>
            <a:r>
              <a:rPr lang="cs-CZ" sz="2300" dirty="0" smtClean="0"/>
              <a:t>Náhlé zpomalení práce počítače</a:t>
            </a:r>
          </a:p>
          <a:p>
            <a:pPr lvl="0"/>
            <a:r>
              <a:rPr lang="cs-CZ" sz="2300" dirty="0" smtClean="0"/>
              <a:t>Neočekávané rozsvěcování kontrolek diskových mechanik</a:t>
            </a:r>
          </a:p>
          <a:p>
            <a:pPr lvl="0"/>
            <a:r>
              <a:rPr lang="cs-CZ" sz="2300" dirty="0" smtClean="0"/>
              <a:t>Vizuální a akustické signály</a:t>
            </a:r>
          </a:p>
          <a:p>
            <a:pPr lvl="0"/>
            <a:r>
              <a:rPr lang="cs-CZ" sz="2300" dirty="0" smtClean="0"/>
              <a:t>Zpomalení internetového připojení vlivem nežádoucí komunikace</a:t>
            </a:r>
            <a:endParaRPr lang="cs-CZ" sz="23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Typy virů</a:t>
            </a:r>
            <a:endParaRPr lang="cs-CZ" dirty="0"/>
          </a:p>
        </p:txBody>
      </p:sp>
      <p:sp>
        <p:nvSpPr>
          <p:cNvPr id="3" name="Zástupný symbol pro obsah 2"/>
          <p:cNvSpPr>
            <a:spLocks noGrp="1"/>
          </p:cNvSpPr>
          <p:nvPr>
            <p:ph idx="1"/>
          </p:nvPr>
        </p:nvSpPr>
        <p:spPr>
          <a:xfrm>
            <a:off x="304800" y="1268760"/>
            <a:ext cx="8686800" cy="5112568"/>
          </a:xfrm>
        </p:spPr>
        <p:txBody>
          <a:bodyPr>
            <a:normAutofit fontScale="25000" lnSpcReduction="20000"/>
          </a:bodyPr>
          <a:lstStyle/>
          <a:p>
            <a:r>
              <a:rPr lang="cs-CZ" sz="7200" b="1" dirty="0" smtClean="0"/>
              <a:t>Červ (</a:t>
            </a:r>
            <a:r>
              <a:rPr lang="cs-CZ" sz="7200" b="1" dirty="0" err="1" smtClean="0"/>
              <a:t>worm</a:t>
            </a:r>
            <a:r>
              <a:rPr lang="cs-CZ" sz="7200" b="1" dirty="0" smtClean="0"/>
              <a:t>)</a:t>
            </a:r>
            <a:r>
              <a:rPr lang="cs-CZ" sz="7200" dirty="0" smtClean="0"/>
              <a:t> žádné soubory nenapadá. Při šíření sám sebe odešle prostřednictvím počítačové sítě. Parazituje v jednom exempláři na hostitelském počítači, přičemž používá jeho komunikační propojení s dalšími počítači pro svoje šíření. Klasický červ se tedy nepřipojuje k žádnému hostitelskému souboru, ani se na lokálním disku nešíří.</a:t>
            </a:r>
          </a:p>
          <a:p>
            <a:r>
              <a:rPr lang="cs-CZ" sz="7200" b="1" dirty="0" smtClean="0"/>
              <a:t>Trojský kůň (</a:t>
            </a:r>
            <a:r>
              <a:rPr lang="cs-CZ" sz="7200" b="1" dirty="0" err="1" smtClean="0"/>
              <a:t>trojan</a:t>
            </a:r>
            <a:r>
              <a:rPr lang="cs-CZ" sz="7200" b="1" dirty="0" smtClean="0"/>
              <a:t>)</a:t>
            </a:r>
            <a:r>
              <a:rPr lang="cs-CZ" sz="7200" dirty="0" smtClean="0"/>
              <a:t> je program, který navenek navozuje dojem užitečnosti (např. přehrává hudbu, zobrazuje předpověď počasí), ale přitom v pozadí dělá ještě i něco nežádoucího - maže soubory, šifruje data, skrytou komunikací přes Internet narušuje soukromí uživatele počítače - zaznamenává hesla, která vkládáme do různých formulářů, pozoruje, jaké stránky na Internetu otvíráme, apod. Trojský kůň je buď naprogramovaný jako původní aplikace, nebo je vytvořený z už existujícího programu jeho spojením se škodlivým kódem, který se vykonává před samotným programem. Od počítačového viru nebo červa se trojský kůň odlišuje tím, že se dál nereprodukuje.</a:t>
            </a:r>
          </a:p>
          <a:p>
            <a:r>
              <a:rPr lang="cs-CZ" sz="7200" b="1" dirty="0" err="1" smtClean="0"/>
              <a:t>Spyware</a:t>
            </a:r>
            <a:r>
              <a:rPr lang="cs-CZ" sz="7200" dirty="0" smtClean="0"/>
              <a:t> shromažďuje nejrůznější informace a odesílá je bez vědomí uživatele počítače někomu jinému. Nezáleží na tom, jaké informace sbírá (seznam zadávaných hesel, seznam skladeb přehrávaných na počítači …). Může být využit k získání informací pro reklamní účely nebo cílené získání hesel i záznamů o kompletní činnosti na počítači ve formě různých </a:t>
            </a:r>
            <a:r>
              <a:rPr lang="cs-CZ" sz="7200" dirty="0" err="1" smtClean="0"/>
              <a:t>keylogů</a:t>
            </a:r>
            <a:r>
              <a:rPr lang="cs-CZ" sz="7200" dirty="0" smtClean="0"/>
              <a:t>, apod. </a:t>
            </a:r>
          </a:p>
          <a:p>
            <a:r>
              <a:rPr lang="cs-CZ" sz="7200" b="1" dirty="0" err="1" smtClean="0"/>
              <a:t>Adware</a:t>
            </a:r>
            <a:r>
              <a:rPr lang="cs-CZ" sz="7200" dirty="0" smtClean="0"/>
              <a:t> je program, který během své běžné činnosti zobrazuje obtěžující reklamu (běžné reklamní proužky - bannery – známe i z internetových stránek) nebo vyskakující reklamní okna.</a:t>
            </a:r>
          </a:p>
          <a:p>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Internetové a síťové hrozby </a:t>
            </a:r>
            <a:endParaRPr lang="cs-CZ" dirty="0"/>
          </a:p>
        </p:txBody>
      </p:sp>
      <p:sp>
        <p:nvSpPr>
          <p:cNvPr id="3" name="Zástupný symbol pro obsah 2"/>
          <p:cNvSpPr>
            <a:spLocks noGrp="1"/>
          </p:cNvSpPr>
          <p:nvPr>
            <p:ph idx="1"/>
          </p:nvPr>
        </p:nvSpPr>
        <p:spPr/>
        <p:txBody>
          <a:bodyPr>
            <a:normAutofit fontScale="25000" lnSpcReduction="20000"/>
          </a:bodyPr>
          <a:lstStyle/>
          <a:p>
            <a:r>
              <a:rPr lang="cs-CZ" sz="8000" b="1" dirty="0" smtClean="0"/>
              <a:t>Spam</a:t>
            </a:r>
            <a:r>
              <a:rPr lang="cs-CZ" sz="8000" dirty="0" smtClean="0"/>
              <a:t> je nevyžádaným a nežádoucím mailem. Většina spamů jsou reklamní nabídky a další obtěžující zprávy, mohou však obsahovat i škodlivé odkazy či přílohy. Šíření spamu zatěžuje počítačovou síť i poštovní servery a klienty. </a:t>
            </a:r>
          </a:p>
          <a:p>
            <a:r>
              <a:rPr lang="cs-CZ" sz="8000" b="1" dirty="0" err="1" smtClean="0"/>
              <a:t>Hoax</a:t>
            </a:r>
            <a:r>
              <a:rPr lang="cs-CZ" sz="8000" dirty="0" smtClean="0"/>
              <a:t> jsou e-</a:t>
            </a:r>
            <a:r>
              <a:rPr lang="cs-CZ" sz="8000" dirty="0" err="1" smtClean="0"/>
              <a:t>mailové</a:t>
            </a:r>
            <a:r>
              <a:rPr lang="cs-CZ" sz="8000" dirty="0" smtClean="0"/>
              <a:t>, webové a jiné zprávy obsahující falešné informace. Mohou obsahovat upozornění na nebezpečí nakažení se nějakým novým virem případně jinou na pohled důležitou (zajímavou, užitečnou) zprávu, kterou uživatelé vlastnoručně rozšiřují dále mezi svými kontakty a způsobují tak lavinovité šíření zprávy po síti. Následkem je zbytečné dezinformování masy lidí a zahlcování sítě. V návaznosti na zprávu může být cílem reakce uživatele – například stažení si „antiviru“ do PC a tím ruční infiltrování počítače škodlivým kódem. </a:t>
            </a:r>
          </a:p>
          <a:p>
            <a:r>
              <a:rPr lang="cs-CZ" sz="8000" b="1" dirty="0" err="1" smtClean="0"/>
              <a:t>Phishing</a:t>
            </a:r>
            <a:r>
              <a:rPr lang="cs-CZ" sz="8000" dirty="0" smtClean="0"/>
              <a:t>, v češtině obecně známý také jako "</a:t>
            </a:r>
            <a:r>
              <a:rPr lang="cs-CZ" sz="8000" dirty="0" err="1" smtClean="0"/>
              <a:t>rhybaření</a:t>
            </a:r>
            <a:r>
              <a:rPr lang="cs-CZ" sz="8000" dirty="0" smtClean="0"/>
              <a:t>" (slovní hříčka), znamená pokus o podvodné vylákání citlivých informací za účelem jejich zneužití. Princip </a:t>
            </a:r>
            <a:r>
              <a:rPr lang="cs-CZ" sz="8000" dirty="0" err="1" smtClean="0"/>
              <a:t>phishingu</a:t>
            </a:r>
            <a:r>
              <a:rPr lang="cs-CZ" sz="8000" dirty="0" smtClean="0"/>
              <a:t> je jednoduchý - útočník kontaktuje oběť a snaží se z ní vytáhnout citlivá data. Většinou se tak děje pomocí emailů nebo podvržených www stránek. Jsou známy pokusy o vylákání hesel, osobních údajů a dalších informací.</a:t>
            </a:r>
          </a:p>
          <a:p>
            <a:r>
              <a:rPr lang="cs-CZ" sz="8000" dirty="0" smtClean="0"/>
              <a:t> </a:t>
            </a:r>
          </a:p>
          <a:p>
            <a:endParaRPr lang="cs-CZ"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Detekce a obrana</a:t>
            </a:r>
            <a:r>
              <a:rPr lang="cs-CZ" dirty="0" smtClean="0"/>
              <a:t/>
            </a:r>
            <a:br>
              <a:rPr lang="cs-CZ" dirty="0" smtClean="0"/>
            </a:br>
            <a:r>
              <a:rPr lang="cs-CZ" b="1" dirty="0" smtClean="0"/>
              <a:t> </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Antivirový systém</a:t>
            </a:r>
            <a:r>
              <a:rPr lang="cs-CZ" dirty="0" smtClean="0"/>
              <a:t> (program) je základním programovým vybavením pro obranu před virovým nebezpečím. Měl by být instalovaný na každém počítači, nejlépe ihned po instalaci systému. Vyhledává a kontroluje data na základě virové databáze. Na trhu existuje celá řada antivirových systémů (mnohé pro nekomerční využití i zdarma). Mezi nejznámější patří například AVAST, AVG, ESET NOD32, AVP, </a:t>
            </a:r>
            <a:r>
              <a:rPr lang="cs-CZ" dirty="0" err="1" smtClean="0"/>
              <a:t>Norton</a:t>
            </a:r>
            <a:r>
              <a:rPr lang="cs-CZ" dirty="0" smtClean="0"/>
              <a:t> Antivirus, a další.</a:t>
            </a:r>
          </a:p>
          <a:p>
            <a:r>
              <a:rPr lang="cs-CZ" b="1" dirty="0" smtClean="0"/>
              <a:t>Firewall</a:t>
            </a:r>
            <a:r>
              <a:rPr lang="cs-CZ" dirty="0" smtClean="0"/>
              <a:t> je druhým základním programem pro ochranu počítače. V dnešní době bývá softwarový firewall součástí OS MS Windows nebo je možné instalovat firewall jiného výrobce podobně jako antivirový systém. Firewall je program, který oddělí váš PC (nebo vnitřní síť) od vnějšího internetového prostředí. V počítačových sítích bývá navíc firewall implementován v síťovém hardware (</a:t>
            </a:r>
            <a:r>
              <a:rPr lang="cs-CZ" dirty="0" err="1" smtClean="0"/>
              <a:t>proxy</a:t>
            </a:r>
            <a:r>
              <a:rPr lang="cs-CZ" dirty="0" smtClean="0"/>
              <a:t> serveru, </a:t>
            </a:r>
            <a:r>
              <a:rPr lang="cs-CZ" dirty="0" err="1" smtClean="0"/>
              <a:t>routeru</a:t>
            </a:r>
            <a:r>
              <a:rPr lang="cs-CZ" dirty="0" smtClean="0"/>
              <a:t>, apod.). </a:t>
            </a:r>
          </a:p>
          <a:p>
            <a:endParaRPr lang="cs-CZ" dirty="0" smtClean="0"/>
          </a:p>
          <a:p>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331640" y="0"/>
            <a:ext cx="6120680" cy="68123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Zásady bezpečnosti  PC</a:t>
            </a:r>
            <a:endParaRPr lang="cs-CZ" dirty="0"/>
          </a:p>
        </p:txBody>
      </p:sp>
      <p:sp>
        <p:nvSpPr>
          <p:cNvPr id="3" name="Zástupný symbol pro obsah 2"/>
          <p:cNvSpPr>
            <a:spLocks noGrp="1"/>
          </p:cNvSpPr>
          <p:nvPr>
            <p:ph idx="1"/>
          </p:nvPr>
        </p:nvSpPr>
        <p:spPr>
          <a:xfrm>
            <a:off x="304800" y="1340768"/>
            <a:ext cx="8686800" cy="5112568"/>
          </a:xfrm>
        </p:spPr>
        <p:txBody>
          <a:bodyPr>
            <a:normAutofit fontScale="25000" lnSpcReduction="20000"/>
          </a:bodyPr>
          <a:lstStyle/>
          <a:p>
            <a:pPr lvl="0"/>
            <a:r>
              <a:rPr lang="cs-CZ" sz="7200" dirty="0" smtClean="0"/>
              <a:t>Povolení automatických aktualizací všech aplikací</a:t>
            </a:r>
          </a:p>
          <a:p>
            <a:pPr lvl="0"/>
            <a:r>
              <a:rPr lang="cs-CZ" sz="7200" dirty="0" smtClean="0"/>
              <a:t>Využívání specializovaného software pro kontrolu využívání aktuálních verzi programů</a:t>
            </a:r>
          </a:p>
          <a:p>
            <a:pPr lvl="0"/>
            <a:r>
              <a:rPr lang="cs-CZ" sz="7200" dirty="0" smtClean="0"/>
              <a:t>Používání nejnovějších verzí prohlížečů</a:t>
            </a:r>
          </a:p>
          <a:p>
            <a:pPr lvl="0"/>
            <a:r>
              <a:rPr lang="cs-CZ" sz="7200" dirty="0" smtClean="0"/>
              <a:t>Používání specializovaných služeb (i online) kombinující kontrolu více antiviry</a:t>
            </a:r>
          </a:p>
          <a:p>
            <a:pPr lvl="0"/>
            <a:r>
              <a:rPr lang="cs-CZ" sz="7200" dirty="0" smtClean="0"/>
              <a:t>Využívání heuristických a behaviorálních analýz</a:t>
            </a:r>
          </a:p>
          <a:p>
            <a:pPr lvl="0"/>
            <a:r>
              <a:rPr lang="cs-CZ" sz="7200" dirty="0" smtClean="0"/>
              <a:t>Učení a nastavení </a:t>
            </a:r>
            <a:r>
              <a:rPr lang="cs-CZ" sz="7200" dirty="0" err="1" smtClean="0"/>
              <a:t>anti</a:t>
            </a:r>
            <a:r>
              <a:rPr lang="cs-CZ" sz="7200" dirty="0" smtClean="0"/>
              <a:t>-spam filtrů</a:t>
            </a:r>
          </a:p>
          <a:p>
            <a:pPr lvl="0"/>
            <a:r>
              <a:rPr lang="cs-CZ" sz="7200" dirty="0" smtClean="0"/>
              <a:t>Neklikat na neznámé odkazy v mailu, pozorně zadávat adresy webů, využívat </a:t>
            </a:r>
            <a:r>
              <a:rPr lang="cs-CZ" sz="7200" dirty="0" err="1" smtClean="0"/>
              <a:t>antiphising</a:t>
            </a:r>
            <a:endParaRPr lang="cs-CZ" sz="7200" dirty="0" smtClean="0"/>
          </a:p>
          <a:p>
            <a:pPr lvl="0"/>
            <a:r>
              <a:rPr lang="cs-CZ" sz="7200" dirty="0" smtClean="0"/>
              <a:t>Zabezpečit vlastní web</a:t>
            </a:r>
          </a:p>
          <a:p>
            <a:pPr lvl="0"/>
            <a:r>
              <a:rPr lang="cs-CZ" sz="7200" dirty="0" smtClean="0"/>
              <a:t>Správná volba hesel</a:t>
            </a:r>
          </a:p>
          <a:p>
            <a:pPr lvl="0"/>
            <a:r>
              <a:rPr lang="cs-CZ" sz="7200" dirty="0" smtClean="0"/>
              <a:t>Online skenování prohlížeče</a:t>
            </a:r>
          </a:p>
          <a:p>
            <a:r>
              <a:rPr lang="cs-CZ" sz="7200" dirty="0" smtClean="0"/>
              <a:t> </a:t>
            </a:r>
          </a:p>
          <a:p>
            <a:pPr>
              <a:buNone/>
            </a:pPr>
            <a:r>
              <a:rPr lang="cs-CZ" sz="7200" dirty="0" smtClean="0"/>
              <a:t>K těmto bodům můžeme dodat další:</a:t>
            </a:r>
          </a:p>
          <a:p>
            <a:pPr lvl="0"/>
            <a:r>
              <a:rPr lang="cs-CZ" sz="7200" dirty="0" smtClean="0"/>
              <a:t>Pravidelně provádějte zálohy</a:t>
            </a:r>
          </a:p>
          <a:p>
            <a:pPr lvl="0"/>
            <a:r>
              <a:rPr lang="cs-CZ" sz="7200" dirty="0" smtClean="0"/>
              <a:t>Využívejte Firewallu</a:t>
            </a:r>
          </a:p>
          <a:p>
            <a:pPr lvl="0"/>
            <a:r>
              <a:rPr lang="cs-CZ" sz="7200" dirty="0" smtClean="0"/>
              <a:t>Tajná data šifrujte</a:t>
            </a:r>
          </a:p>
          <a:p>
            <a:pPr lvl="0"/>
            <a:r>
              <a:rPr lang="cs-CZ" sz="7200" dirty="0" smtClean="0"/>
              <a:t>Komunikujte obezřetně s neznámými osobami na internetu</a:t>
            </a:r>
          </a:p>
          <a:p>
            <a:pPr lvl="0"/>
            <a:r>
              <a:rPr lang="cs-CZ" sz="7200" dirty="0" smtClean="0"/>
              <a:t>Bezpečně nakládejte s hesly</a:t>
            </a:r>
          </a:p>
          <a:p>
            <a:endParaRPr lang="cs-CZ"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Informace na internetu</a:t>
            </a:r>
            <a:endParaRPr lang="cs-CZ" b="1" dirty="0"/>
          </a:p>
        </p:txBody>
      </p:sp>
      <p:sp>
        <p:nvSpPr>
          <p:cNvPr id="3" name="Zástupný symbol pro obsah 2"/>
          <p:cNvSpPr>
            <a:spLocks noGrp="1"/>
          </p:cNvSpPr>
          <p:nvPr>
            <p:ph idx="1"/>
          </p:nvPr>
        </p:nvSpPr>
        <p:spPr/>
        <p:txBody>
          <a:bodyPr/>
          <a:lstStyle/>
          <a:p>
            <a:r>
              <a:rPr lang="cs-CZ" dirty="0" smtClean="0"/>
              <a:t>Samotný vznik internetu je datován do období studené války. Konkrétně v roce 1969 proběhla první komunikace. Nejprve se jednalo o síť budovanou za účelem komunikace armádních počítačů s cílem decentralizovat způsob komunikace (</a:t>
            </a:r>
            <a:r>
              <a:rPr lang="cs-CZ" dirty="0" err="1" smtClean="0"/>
              <a:t>arpanet</a:t>
            </a:r>
            <a:r>
              <a:rPr lang="cs-CZ" dirty="0" smtClean="0"/>
              <a:t>). V současnosti nejvyužívanější služba www přišla až později v roce 1989 </a:t>
            </a:r>
            <a:endParaRPr lang="cs-CZ"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92500" lnSpcReduction="20000"/>
          </a:bodyPr>
          <a:lstStyle/>
          <a:p>
            <a:pPr>
              <a:buNone/>
            </a:pPr>
            <a:r>
              <a:rPr lang="cs-CZ" dirty="0" smtClean="0"/>
              <a:t>Na internetu vznikalo a vzniká celá řada nových služeb, které jsou využívány po celém světě. Nejznámější si shrňme:</a:t>
            </a:r>
          </a:p>
          <a:p>
            <a:r>
              <a:rPr lang="cs-CZ" b="1" dirty="0" smtClean="0"/>
              <a:t>www</a:t>
            </a:r>
            <a:r>
              <a:rPr lang="cs-CZ" dirty="0" smtClean="0"/>
              <a:t> (</a:t>
            </a:r>
            <a:r>
              <a:rPr lang="cs-CZ" dirty="0" err="1" smtClean="0"/>
              <a:t>world</a:t>
            </a:r>
            <a:r>
              <a:rPr lang="cs-CZ" dirty="0" smtClean="0"/>
              <a:t> </a:t>
            </a:r>
            <a:r>
              <a:rPr lang="cs-CZ" dirty="0" err="1" smtClean="0"/>
              <a:t>wide</a:t>
            </a:r>
            <a:r>
              <a:rPr lang="cs-CZ" dirty="0" smtClean="0"/>
              <a:t> web) – využívající protokolu http (</a:t>
            </a:r>
            <a:r>
              <a:rPr lang="cs-CZ" dirty="0" err="1" smtClean="0"/>
              <a:t>https</a:t>
            </a:r>
            <a:r>
              <a:rPr lang="cs-CZ" dirty="0" smtClean="0"/>
              <a:t>) a systému klient-server pro zobrazení primárně hypertextových dokumentů, obrázku a nabízející celou řadu pokročilých služeb v dnešní době až po online aplikace běžící ve webovém prohlížeči. Mezi nejznámější prohlížeče patří Internet Explorer, </a:t>
            </a:r>
            <a:r>
              <a:rPr lang="cs-CZ" dirty="0" err="1" smtClean="0"/>
              <a:t>Mozilla</a:t>
            </a:r>
            <a:r>
              <a:rPr lang="cs-CZ" dirty="0" smtClean="0"/>
              <a:t> </a:t>
            </a:r>
            <a:r>
              <a:rPr lang="cs-CZ" dirty="0" err="1" smtClean="0"/>
              <a:t>Firefox</a:t>
            </a:r>
            <a:r>
              <a:rPr lang="cs-CZ" dirty="0" smtClean="0"/>
              <a:t>, Opera a </a:t>
            </a:r>
            <a:r>
              <a:rPr lang="cs-CZ" dirty="0" err="1" smtClean="0"/>
              <a:t>Google</a:t>
            </a:r>
            <a:r>
              <a:rPr lang="cs-CZ" dirty="0" smtClean="0"/>
              <a:t> Chrome. </a:t>
            </a:r>
            <a:endParaRPr lang="cs-CZ"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32500" lnSpcReduction="20000"/>
          </a:bodyPr>
          <a:lstStyle/>
          <a:p>
            <a:r>
              <a:rPr lang="cs-CZ" sz="5500" b="1" dirty="0" smtClean="0"/>
              <a:t>E-mail</a:t>
            </a:r>
            <a:r>
              <a:rPr lang="cs-CZ" sz="5500" dirty="0" smtClean="0"/>
              <a:t> (elektronická pošta) – slouží k posílání textových zpráv mezi uživateli sítě. Pro její využívání je nutné mít registrovanou emailovou adresu ve tvaru </a:t>
            </a:r>
            <a:r>
              <a:rPr lang="cs-CZ" sz="5500" dirty="0" smtClean="0">
                <a:hlinkClick r:id="rId2"/>
              </a:rPr>
              <a:t>uživatel@server.doména</a:t>
            </a:r>
            <a:r>
              <a:rPr lang="cs-CZ" sz="5500" dirty="0" smtClean="0"/>
              <a:t>. Využívat email můžeme dvěma způsoby. První je přes webové rozhraní poskytovatele, druhý je využitím poštovního klienta. Neznámější poštovní klienti jsou např. MS Outlook, </a:t>
            </a:r>
            <a:r>
              <a:rPr lang="cs-CZ" sz="5500" dirty="0" err="1" smtClean="0"/>
              <a:t>Outlook</a:t>
            </a:r>
            <a:r>
              <a:rPr lang="cs-CZ" sz="5500" dirty="0" smtClean="0"/>
              <a:t> Express, </a:t>
            </a:r>
            <a:r>
              <a:rPr lang="cs-CZ" sz="5500" dirty="0" err="1" smtClean="0"/>
              <a:t>Mozilla</a:t>
            </a:r>
            <a:r>
              <a:rPr lang="cs-CZ" sz="5500" dirty="0" smtClean="0"/>
              <a:t> </a:t>
            </a:r>
            <a:r>
              <a:rPr lang="cs-CZ" sz="5500" dirty="0" err="1" smtClean="0"/>
              <a:t>Thunderbird</a:t>
            </a:r>
            <a:r>
              <a:rPr lang="cs-CZ" sz="5500" dirty="0" smtClean="0"/>
              <a:t>, a další. </a:t>
            </a:r>
            <a:r>
              <a:rPr lang="cs-CZ" sz="3700" dirty="0" smtClean="0"/>
              <a:t> </a:t>
            </a:r>
          </a:p>
          <a:p>
            <a:r>
              <a:rPr lang="cs-CZ" dirty="0" smtClean="0"/>
              <a:t> </a:t>
            </a:r>
          </a:p>
          <a:p>
            <a:r>
              <a:rPr lang="cs-CZ" sz="6400" b="1" dirty="0" smtClean="0"/>
              <a:t>IM</a:t>
            </a:r>
            <a:r>
              <a:rPr lang="cs-CZ" sz="6400" dirty="0" smtClean="0"/>
              <a:t> (Instant </a:t>
            </a:r>
            <a:r>
              <a:rPr lang="cs-CZ" sz="6400" dirty="0" err="1" smtClean="0"/>
              <a:t>messaging</a:t>
            </a:r>
            <a:r>
              <a:rPr lang="cs-CZ" sz="6400" dirty="0" smtClean="0"/>
              <a:t>) na rozdíl od emailu poskytuje možnost přímé online komunikace mezi dvěma nebo více uživateli posíláním textových zpráv. Navíc některé IM služby umožňují i předávání souboru nebo hlasovou a video komunikaci. Nejznámější služby jsou např. ICQ, </a:t>
            </a:r>
            <a:r>
              <a:rPr lang="cs-CZ" sz="6400" dirty="0" err="1" smtClean="0"/>
              <a:t>Jabber</a:t>
            </a:r>
            <a:r>
              <a:rPr lang="cs-CZ" sz="6400" dirty="0" smtClean="0"/>
              <a:t>, AIM, Windows Live </a:t>
            </a:r>
            <a:r>
              <a:rPr lang="cs-CZ" sz="6400" dirty="0" err="1" smtClean="0"/>
              <a:t>Messanger</a:t>
            </a:r>
            <a:r>
              <a:rPr lang="cs-CZ" sz="6400" dirty="0" smtClean="0"/>
              <a:t> a další. Můžeme sem ale zařadit i například </a:t>
            </a:r>
            <a:r>
              <a:rPr lang="cs-CZ" sz="6400" dirty="0" err="1" smtClean="0"/>
              <a:t>Skype</a:t>
            </a:r>
            <a:r>
              <a:rPr lang="cs-CZ" sz="6400" dirty="0" smtClean="0"/>
              <a:t> primárně určený pro </a:t>
            </a:r>
            <a:r>
              <a:rPr lang="cs-CZ" sz="6400" dirty="0" err="1" smtClean="0"/>
              <a:t>VoIP</a:t>
            </a:r>
            <a:r>
              <a:rPr lang="cs-CZ" sz="6400" dirty="0" smtClean="0"/>
              <a:t>.</a:t>
            </a:r>
          </a:p>
          <a:p>
            <a:r>
              <a:rPr lang="cs-CZ" sz="6400" b="1" dirty="0" err="1" smtClean="0"/>
              <a:t>VoIP</a:t>
            </a:r>
            <a:r>
              <a:rPr lang="cs-CZ" sz="6400" dirty="0" smtClean="0"/>
              <a:t> (</a:t>
            </a:r>
            <a:r>
              <a:rPr lang="cs-CZ" sz="6400" dirty="0" err="1" smtClean="0"/>
              <a:t>voice</a:t>
            </a:r>
            <a:r>
              <a:rPr lang="cs-CZ" sz="6400" dirty="0" smtClean="0"/>
              <a:t> </a:t>
            </a:r>
            <a:r>
              <a:rPr lang="cs-CZ" sz="6400" dirty="0" err="1" smtClean="0"/>
              <a:t>over</a:t>
            </a:r>
            <a:r>
              <a:rPr lang="cs-CZ" sz="6400" dirty="0" smtClean="0"/>
              <a:t> IP </a:t>
            </a:r>
            <a:r>
              <a:rPr lang="cs-CZ" sz="6400" dirty="0" err="1" smtClean="0"/>
              <a:t>protocol</a:t>
            </a:r>
            <a:r>
              <a:rPr lang="cs-CZ" sz="6400" dirty="0" smtClean="0"/>
              <a:t>) umožňuje přenos hlasu, tedy telefonování přes internet, asi nejznámější v této oblasti je </a:t>
            </a:r>
            <a:r>
              <a:rPr lang="cs-CZ" sz="6400" dirty="0" err="1" smtClean="0"/>
              <a:t>Skype</a:t>
            </a:r>
            <a:r>
              <a:rPr lang="cs-CZ" sz="6400" dirty="0" smtClean="0"/>
              <a:t>, umožňující navíc i přenos video obrazu komunikujícího či pořádání konferenčních hovorů.</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FTP</a:t>
            </a:r>
            <a:r>
              <a:rPr lang="cs-CZ" dirty="0" smtClean="0"/>
              <a:t> (</a:t>
            </a:r>
            <a:r>
              <a:rPr lang="cs-CZ" dirty="0" err="1" smtClean="0"/>
              <a:t>file</a:t>
            </a:r>
            <a:r>
              <a:rPr lang="cs-CZ" dirty="0" smtClean="0"/>
              <a:t> transfer </a:t>
            </a:r>
            <a:r>
              <a:rPr lang="cs-CZ" dirty="0" err="1" smtClean="0"/>
              <a:t>protocol</a:t>
            </a:r>
            <a:r>
              <a:rPr lang="cs-CZ" dirty="0" smtClean="0"/>
              <a:t>) – základní protokol pro přenos souborů mezi počítači. Je nezabezpečený (existují zabezpečené varianty přes </a:t>
            </a:r>
            <a:r>
              <a:rPr lang="cs-CZ" dirty="0" err="1" smtClean="0"/>
              <a:t>ssh</a:t>
            </a:r>
            <a:r>
              <a:rPr lang="cs-CZ" dirty="0" smtClean="0"/>
              <a:t>). Pro přenos souborů se však na internetu využívá běžně i protokol http nebo novější služby typu peer-to-peer jako jsou </a:t>
            </a:r>
            <a:r>
              <a:rPr lang="cs-CZ" dirty="0" err="1" smtClean="0"/>
              <a:t>torrenty</a:t>
            </a:r>
            <a:r>
              <a:rPr lang="cs-CZ" dirty="0" smtClean="0"/>
              <a:t>. </a:t>
            </a:r>
          </a:p>
          <a:p>
            <a:r>
              <a:rPr lang="cs-CZ" b="1" dirty="0" smtClean="0"/>
              <a:t>Sociální sítě</a:t>
            </a:r>
            <a:r>
              <a:rPr lang="cs-CZ" dirty="0" smtClean="0"/>
              <a:t> se stávají novým komunikačním kanálem. Pomocí sociálních sítí se prostřednictvím Internetu sdružují lidé, kteří by se jinak fyzicky nemohli setkat. V současné době prožívají sociální sítě rychlý rozvoj. O popularitě sociálních sítí svědčí i fakt, že se do nich připojuje stále více uživatelů. Účel sociálních sítí se různí, některé slouží ke sdílení informací a k zábavě, jiné pomáhají hledat práci, případně sdružují etnika nebo umělce. Neznámější sítě jsou například </a:t>
            </a:r>
            <a:r>
              <a:rPr lang="cs-CZ" dirty="0" err="1" smtClean="0"/>
              <a:t>Facebook</a:t>
            </a:r>
            <a:r>
              <a:rPr lang="cs-CZ" dirty="0" smtClean="0"/>
              <a:t>, </a:t>
            </a:r>
            <a:r>
              <a:rPr lang="cs-CZ" dirty="0" err="1" smtClean="0"/>
              <a:t>Google</a:t>
            </a:r>
            <a:r>
              <a:rPr lang="cs-CZ" dirty="0" smtClean="0"/>
              <a:t>+, Lide.</a:t>
            </a:r>
            <a:r>
              <a:rPr lang="cs-CZ" dirty="0" err="1" smtClean="0"/>
              <a:t>cz</a:t>
            </a:r>
            <a:r>
              <a:rPr lang="cs-CZ" dirty="0" smtClean="0"/>
              <a:t>, </a:t>
            </a:r>
            <a:r>
              <a:rPr lang="cs-CZ" dirty="0" err="1" smtClean="0"/>
              <a:t>MySpace</a:t>
            </a:r>
            <a:r>
              <a:rPr lang="cs-CZ" dirty="0" smtClean="0"/>
              <a:t>, </a:t>
            </a:r>
            <a:r>
              <a:rPr lang="cs-CZ" dirty="0" err="1" smtClean="0"/>
              <a:t>Twitter</a:t>
            </a:r>
            <a:r>
              <a:rPr lang="cs-CZ" dirty="0" smtClean="0"/>
              <a:t>, a jiné. Kontakty v těchto sítích ale přináší i určitá bezpečnostní rizika. </a:t>
            </a:r>
            <a:endParaRPr lang="cs-CZ"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Vyhledávání informací</a:t>
            </a:r>
            <a:r>
              <a:rPr lang="cs-CZ" b="1" i="1" dirty="0" smtClean="0"/>
              <a:t> </a:t>
            </a:r>
            <a:r>
              <a:rPr lang="cs-CZ" b="1" dirty="0" smtClean="0"/>
              <a:t>na internetu</a:t>
            </a:r>
            <a:endParaRPr lang="cs-CZ" b="1" i="1" dirty="0"/>
          </a:p>
        </p:txBody>
      </p:sp>
      <p:sp>
        <p:nvSpPr>
          <p:cNvPr id="3" name="Zástupný symbol pro obsah 2"/>
          <p:cNvSpPr>
            <a:spLocks noGrp="1"/>
          </p:cNvSpPr>
          <p:nvPr>
            <p:ph idx="1"/>
          </p:nvPr>
        </p:nvSpPr>
        <p:spPr/>
        <p:txBody>
          <a:bodyPr>
            <a:normAutofit fontScale="70000" lnSpcReduction="20000"/>
          </a:bodyPr>
          <a:lstStyle/>
          <a:p>
            <a:r>
              <a:rPr lang="cs-CZ" b="1" dirty="0" smtClean="0"/>
              <a:t>Zadáním či odhadem adresy</a:t>
            </a:r>
            <a:r>
              <a:rPr lang="cs-CZ" dirty="0" smtClean="0"/>
              <a:t> – pokud známe přesnou webovou adresu stránky, kde se informace nachází je její zadání nejjednodušší cestou. Možný je i její odhad na základě logiky a zkušeností. V názvu bude většinou figurovat název instituce, kterou hledáme apod. (např. www.hrad.</a:t>
            </a:r>
            <a:r>
              <a:rPr lang="cs-CZ" dirty="0" err="1" smtClean="0"/>
              <a:t>cz</a:t>
            </a:r>
            <a:r>
              <a:rPr lang="cs-CZ" dirty="0" smtClean="0"/>
              <a:t>)</a:t>
            </a:r>
          </a:p>
          <a:p>
            <a:r>
              <a:rPr lang="cs-CZ" b="1" dirty="0" smtClean="0"/>
              <a:t>Vyhledáváním v katalogu</a:t>
            </a:r>
            <a:r>
              <a:rPr lang="cs-CZ" dirty="0" smtClean="0"/>
              <a:t> – mnohé weby (např. seznam.</a:t>
            </a:r>
            <a:r>
              <a:rPr lang="cs-CZ" dirty="0" err="1" smtClean="0"/>
              <a:t>cz</a:t>
            </a:r>
            <a:r>
              <a:rPr lang="cs-CZ" dirty="0" smtClean="0"/>
              <a:t>) nabízí katalog uspořádaných odkazů, ve kterém se můžeme „</a:t>
            </a:r>
            <a:r>
              <a:rPr lang="cs-CZ" dirty="0" err="1" smtClean="0"/>
              <a:t>proklikat</a:t>
            </a:r>
            <a:r>
              <a:rPr lang="cs-CZ" dirty="0" smtClean="0"/>
              <a:t>“ až k cíli. Toto vyhledávání bylo využíváno dříve, když nebyly propracované techniky fulltextového vyhledávání. Dále je možné vyhledávat ve specializovaných katalozích (např. článků, zboží u firmy, apod.)</a:t>
            </a:r>
          </a:p>
          <a:p>
            <a:r>
              <a:rPr lang="cs-CZ" b="1" dirty="0" err="1" smtClean="0"/>
              <a:t>Full</a:t>
            </a:r>
            <a:r>
              <a:rPr lang="cs-CZ" b="1" dirty="0" smtClean="0"/>
              <a:t>-textové vyhledávání</a:t>
            </a:r>
            <a:r>
              <a:rPr lang="cs-CZ" dirty="0" smtClean="0"/>
              <a:t> – nejčastější způsob rychlého vyhledání relevantní informace je pomocí vyhledávací služby s podporou </a:t>
            </a:r>
            <a:r>
              <a:rPr lang="cs-CZ" dirty="0" err="1" smtClean="0"/>
              <a:t>full</a:t>
            </a:r>
            <a:r>
              <a:rPr lang="cs-CZ" dirty="0" smtClean="0"/>
              <a:t>-textového vyhledávání. Tyto služby (např. </a:t>
            </a:r>
            <a:r>
              <a:rPr lang="cs-CZ" dirty="0" err="1" smtClean="0"/>
              <a:t>google.com</a:t>
            </a:r>
            <a:r>
              <a:rPr lang="cs-CZ" dirty="0" smtClean="0"/>
              <a:t>) fungují na principu indexace obsahu webu a vyhledávání v něm. </a:t>
            </a:r>
            <a:r>
              <a:rPr lang="cs-CZ" smtClean="0"/>
              <a:t>Výsledky vyhledávání jsou řazeny podle využitých klíčových slov, podle relevance jejich výskytu apod.</a:t>
            </a:r>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03648" y="0"/>
            <a:ext cx="5705627" cy="68561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esta">
  <a:themeElements>
    <a:clrScheme name="Cest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st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est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391</TotalTime>
  <Words>2465</Words>
  <Application>Microsoft Office PowerPoint</Application>
  <PresentationFormat>Předvádění na obrazovce (4:3)</PresentationFormat>
  <Paragraphs>375</Paragraphs>
  <Slides>85</Slides>
  <Notes>0</Notes>
  <HiddenSlides>0</HiddenSlides>
  <MMClips>0</MMClips>
  <ScaleCrop>false</ScaleCrop>
  <HeadingPairs>
    <vt:vector size="4" baseType="variant">
      <vt:variant>
        <vt:lpstr>Motiv</vt:lpstr>
      </vt:variant>
      <vt:variant>
        <vt:i4>1</vt:i4>
      </vt:variant>
      <vt:variant>
        <vt:lpstr>Nadpisy snímků</vt:lpstr>
      </vt:variant>
      <vt:variant>
        <vt:i4>85</vt:i4>
      </vt:variant>
    </vt:vector>
  </HeadingPairs>
  <TitlesOfParts>
    <vt:vector size="86" baseType="lpstr">
      <vt:lpstr>Cesta</vt:lpstr>
      <vt:lpstr>Didaktické technologie 1</vt:lpstr>
      <vt:lpstr>1.ZÁKLADNÍ POJMY</vt:lpstr>
      <vt:lpstr>ZÁKLADNÍ POJMY</vt:lpstr>
      <vt:lpstr>ZÁKLADNÍ POJMY</vt:lpstr>
      <vt:lpstr>ZÁKLADNÍ POJMY</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2. Správa souborů</vt:lpstr>
      <vt:lpstr>Snímek 20</vt:lpstr>
      <vt:lpstr>Snímek 21</vt:lpstr>
      <vt:lpstr>Snímek 22</vt:lpstr>
      <vt:lpstr>Snímek 23</vt:lpstr>
      <vt:lpstr>3. Textový editor</vt:lpstr>
      <vt:lpstr>Použití textového editoru</vt:lpstr>
      <vt:lpstr>Tvorba textového dokumentu</vt:lpstr>
      <vt:lpstr>Formátování textu</vt:lpstr>
      <vt:lpstr>Objekty</vt:lpstr>
      <vt:lpstr>Hromadná korespondence </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4. Tabulkové editory</vt:lpstr>
      <vt:lpstr>Použití tabulkového procesoru</vt:lpstr>
      <vt:lpstr>Buňky </vt:lpstr>
      <vt:lpstr>Správa tabulek</vt:lpstr>
      <vt:lpstr>Vzorce a funkce</vt:lpstr>
      <vt:lpstr>FORMÁTOVÁNÍ BUNĚK</vt:lpstr>
      <vt:lpstr>Grafy </vt:lpstr>
      <vt:lpstr>Tabulkový procesor interaktivně !!!</vt:lpstr>
      <vt:lpstr>5. Obrázkové editory</vt:lpstr>
      <vt:lpstr>Použití aplikace pro prezentaci</vt:lpstr>
      <vt:lpstr>Příprava prezentace</vt:lpstr>
      <vt:lpstr>Text</vt:lpstr>
      <vt:lpstr>Grafy</vt:lpstr>
      <vt:lpstr>Grafické objekty</vt:lpstr>
      <vt:lpstr>Powerpoint interaktivně !!!</vt:lpstr>
      <vt:lpstr>Vložení videa do prezentace</vt:lpstr>
      <vt:lpstr>6. Stahování a úprava videa</vt:lpstr>
      <vt:lpstr>Stahování videa z internetu (aTube Catcher)</vt:lpstr>
      <vt:lpstr>Snímek 66</vt:lpstr>
      <vt:lpstr>Snímek 67</vt:lpstr>
      <vt:lpstr>Windows live movie maker</vt:lpstr>
      <vt:lpstr>Snímek 69</vt:lpstr>
      <vt:lpstr>Movie maker interaktivně !!!</vt:lpstr>
      <vt:lpstr>Bezpečnost v IT</vt:lpstr>
      <vt:lpstr>Snímek 72</vt:lpstr>
      <vt:lpstr>Bezpečnost a antivirová ochrana</vt:lpstr>
      <vt:lpstr>Základní pojmy bezpečnosti PC</vt:lpstr>
      <vt:lpstr>Počítačové viry a další nežádoucí software</vt:lpstr>
      <vt:lpstr>Příznaky virů</vt:lpstr>
      <vt:lpstr>Typy virů</vt:lpstr>
      <vt:lpstr>Internetové a síťové hrozby </vt:lpstr>
      <vt:lpstr>Detekce a obrana  </vt:lpstr>
      <vt:lpstr>Zásady bezpečnosti  PC</vt:lpstr>
      <vt:lpstr>Informace na internetu</vt:lpstr>
      <vt:lpstr>Internetové služby</vt:lpstr>
      <vt:lpstr>Internetové služby</vt:lpstr>
      <vt:lpstr>Internetové služby</vt:lpstr>
      <vt:lpstr>Vyhledávání informací na internetu</vt:lpstr>
    </vt:vector>
  </TitlesOfParts>
  <Company>ATC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Didaktické technologie 1</dc:title>
  <dc:creator>student</dc:creator>
  <cp:lastModifiedBy>student</cp:lastModifiedBy>
  <cp:revision>33</cp:revision>
  <dcterms:created xsi:type="dcterms:W3CDTF">2016-11-04T10:47:39Z</dcterms:created>
  <dcterms:modified xsi:type="dcterms:W3CDTF">2016-11-05T10:26:47Z</dcterms:modified>
</cp:coreProperties>
</file>