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0" r:id="rId28"/>
  </p:sldIdLst>
  <p:sldSz cx="12192000" cy="6858000"/>
  <p:notesSz cx="7104380" cy="10234930"/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2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>
            <a:alphaModFix amt="28999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 indent="-228600"/>
            <a:r>
              <a:rPr lang="en-US" altLang="en-US"/>
              <a:t>Click to edit Master text styles</a:t>
            </a:r>
            <a:endParaRPr lang="en-US" altLang="en-US"/>
          </a:p>
          <a:p>
            <a:pPr lvl="1" indent="-228600"/>
            <a:r>
              <a:rPr lang="en-US" altLang="en-US"/>
              <a:t>Second level</a:t>
            </a:r>
            <a:endParaRPr lang="en-US" altLang="en-US"/>
          </a:p>
          <a:p>
            <a:pPr lvl="2" indent="-228600"/>
            <a:r>
              <a:rPr lang="en-US" altLang="en-US"/>
              <a:t>Third level</a:t>
            </a:r>
            <a:endParaRPr lang="en-US" altLang="en-US"/>
          </a:p>
          <a:p>
            <a:pPr lvl="3" indent="-228600"/>
            <a:r>
              <a:rPr lang="en-US" altLang="en-US"/>
              <a:t>Fourth level</a:t>
            </a:r>
            <a:endParaRPr lang="en-US" altLang="en-US"/>
          </a:p>
          <a:p>
            <a:pPr lvl="4" indent="-228600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FDE934FF-F4E1-47C5-9CA5-30A81DDE2BE4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B3561BA9-CDCF-4958-B8AB-66F3BF063E13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://commerce.wazeedigital.com/license/clip/587050_043.do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X1iplQQJTo" TargetMode="Externa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1" Type="http://schemas.openxmlformats.org/officeDocument/2006/relationships/hyperlink" Target="https://www.youtube.com/watch?v=UVRds0rTIL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5175" y="300990"/>
            <a:ext cx="11354435" cy="2387600"/>
          </a:xfrm>
          <a:effectLst>
            <a:softEdge rad="1054100"/>
          </a:effectLst>
        </p:spPr>
        <p:txBody>
          <a:bodyPr anchor="b"/>
          <a:p>
            <a:pPr fontAlgn="auto"/>
            <a:r>
              <a:rPr lang="en-US" b="1" strike="noStrike" noProof="1">
                <a:solidFill>
                  <a:schemeClr val="bg1"/>
                </a:solidFill>
              </a:rPr>
              <a:t>Kontextuální interpretace umění</a:t>
            </a:r>
            <a:endParaRPr lang="en-US" b="1" strike="noStrike" noProof="1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8275" y="3187700"/>
            <a:ext cx="9488805" cy="1991995"/>
          </a:xfrm>
          <a:effectLst>
            <a:glow rad="1231900">
              <a:schemeClr val="accent1">
                <a:alpha val="40000"/>
              </a:schemeClr>
            </a:glow>
          </a:effectLst>
        </p:spPr>
        <p:txBody>
          <a:bodyPr/>
          <a:p>
            <a:pPr fontAlgn="auto"/>
            <a:r>
              <a:rPr lang="cs-CZ" altLang="en-US" sz="2800" strike="noStrike" noProof="1"/>
              <a:t>  </a:t>
            </a:r>
            <a:r>
              <a:rPr lang="cs-CZ" altLang="en-US" sz="3600" strike="noStrike" noProof="1">
                <a:solidFill>
                  <a:schemeClr val="bg1"/>
                </a:solidFill>
              </a:rPr>
              <a:t>  (sociologie umění)</a:t>
            </a:r>
            <a:endParaRPr lang="cs-CZ" altLang="en-US" sz="36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Title 4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r>
              <a:rPr lang="en-US" altLang="en-US"/>
              <a:t>George Dickie </a:t>
            </a:r>
            <a:endParaRPr lang="en-US" altLang="en-US"/>
          </a:p>
        </p:txBody>
      </p:sp>
      <p:sp>
        <p:nvSpPr>
          <p:cNvPr id="11266" name="Content Placeholder 5"/>
          <p:cNvSpPr>
            <a:spLocks noGrp="1"/>
          </p:cNvSpPr>
          <p:nvPr>
            <p:ph idx="1"/>
          </p:nvPr>
        </p:nvSpPr>
        <p:spPr>
          <a:ln/>
        </p:spPr>
        <p:txBody>
          <a:bodyPr lIns="91440" tIns="45720" rIns="91440" bIns="45720" anchor="t"/>
          <a:p>
            <a:r>
              <a:rPr lang="en-US" altLang="en-US"/>
              <a:t>stať - Co je umění? Institucionální analýza</a:t>
            </a:r>
            <a:endParaRPr lang="en-US" altLang="en-US"/>
          </a:p>
          <a:p>
            <a:endParaRPr lang="en-US" altLang="en-US"/>
          </a:p>
          <a:p>
            <a:r>
              <a:rPr lang="cs-CZ" altLang="en-US"/>
              <a:t>n</a:t>
            </a:r>
            <a:r>
              <a:rPr lang="en-US" altLang="en-US"/>
              <a:t>ejjednodušším indikátorem umění je prostor galerie</a:t>
            </a:r>
            <a:endParaRPr lang="en-US" altLang="en-US"/>
          </a:p>
          <a:p>
            <a:endParaRPr lang="en-US" altLang="en-US"/>
          </a:p>
          <a:p>
            <a:r>
              <a:rPr lang="en-US" altLang="en-US"/>
              <a:t>Dickie řeší otázku, zda můžeme považovat </a:t>
            </a:r>
            <a:r>
              <a:rPr lang="cs-CZ" altLang="en-US"/>
              <a:t>za umění</a:t>
            </a:r>
            <a:r>
              <a:rPr lang="en-US" altLang="en-US"/>
              <a:t> obrazy šimpanzí samice Betsy z baltimorské zoo</a:t>
            </a:r>
            <a:endParaRPr lang="en-US" altLang="en-US"/>
          </a:p>
          <a:p>
            <a:endParaRPr lang="en-US" altLang="en-US"/>
          </a:p>
          <a:p>
            <a:r>
              <a:rPr lang="en-US" altLang="en-US">
                <a:hlinkClick r:id="rId1"/>
              </a:rPr>
              <a:t>http://commerce.wazeedigital.com/license/clip/587050_043.do</a:t>
            </a: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12290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05188" y="-15875"/>
            <a:ext cx="5167312" cy="6889750"/>
          </a:xfrm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r>
              <a:rPr lang="cs-CZ" altLang="en-US"/>
              <a:t>Banksy </a:t>
            </a:r>
            <a:endParaRPr lang="cs-CZ" altLang="en-US"/>
          </a:p>
        </p:txBody>
      </p:sp>
      <p:pic>
        <p:nvPicPr>
          <p:cNvPr id="1331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97075" y="1690688"/>
            <a:ext cx="7632700" cy="4297362"/>
          </a:xfrm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r>
              <a:rPr lang="en-US" altLang="en-US" dirty="0"/>
              <a:t>Turf War (1997)</a:t>
            </a:r>
            <a:endParaRPr lang="en-US" altLang="en-US"/>
          </a:p>
        </p:txBody>
      </p:sp>
      <p:pic>
        <p:nvPicPr>
          <p:cNvPr id="14338" name="Picture 5" descr="3601079359_6e0f683bb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65275" y="1768475"/>
            <a:ext cx="9061450" cy="4694238"/>
          </a:xfrm>
          <a:ln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15362" name="Picture 5" descr="Monkey-Queen-by-Banksy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98888" y="441325"/>
            <a:ext cx="4048125" cy="6113463"/>
          </a:xfrm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16386" name="Picture 5" descr="banksy-telephone-booth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44800" y="1514475"/>
            <a:ext cx="6219825" cy="4662488"/>
          </a:xfrm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17410" name="Picture 5" descr="610371-bigthumbnail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11438" y="1825625"/>
            <a:ext cx="6967537" cy="4351338"/>
          </a:xfrm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18434" name="Picture 5" descr="7967432_0c752d0cb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52800" y="311150"/>
            <a:ext cx="4962525" cy="6235700"/>
          </a:xfrm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19458" name="Picture 5" descr="Banksy_Palestina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41550" y="974725"/>
            <a:ext cx="7369175" cy="4908550"/>
          </a:xfrm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20482" name="Picture 5" descr="0805_banksy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21088" y="711200"/>
            <a:ext cx="4738687" cy="5435600"/>
          </a:xfr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fontAlgn="auto"/>
            <a:r>
              <a:rPr lang="cs-CZ" altLang="en-US" strike="noStrike" noProof="1"/>
              <a:t>Kontextuální interpretace umění - charakteristika</a:t>
            </a:r>
            <a:endParaRPr lang="cs-CZ" altLang="en-US" strike="noStrike" noProof="1"/>
          </a:p>
        </p:txBody>
      </p:sp>
      <p:sp>
        <p:nvSpPr>
          <p:cNvPr id="3074" name="Content Placeholder 4"/>
          <p:cNvSpPr>
            <a:spLocks noGrp="1"/>
          </p:cNvSpPr>
          <p:nvPr>
            <p:ph idx="1"/>
          </p:nvPr>
        </p:nvSpPr>
        <p:spPr>
          <a:ln/>
        </p:spPr>
        <p:txBody>
          <a:bodyPr lIns="91440" tIns="45720" rIns="91440" bIns="45720" anchor="t"/>
          <a:p>
            <a:r>
              <a:rPr lang="cs-CZ" altLang="en-US"/>
              <a:t>průzkum vlivu prostředí na umělce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jak umělec může ovlivňovat společnost svým dílem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vliv marxistických teorií</a:t>
            </a:r>
            <a:endParaRPr lang="cs-CZ" altLang="en-US"/>
          </a:p>
          <a:p>
            <a:endParaRPr lang="cs-CZ" altLang="en-US"/>
          </a:p>
          <a:p>
            <a:r>
              <a:rPr lang="cs-CZ" altLang="en-US"/>
              <a:t>Představitelé - Arnold Hauser, Pierre Francastel, Michael Baxandall, Norman Bryson </a:t>
            </a:r>
            <a:endParaRPr lang="cs-CZ" altLang="en-US"/>
          </a:p>
          <a:p>
            <a:endParaRPr lang="cs-CZ" altLang="en-US" b="1"/>
          </a:p>
          <a:p>
            <a:endParaRPr lang="cs-CZ" altLang="en-US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21506" name="Picture 5" descr="banksyballoongirl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47850" y="636588"/>
            <a:ext cx="8934450" cy="5584825"/>
          </a:xfrm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Title 3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22530" name="Picture 5" descr="banksy_tesco_value_petrol_bomb_poster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28713" y="649288"/>
            <a:ext cx="4308475" cy="5307012"/>
          </a:xfrm>
          <a:ln/>
        </p:spPr>
      </p:pic>
      <p:pic>
        <p:nvPicPr>
          <p:cNvPr id="22531" name="Picture 7" descr="cardinalsin0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9625" y="266700"/>
            <a:ext cx="4383088" cy="5910263"/>
          </a:xfrm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sp>
        <p:nvSpPr>
          <p:cNvPr id="23554" name="Content Placeholder 3"/>
          <p:cNvSpPr>
            <a:spLocks noGrp="1"/>
          </p:cNvSpPr>
          <p:nvPr>
            <p:ph sz="half" idx="2"/>
          </p:nvPr>
        </p:nvSpPr>
        <p:spPr>
          <a:ln/>
        </p:spPr>
        <p:txBody>
          <a:bodyPr lIns="91440" tIns="45720" rIns="91440" bIns="45720" anchor="t"/>
          <a:p>
            <a:pPr/>
            <a:endParaRPr lang="en-US" altLang="en-US" kern="1200"/>
          </a:p>
        </p:txBody>
      </p:sp>
      <p:pic>
        <p:nvPicPr>
          <p:cNvPr id="23555" name="Picture 5" descr="banksy-1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100388" y="311150"/>
            <a:ext cx="4926012" cy="6235700"/>
          </a:xfrm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sp>
        <p:nvSpPr>
          <p:cNvPr id="24578" name="Content Placeholder 3"/>
          <p:cNvSpPr>
            <a:spLocks noGrp="1"/>
          </p:cNvSpPr>
          <p:nvPr>
            <p:ph sz="half" idx="2"/>
          </p:nvPr>
        </p:nvSpPr>
        <p:spPr>
          <a:ln/>
        </p:spPr>
        <p:txBody>
          <a:bodyPr lIns="91440" tIns="45720" rIns="91440" bIns="45720" anchor="t"/>
          <a:p>
            <a:pPr/>
            <a:endParaRPr lang="en-US" altLang="en-US" kern="1200"/>
          </a:p>
        </p:txBody>
      </p:sp>
      <p:pic>
        <p:nvPicPr>
          <p:cNvPr id="24579" name="Picture 5" descr="banksy_olympics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04875" y="509588"/>
            <a:ext cx="10382250" cy="5840412"/>
          </a:xfrm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r>
              <a:rPr lang="cs-CZ" altLang="en-US"/>
              <a:t>Úkol - analýza díla ve veřejném prostoru</a:t>
            </a:r>
            <a:endParaRPr lang="cs-CZ" altLang="en-US"/>
          </a:p>
        </p:txBody>
      </p:sp>
      <p:sp>
        <p:nvSpPr>
          <p:cNvPr id="25602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71200" cy="4351338"/>
          </a:xfrm>
          <a:ln/>
        </p:spPr>
        <p:txBody>
          <a:bodyPr lIns="91440" tIns="45720" rIns="91440" bIns="45720" anchor="t"/>
          <a:p>
            <a:pPr/>
            <a:r>
              <a:rPr lang="cs-CZ" altLang="en-US" kern="1200"/>
              <a:t>Jiří Černický - Nikdo čitelný                            </a:t>
            </a:r>
            <a:endParaRPr lang="cs-CZ" altLang="en-US" kern="1200"/>
          </a:p>
          <a:p>
            <a:pPr/>
            <a:endParaRPr lang="cs-CZ" altLang="en-US" kern="1200"/>
          </a:p>
        </p:txBody>
      </p:sp>
      <p:pic>
        <p:nvPicPr>
          <p:cNvPr id="2560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7700" y="2713038"/>
            <a:ext cx="5181600" cy="3887787"/>
          </a:xfrm>
          <a:ln/>
        </p:spPr>
      </p:pic>
      <p:pic>
        <p:nvPicPr>
          <p:cNvPr id="2560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0" y="2862263"/>
            <a:ext cx="6176963" cy="3738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 lang="cs-CZ" altLang="en-US">
                <a:sym typeface="+mn-ea"/>
              </a:rPr>
            </a:br>
            <a:br>
              <a:rPr lang="cs-CZ" altLang="en-US">
                <a:sym typeface="+mn-ea"/>
              </a:rPr>
            </a:br>
            <a:r>
              <a:rPr lang="cs-CZ" altLang="en-US">
                <a:sym typeface="+mn-ea"/>
              </a:rPr>
              <a:t>Úkol - analýza díla ve veřejném prostoru</a:t>
            </a:r>
            <a:br>
              <a:rPr lang="cs-CZ" altLang="en-US"/>
            </a:br>
            <a:br>
              <a:rPr lang="cs-CZ" altLang="en-US"/>
            </a:br>
            <a:endParaRPr lang="cs-CZ" altLang="en-US"/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65420" y="3025775"/>
            <a:ext cx="6661150" cy="3586480"/>
          </a:xfrm>
          <a:prstGeom prst="rect">
            <a:avLst/>
          </a:prstGeom>
        </p:spPr>
      </p:pic>
      <p:sp>
        <p:nvSpPr>
          <p:cNvPr id="8" name="Text Box 7">
            <a:hlinkClick r:id="rId2" tooltip="" action="ppaction://hlinkfile"/>
          </p:cNvPr>
          <p:cNvSpPr txBox="1"/>
          <p:nvPr/>
        </p:nvSpPr>
        <p:spPr>
          <a:xfrm>
            <a:off x="838200" y="1535430"/>
            <a:ext cx="10067290" cy="1437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cs-CZ" altLang="en-US" sz="3200">
                <a:sym typeface="+mn-ea"/>
              </a:rPr>
              <a:t>Banksy - Úvodní znělka k seriálu Simpsonovi</a:t>
            </a:r>
            <a:endParaRPr lang="cs-CZ" altLang="en-US" sz="3200"/>
          </a:p>
          <a:p>
            <a:r>
              <a:rPr lang="cs-CZ" altLang="en-US" sz="2800">
                <a:hlinkClick r:id="rId2" tooltip="" action="ppaction://hlinkfile"/>
              </a:rPr>
              <a:t>https://www.youtube.com/watch?v=DX1iplQQJTo</a:t>
            </a:r>
            <a:endParaRPr lang="cs-CZ" altLang="en-US" sz="2800">
              <a:hlinkClick r:id="rId2" tooltip="" action="ppaction://hlinkfile"/>
            </a:endParaRPr>
          </a:p>
          <a:p>
            <a:endParaRPr lang="cs-CZ" altLang="en-US" sz="2800">
              <a:hlinkClick r:id="rId2" tooltip="" action="ppaction://hlinkfil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Title 4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r>
              <a:rPr lang="cs-CZ" altLang="en-US"/>
              <a:t>Úkol - analýza díla ve veřejném prostoru</a:t>
            </a:r>
            <a:br>
              <a:rPr lang="cs-CZ" altLang="en-US"/>
            </a:br>
            <a:endParaRPr lang="en-US" altLang="en-US"/>
          </a:p>
        </p:txBody>
      </p:sp>
      <p:sp>
        <p:nvSpPr>
          <p:cNvPr id="2662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937750" cy="4351338"/>
          </a:xfrm>
          <a:ln/>
        </p:spPr>
        <p:txBody>
          <a:bodyPr lIns="91440" tIns="45720" rIns="91440" bIns="45720" anchor="t"/>
          <a:p>
            <a:pPr/>
            <a:r>
              <a:rPr lang="cs-CZ" altLang="en-US" kern="1200"/>
              <a:t>Doug Aitken - Sleepwalkers</a:t>
            </a:r>
            <a:endParaRPr lang="cs-CZ" altLang="en-US" kern="1200"/>
          </a:p>
          <a:p>
            <a:pPr/>
            <a:r>
              <a:rPr lang="cs-CZ" altLang="en-US" kern="1200">
                <a:hlinkClick r:id="rId1" action="ppaction://hlinkfile"/>
              </a:rPr>
              <a:t>https://www.youtube.com/watch?v=UVRds0rTILM</a:t>
            </a:r>
            <a:endParaRPr lang="cs-CZ" altLang="en-US" kern="1200"/>
          </a:p>
        </p:txBody>
      </p:sp>
      <p:pic>
        <p:nvPicPr>
          <p:cNvPr id="2662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563" y="3698875"/>
            <a:ext cx="5181600" cy="2914650"/>
          </a:xfr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Title 3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r>
              <a:rPr lang="cs-CZ" altLang="en-US"/>
              <a:t>Pierre Francastel</a:t>
            </a:r>
            <a:endParaRPr lang="cs-CZ" altLang="en-US"/>
          </a:p>
        </p:txBody>
      </p:sp>
      <p:sp>
        <p:nvSpPr>
          <p:cNvPr id="4098" name="Content Placeholder 4"/>
          <p:cNvSpPr>
            <a:spLocks noGrp="1"/>
          </p:cNvSpPr>
          <p:nvPr>
            <p:ph sz="half" idx="1"/>
          </p:nvPr>
        </p:nvSpPr>
        <p:spPr>
          <a:xfrm>
            <a:off x="198438" y="1825625"/>
            <a:ext cx="8624887" cy="4351338"/>
          </a:xfrm>
          <a:ln/>
        </p:spPr>
        <p:txBody>
          <a:bodyPr lIns="91440" tIns="45720" rIns="91440" bIns="45720" anchor="t"/>
          <a:p>
            <a:pPr/>
            <a:r>
              <a:rPr lang="en-US" altLang="en-US" kern="1200"/>
              <a:t>Smysl tvorby nespočívá jen ve vzniku díla, ale také v tom na co dílo ukazuje – jak působí na společnost</a:t>
            </a:r>
            <a:r>
              <a:rPr lang="cs-CZ" altLang="en-US" kern="1200"/>
              <a:t>.</a:t>
            </a:r>
            <a:endParaRPr lang="cs-CZ" altLang="en-US" kern="1200"/>
          </a:p>
          <a:p>
            <a:pPr/>
            <a:endParaRPr lang="cs-CZ" altLang="en-US" kern="1200"/>
          </a:p>
          <a:p>
            <a:pPr/>
            <a:r>
              <a:rPr lang="cs-CZ" altLang="en-US" kern="1200"/>
              <a:t>dílo Malířství a společnost - zpochybňuje zde obecně přijímanou představu, že vývoj dějin umění směřuje ke stále dokonalejšímu zobrazení</a:t>
            </a:r>
            <a:endParaRPr lang="cs-CZ" altLang="en-US" kern="1200"/>
          </a:p>
          <a:p>
            <a:pPr/>
            <a:endParaRPr lang="cs-CZ" altLang="en-US" kern="1200"/>
          </a:p>
          <a:p>
            <a:pPr/>
            <a:r>
              <a:rPr lang="cs-CZ" altLang="en-US" kern="1200"/>
              <a:t>podrobný rozbor renesanční malby</a:t>
            </a:r>
            <a:endParaRPr lang="cs-CZ" altLang="en-US" kern="1200"/>
          </a:p>
        </p:txBody>
      </p:sp>
      <p:pic>
        <p:nvPicPr>
          <p:cNvPr id="409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975725" y="2389188"/>
            <a:ext cx="2978150" cy="4217987"/>
          </a:xfrm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5122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68313" y="127000"/>
            <a:ext cx="4448175" cy="6604000"/>
          </a:xfrm>
          <a:ln/>
        </p:spPr>
      </p:pic>
      <p:pic>
        <p:nvPicPr>
          <p:cNvPr id="512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200" y="365125"/>
            <a:ext cx="6908800" cy="6202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Title 4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sp>
        <p:nvSpPr>
          <p:cNvPr id="6146" name="Content Placeholder 5"/>
          <p:cNvSpPr>
            <a:spLocks noGrp="1"/>
          </p:cNvSpPr>
          <p:nvPr>
            <p:ph idx="1"/>
          </p:nvPr>
        </p:nvSpPr>
        <p:spPr>
          <a:ln/>
        </p:spPr>
        <p:txBody>
          <a:bodyPr lIns="91440" tIns="45720" rIns="91440" bIns="45720" anchor="t"/>
          <a:p>
            <a:pPr>
              <a:lnSpc>
                <a:spcPct val="80000"/>
              </a:lnSpc>
            </a:pPr>
            <a:r>
              <a:rPr lang="cs-CZ" altLang="en-US"/>
              <a:t>příchod kubismu nové vidění reality</a:t>
            </a:r>
            <a:endParaRPr lang="cs-CZ" altLang="en-US"/>
          </a:p>
          <a:p>
            <a:pPr>
              <a:lnSpc>
                <a:spcPct val="80000"/>
              </a:lnSpc>
            </a:pPr>
            <a:endParaRPr lang="cs-CZ" altLang="en-US"/>
          </a:p>
          <a:p>
            <a:pPr>
              <a:lnSpc>
                <a:spcPct val="80000"/>
              </a:lnSpc>
            </a:pPr>
            <a:r>
              <a:rPr lang="cs-CZ" altLang="en-US"/>
              <a:t>styl obrazů určován tím, jak je svět vnímán v určitém historickém období</a:t>
            </a:r>
            <a:endParaRPr lang="cs-CZ" altLang="en-US"/>
          </a:p>
          <a:p>
            <a:pPr>
              <a:lnSpc>
                <a:spcPct val="80000"/>
              </a:lnSpc>
            </a:pPr>
            <a:endParaRPr lang="cs-CZ" altLang="en-US"/>
          </a:p>
          <a:p>
            <a:pPr algn="just">
              <a:lnSpc>
                <a:spcPct val="80000"/>
              </a:lnSpc>
            </a:pPr>
            <a:r>
              <a:rPr lang="cs-CZ" altLang="en-US"/>
              <a:t> „ ...každá doba, každý člověk s sebou přináší v dané chvíli možnost nikoli vnímat svět jednou provždy daný, ale vytvářet systémy na základě určitého inventáře, ohraničeného skutky a obecnými znalostmi, pro víceméně širší (různě široké) společenství lidí. Každý prostor... je strukturou i přechodným inventářem forem a společenských vztahů". </a:t>
            </a:r>
            <a:endParaRPr lang="cs-CZ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r>
              <a:rPr lang="en-US" altLang="en-US"/>
              <a:t>Michael Baxandall </a:t>
            </a:r>
            <a:endParaRPr lang="en-US" altLang="en-US"/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lIns="91440" tIns="45720" rIns="91440" bIns="45720" anchor="t"/>
          <a:p>
            <a:pPr algn="just"/>
            <a:r>
              <a:rPr lang="en-US" altLang="en-US"/>
              <a:t>Koncept Period Eye</a:t>
            </a:r>
            <a:endParaRPr lang="en-US" altLang="en-US"/>
          </a:p>
          <a:p>
            <a:pPr algn="just"/>
            <a:endParaRPr lang="en-US" altLang="en-US"/>
          </a:p>
          <a:p>
            <a:pPr algn="just"/>
            <a:r>
              <a:rPr lang="cs-CZ" altLang="en-US"/>
              <a:t>kniha Stíny a světlo</a:t>
            </a:r>
            <a:endParaRPr lang="cs-CZ" altLang="en-US"/>
          </a:p>
          <a:p>
            <a:pPr algn="just"/>
            <a:endParaRPr lang="en-US" altLang="en-US"/>
          </a:p>
          <a:p>
            <a:pPr algn="just"/>
            <a:r>
              <a:rPr lang="en-US" altLang="en-US"/>
              <a:t>text - Umění, společnost s Bouguerův princip</a:t>
            </a:r>
            <a:endParaRPr lang="en-US" altLang="en-US"/>
          </a:p>
          <a:p>
            <a:pPr algn="just"/>
            <a:endParaRPr lang="en-US" altLang="en-US"/>
          </a:p>
          <a:p>
            <a:pPr algn="just"/>
            <a:r>
              <a:rPr lang="cs-CZ" altLang="en-US"/>
              <a:t>Bougureův princip - než začneme mezi sebou srovnávat konkrétní obraz a společnost, je třeba jeden z pojmů modifikovat tak, aby byl souměřitelný s druhým</a:t>
            </a:r>
            <a:endParaRPr lang="cs-CZ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endParaRPr lang="en-US" altLang="en-US"/>
          </a:p>
        </p:txBody>
      </p:sp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8975" y="4763"/>
            <a:ext cx="10814050" cy="6046787"/>
          </a:xfrm>
          <a:ln/>
        </p:spPr>
      </p:pic>
      <p:sp>
        <p:nvSpPr>
          <p:cNvPr id="8195" name="Text Box 99"/>
          <p:cNvSpPr txBox="1"/>
          <p:nvPr/>
        </p:nvSpPr>
        <p:spPr>
          <a:xfrm>
            <a:off x="1211263" y="6213475"/>
            <a:ext cx="1059021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en-US" sz="3600" u="none">
                <a:latin typeface="Calibri" panose="020F0502020204030204" charset="0"/>
                <a:ea typeface="Calibri" panose="020F0502020204030204" charset="0"/>
              </a:rPr>
              <a:t>Ambrogi</a:t>
            </a:r>
            <a:r>
              <a:rPr lang="cs-CZ" altLang="en-US" sz="3600" u="none">
                <a:latin typeface="Calibri" panose="020F0502020204030204" charset="0"/>
                <a:ea typeface="Calibri" panose="020F0502020204030204" charset="0"/>
              </a:rPr>
              <a:t>o</a:t>
            </a:r>
            <a:r>
              <a:rPr lang="en-US" altLang="en-US" sz="3600" u="none">
                <a:latin typeface="Calibri" panose="020F0502020204030204" charset="0"/>
                <a:ea typeface="Calibri" panose="020F0502020204030204" charset="0"/>
              </a:rPr>
              <a:t> Lorenzett</a:t>
            </a:r>
            <a:r>
              <a:rPr lang="en-US" altLang="en-US" sz="3200" u="none">
                <a:latin typeface="Calibri" panose="020F0502020204030204" charset="0"/>
                <a:ea typeface="Calibri" panose="020F0502020204030204" charset="0"/>
              </a:rPr>
              <a:t>i </a:t>
            </a:r>
            <a:r>
              <a:rPr lang="cs-CZ" altLang="en-US" sz="3200" u="none">
                <a:latin typeface="Calibri" panose="020F0502020204030204" charset="0"/>
                <a:ea typeface="Calibri" panose="020F0502020204030204" charset="0"/>
              </a:rPr>
              <a:t>- Důsledky dobré vlády (1348) </a:t>
            </a:r>
            <a:endParaRPr lang="cs-CZ" altLang="en-US" sz="3200" u="none">
              <a:latin typeface="Calibri" panose="020F0502020204030204" charset="0"/>
              <a:ea typeface="Calibri" panose="020F050202020403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p>
            <a:r>
              <a:rPr lang="en-US" altLang="en-US"/>
              <a:t>Arthur Danto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fontAlgn="auto"/>
            <a:r>
              <a:rPr lang="cs-CZ" altLang="en-US" strike="noStrike" noProof="1"/>
              <a:t>klíčový pojem jeho díla - Svět umění</a:t>
            </a:r>
            <a:endParaRPr lang="cs-CZ" altLang="en-US" strike="noStrike" noProof="1"/>
          </a:p>
          <a:p>
            <a:pPr fontAlgn="auto"/>
            <a:endParaRPr lang="cs-CZ" altLang="en-US" strike="noStrike" noProof="1"/>
          </a:p>
          <a:p>
            <a:pPr fontAlgn="auto"/>
            <a:r>
              <a:rPr lang="cs-CZ" altLang="en-US" strike="noStrike" noProof="1"/>
              <a:t>poprvé zmínil v </a:t>
            </a:r>
            <a:r>
              <a:rPr lang="en-US" strike="noStrike" noProof="1"/>
              <a:t>esej</a:t>
            </a:r>
            <a:r>
              <a:rPr lang="cs-CZ" altLang="en-US" strike="noStrike" noProof="1"/>
              <a:t>i</a:t>
            </a:r>
            <a:r>
              <a:rPr lang="en-US" strike="noStrike" noProof="1"/>
              <a:t>  Svět umění (Artworld) </a:t>
            </a:r>
            <a:r>
              <a:rPr lang="cs-CZ" altLang="en-US" strike="noStrike" noProof="1"/>
              <a:t>-</a:t>
            </a:r>
            <a:r>
              <a:rPr lang="en-US" strike="noStrike" noProof="1"/>
              <a:t> 1961</a:t>
            </a:r>
            <a:endParaRPr lang="en-US" strike="noStrike" noProof="1"/>
          </a:p>
          <a:p>
            <a:pPr marL="0" indent="0" fontAlgn="auto">
              <a:buNone/>
            </a:pPr>
            <a:endParaRPr lang="en-US" strike="noStrike" noProof="1"/>
          </a:p>
          <a:p>
            <a:pPr fontAlgn="auto"/>
            <a:r>
              <a:rPr lang="cs-CZ" altLang="en-US" strike="noStrike" noProof="1"/>
              <a:t>kritika mimetické teorie umění</a:t>
            </a:r>
            <a:endParaRPr lang="cs-CZ" altLang="en-US" strike="noStrike" noProof="1"/>
          </a:p>
          <a:p>
            <a:pPr fontAlgn="auto"/>
            <a:endParaRPr lang="cs-CZ" altLang="en-US" strike="noStrike" noProof="1"/>
          </a:p>
          <a:p>
            <a:pPr fontAlgn="auto"/>
            <a:r>
              <a:rPr lang="cs-CZ" altLang="en-US" strike="noStrike" noProof="1"/>
              <a:t> abstraktní umění, ready-made nebo pop-art - jejich hodnotu neurčuje míra nápodoby reálného světa</a:t>
            </a:r>
            <a:endParaRPr lang="cs-CZ" altLang="en-US" strike="noStrike" noProof="1"/>
          </a:p>
          <a:p>
            <a:pPr fontAlgn="auto"/>
            <a:endParaRPr lang="cs-CZ" altLang="en-US" strike="noStrike" noProof="1"/>
          </a:p>
          <a:p>
            <a:pPr fontAlgn="auto"/>
            <a:endParaRPr lang="cs-CZ" altLang="en-US" strike="noStrike" noProof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98425"/>
            <a:ext cx="11214100" cy="1325563"/>
          </a:xfrm>
        </p:spPr>
        <p:txBody>
          <a:bodyPr>
            <a:normAutofit fontScale="90000"/>
          </a:bodyPr>
          <a:p>
            <a:pPr fontAlgn="auto"/>
            <a:r>
              <a:rPr lang="cs-CZ" altLang="en-US" strike="noStrike" noProof="1"/>
              <a:t>Proč jsou tato díla považována za esteticky hodnotná?</a:t>
            </a:r>
            <a:endParaRPr lang="cs-CZ" altLang="en-US" strike="noStrike" noProof="1"/>
          </a:p>
        </p:txBody>
      </p:sp>
      <p:pic>
        <p:nvPicPr>
          <p:cNvPr id="10242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66725" y="1323975"/>
            <a:ext cx="4267200" cy="5035550"/>
          </a:xfrm>
          <a:ln/>
        </p:spPr>
      </p:pic>
      <p:pic>
        <p:nvPicPr>
          <p:cNvPr id="1024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3925" y="1323975"/>
            <a:ext cx="7316788" cy="4865688"/>
          </a:xfrm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2232</Words>
  <Application>WPS Presentation</Application>
  <PresentationFormat>Widescreen</PresentationFormat>
  <Paragraphs>92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Calibri Light</vt:lpstr>
      <vt:lpstr>Microsoft YaHei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Kontextuální interpretace umění</dc:title>
  <dc:creator>Adam</dc:creator>
  <cp:lastModifiedBy>Adam</cp:lastModifiedBy>
  <cp:revision>9</cp:revision>
  <dcterms:created xsi:type="dcterms:W3CDTF">2016-10-21T14:17:00Z</dcterms:created>
  <dcterms:modified xsi:type="dcterms:W3CDTF">2016-10-24T08:21:25Z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1033-10.1.0.5783</vt:lpwstr>
  </property>
</Properties>
</file>