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069B-25B2-4409-BEF4-6E0DD4483F82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3F28-496C-410D-AA3B-A83953F83A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069B-25B2-4409-BEF4-6E0DD4483F82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3F28-496C-410D-AA3B-A83953F83A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069B-25B2-4409-BEF4-6E0DD4483F82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3F28-496C-410D-AA3B-A83953F83A6F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069B-25B2-4409-BEF4-6E0DD4483F82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3F28-496C-410D-AA3B-A83953F83A6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069B-25B2-4409-BEF4-6E0DD4483F82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3F28-496C-410D-AA3B-A83953F83A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069B-25B2-4409-BEF4-6E0DD4483F82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3F28-496C-410D-AA3B-A83953F83A6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069B-25B2-4409-BEF4-6E0DD4483F82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3F28-496C-410D-AA3B-A83953F83A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069B-25B2-4409-BEF4-6E0DD4483F82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3F28-496C-410D-AA3B-A83953F83A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069B-25B2-4409-BEF4-6E0DD4483F82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3F28-496C-410D-AA3B-A83953F83A6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069B-25B2-4409-BEF4-6E0DD4483F82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3F28-496C-410D-AA3B-A83953F83A6F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3069B-25B2-4409-BEF4-6E0DD4483F82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53F28-496C-410D-AA3B-A83953F83A6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6E83069B-25B2-4409-BEF4-6E0DD4483F82}" type="datetimeFigureOut">
              <a:rPr lang="cs-CZ" smtClean="0"/>
              <a:t>5.5.2015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4053F28-496C-410D-AA3B-A83953F83A6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6600" dirty="0" smtClean="0"/>
              <a:t>Značky ve spojení </a:t>
            </a:r>
            <a:br>
              <a:rPr lang="cs-CZ" sz="6600" dirty="0" smtClean="0"/>
            </a:br>
            <a:r>
              <a:rPr lang="cs-CZ" sz="6600" dirty="0" smtClean="0"/>
              <a:t>s číselnými hodnotami</a:t>
            </a:r>
            <a:endParaRPr lang="cs-CZ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42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značky se od číselné hodnoty oddělují mezerou</a:t>
            </a:r>
          </a:p>
          <a:p>
            <a:r>
              <a:rPr lang="cs-CZ" dirty="0" smtClean="0"/>
              <a:t>číslo a značka se umisťují na stejný řádek</a:t>
            </a:r>
          </a:p>
          <a:p>
            <a:r>
              <a:rPr lang="cs-CZ" dirty="0" smtClean="0"/>
              <a:t>v textu se značky užívají obvykle ve spojení s číselnou hodnotou (</a:t>
            </a:r>
            <a:r>
              <a:rPr lang="en-US" dirty="0" smtClean="0"/>
              <a:t>*</a:t>
            </a:r>
            <a:r>
              <a:rPr lang="cs-CZ" i="1" dirty="0" smtClean="0"/>
              <a:t>Úřad postupoval podle uvedeného §.</a:t>
            </a:r>
            <a:r>
              <a:rPr lang="cs-CZ" dirty="0" smtClean="0"/>
              <a:t>)</a:t>
            </a:r>
          </a:p>
          <a:p>
            <a:r>
              <a:rPr lang="cs-CZ" i="1" dirty="0" smtClean="0"/>
              <a:t>3 kilogramy, 14 procent, 50 kilometrů za hodinu, 100 kilowatthodin</a:t>
            </a:r>
          </a:p>
          <a:p>
            <a:r>
              <a:rPr lang="cs-CZ" i="1" dirty="0" smtClean="0"/>
              <a:t>3 kg, 14 %, 50 km/h, 100 kWh</a:t>
            </a:r>
            <a:endParaRPr lang="cs-CZ" i="1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Značky připojující se po mezeře</a:t>
            </a:r>
            <a:br>
              <a:rPr lang="cs-CZ" dirty="0" smtClean="0"/>
            </a:br>
            <a:r>
              <a:rPr lang="cs-CZ" dirty="0" smtClean="0"/>
              <a:t>Typ </a:t>
            </a:r>
            <a:r>
              <a:rPr lang="cs-CZ" i="1" dirty="0" smtClean="0"/>
              <a:t>10 ha = 10 hektarů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4471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značky </a:t>
            </a:r>
            <a:r>
              <a:rPr lang="cs-CZ" dirty="0"/>
              <a:t>pro úhlový stupeň, minutu, vteřinu a pro stopy a palce se v textovém procesoru připojují k číslu bez </a:t>
            </a:r>
            <a:r>
              <a:rPr lang="cs-CZ" dirty="0" smtClean="0"/>
              <a:t>mezery</a:t>
            </a:r>
          </a:p>
          <a:p>
            <a:r>
              <a:rPr lang="cs-CZ" dirty="0"/>
              <a:t>úhel </a:t>
            </a:r>
            <a:r>
              <a:rPr lang="cs-CZ" dirty="0" smtClean="0"/>
              <a:t>90 stupňů = úhel 90°</a:t>
            </a:r>
          </a:p>
          <a:p>
            <a:r>
              <a:rPr lang="cs-CZ" dirty="0" smtClean="0"/>
              <a:t>spád </a:t>
            </a:r>
            <a:r>
              <a:rPr lang="cs-CZ" dirty="0"/>
              <a:t>17 stupňů a 15 </a:t>
            </a:r>
            <a:r>
              <a:rPr lang="cs-CZ" dirty="0" smtClean="0"/>
              <a:t>minut = spád 17</a:t>
            </a:r>
            <a:r>
              <a:rPr lang="cs-CZ" dirty="0"/>
              <a:t>° </a:t>
            </a:r>
            <a:r>
              <a:rPr lang="cs-CZ" dirty="0" smtClean="0"/>
              <a:t>15′</a:t>
            </a:r>
          </a:p>
          <a:p>
            <a:r>
              <a:rPr lang="cs-CZ" dirty="0" smtClean="0"/>
              <a:t>12</a:t>
            </a:r>
            <a:r>
              <a:rPr lang="cs-CZ" dirty="0"/>
              <a:t>′ 10″ = 12 stop a 10 palců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Značky připojující se bez mezery</a:t>
            </a:r>
            <a:br>
              <a:rPr lang="cs-CZ" dirty="0" smtClean="0"/>
            </a:br>
            <a:r>
              <a:rPr lang="cs-CZ" dirty="0" smtClean="0"/>
              <a:t>Typ </a:t>
            </a:r>
            <a:r>
              <a:rPr lang="cs-CZ" i="1" dirty="0" smtClean="0"/>
              <a:t>úhel 60° = úhel 60 stupňů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333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8" y="2675467"/>
            <a:ext cx="6043384" cy="345069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pokud pomocí číslice a značky </a:t>
            </a:r>
            <a:r>
              <a:rPr lang="cs-CZ" dirty="0" smtClean="0"/>
              <a:t>vyjadřujeme přídavné </a:t>
            </a:r>
            <a:r>
              <a:rPr lang="cs-CZ" dirty="0"/>
              <a:t>jméno, mezeru </a:t>
            </a:r>
            <a:r>
              <a:rPr lang="cs-CZ" dirty="0" smtClean="0"/>
              <a:t>nevkládáme</a:t>
            </a:r>
          </a:p>
          <a:p>
            <a:r>
              <a:rPr lang="cs-CZ" i="1" dirty="0" smtClean="0"/>
              <a:t>osmikilometrový = 8kilometrový = 8km</a:t>
            </a:r>
          </a:p>
          <a:p>
            <a:r>
              <a:rPr lang="cs-CZ" i="1" dirty="0" smtClean="0"/>
              <a:t>dvacetiprocentní = 20procentní = 20%</a:t>
            </a:r>
          </a:p>
          <a:p>
            <a:r>
              <a:rPr lang="cs-CZ" i="1" dirty="0" smtClean="0"/>
              <a:t>dvanáctistupňový = 12stupňový = 12°</a:t>
            </a:r>
          </a:p>
          <a:p>
            <a:r>
              <a:rPr lang="cs-CZ" dirty="0"/>
              <a:t>Koncové </a:t>
            </a:r>
            <a:r>
              <a:rPr lang="cs-CZ" i="1" dirty="0"/>
              <a:t>-ti</a:t>
            </a:r>
            <a:r>
              <a:rPr lang="cs-CZ" dirty="0"/>
              <a:t> a </a:t>
            </a:r>
            <a:r>
              <a:rPr lang="cs-CZ" i="1" dirty="0"/>
              <a:t>-mi</a:t>
            </a:r>
            <a:r>
              <a:rPr lang="cs-CZ" dirty="0"/>
              <a:t> nepíšeme ani u základních číslovek: </a:t>
            </a:r>
            <a:r>
              <a:rPr lang="cs-CZ" i="1" dirty="0"/>
              <a:t>pro děti od 3 let, za účasti 58 % oprávněných voličů, od 5 do 8 h</a:t>
            </a:r>
            <a:r>
              <a:rPr lang="cs-CZ" dirty="0"/>
              <a:t>, nikoli *</a:t>
            </a:r>
            <a:r>
              <a:rPr lang="cs-CZ" i="1" dirty="0"/>
              <a:t>od 5-ti do 8-mi h</a:t>
            </a:r>
            <a:r>
              <a:rPr lang="cs-CZ" dirty="0"/>
              <a:t> ani *</a:t>
            </a:r>
            <a:r>
              <a:rPr lang="cs-CZ" i="1" dirty="0"/>
              <a:t>od 5ti do 8mi </a:t>
            </a:r>
            <a:r>
              <a:rPr lang="cs-CZ" i="1" dirty="0" smtClean="0"/>
              <a:t>h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Kdy nepíšeme mezeru?</a:t>
            </a:r>
            <a:endParaRPr lang="cs-CZ" dirty="0"/>
          </a:p>
        </p:txBody>
      </p:sp>
      <p:pic>
        <p:nvPicPr>
          <p:cNvPr id="1029" name="Picture 5" descr="C:\Users\janous\AppData\Local\Microsoft\Windows\Temporary Internet Files\Content.IE5\819075UN\Skull_and_crossbones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2492896"/>
            <a:ext cx="1616712" cy="1553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059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705861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/>
              <a:t>matematické znaky: plus</a:t>
            </a:r>
            <a:r>
              <a:rPr lang="cs-CZ" dirty="0"/>
              <a:t> (</a:t>
            </a:r>
            <a:r>
              <a:rPr lang="cs-CZ" i="1" dirty="0"/>
              <a:t>+</a:t>
            </a:r>
            <a:r>
              <a:rPr lang="cs-CZ" dirty="0"/>
              <a:t>), minus (</a:t>
            </a:r>
            <a:r>
              <a:rPr lang="cs-CZ" i="1" dirty="0"/>
              <a:t>−</a:t>
            </a:r>
            <a:r>
              <a:rPr lang="cs-CZ" dirty="0"/>
              <a:t>), krát (×), </a:t>
            </a:r>
            <a:r>
              <a:rPr lang="cs-CZ" dirty="0" smtClean="0"/>
              <a:t> </a:t>
            </a:r>
            <a:r>
              <a:rPr lang="cs-CZ" dirty="0"/>
              <a:t>děleno (:), menší než (&lt;), menší než nebo rovno (≤</a:t>
            </a:r>
            <a:r>
              <a:rPr lang="cs-CZ" dirty="0" smtClean="0"/>
              <a:t>), odmocnina</a:t>
            </a:r>
            <a:r>
              <a:rPr lang="cs-CZ" dirty="0"/>
              <a:t> (</a:t>
            </a:r>
            <a:r>
              <a:rPr lang="cs-CZ" i="1" dirty="0"/>
              <a:t>√</a:t>
            </a:r>
            <a:r>
              <a:rPr lang="cs-CZ" dirty="0"/>
              <a:t>), rovná se (</a:t>
            </a:r>
            <a:r>
              <a:rPr lang="cs-CZ" i="1" dirty="0"/>
              <a:t>=</a:t>
            </a:r>
            <a:r>
              <a:rPr lang="cs-CZ" dirty="0"/>
              <a:t>) atd</a:t>
            </a:r>
            <a:r>
              <a:rPr lang="cs-CZ" dirty="0" smtClean="0"/>
              <a:t>.</a:t>
            </a:r>
          </a:p>
          <a:p>
            <a:r>
              <a:rPr lang="cs-CZ" dirty="0" smtClean="0"/>
              <a:t>s</a:t>
            </a:r>
            <a:r>
              <a:rPr lang="cs-CZ" dirty="0"/>
              <a:t> mezerami píšeme znaky pro sčítání, odčítání, násobení a dělení v matematických operacích a dále při uvádění poměru a rozměru, např. </a:t>
            </a:r>
            <a:r>
              <a:rPr lang="cs-CZ" i="1" dirty="0"/>
              <a:t>3 + 5 − 2 = 6, 20 × 5 = 100, 21 : 7 = 3, roztok ředíme v poměru 3 : 2, mapa v měřítku 1 : 50 </a:t>
            </a:r>
            <a:r>
              <a:rPr lang="cs-CZ" i="1" dirty="0" smtClean="0"/>
              <a:t>000</a:t>
            </a:r>
            <a:r>
              <a:rPr lang="cs-CZ" dirty="0" smtClean="0"/>
              <a:t>, </a:t>
            </a:r>
            <a:r>
              <a:rPr lang="cs-CZ" i="1" dirty="0"/>
              <a:t>plocha 3 m × 4 m</a:t>
            </a:r>
            <a:r>
              <a:rPr lang="cs-CZ" dirty="0"/>
              <a:t> atd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pokud </a:t>
            </a:r>
            <a:r>
              <a:rPr lang="cs-CZ" dirty="0"/>
              <a:t>je × součástí jednoho složeného slova společně s číslem, píšeme tyto výrazy dohromady: </a:t>
            </a:r>
            <a:r>
              <a:rPr lang="cs-CZ" i="1" dirty="0"/>
              <a:t>20× =</a:t>
            </a:r>
            <a:r>
              <a:rPr lang="cs-CZ" dirty="0"/>
              <a:t> 20krát, </a:t>
            </a:r>
            <a:r>
              <a:rPr lang="cs-CZ" dirty="0" smtClean="0"/>
              <a:t>dvacetkrát</a:t>
            </a:r>
          </a:p>
          <a:p>
            <a:r>
              <a:rPr lang="cs-CZ" b="1" dirty="0"/>
              <a:t>v</a:t>
            </a:r>
            <a:r>
              <a:rPr lang="cs-CZ" b="1" dirty="0" smtClean="0"/>
              <a:t>yjadřují-li </a:t>
            </a:r>
            <a:r>
              <a:rPr lang="cs-CZ" b="1" dirty="0"/>
              <a:t>znaménka </a:t>
            </a:r>
            <a:r>
              <a:rPr lang="cs-CZ" b="1" i="1" dirty="0"/>
              <a:t>+</a:t>
            </a:r>
            <a:r>
              <a:rPr lang="cs-CZ" b="1" dirty="0"/>
              <a:t> nebo </a:t>
            </a:r>
            <a:r>
              <a:rPr lang="cs-CZ" b="1" i="1" dirty="0"/>
              <a:t>−</a:t>
            </a:r>
            <a:r>
              <a:rPr lang="cs-CZ" b="1" dirty="0"/>
              <a:t> kladnou nebo zápornou hodnotu čísla, přiléhají k číslici bez mezer: </a:t>
            </a:r>
            <a:r>
              <a:rPr lang="cs-CZ" b="1" i="1" dirty="0"/>
              <a:t>+24 °C, −1 °</a:t>
            </a:r>
            <a:r>
              <a:rPr lang="cs-CZ" b="1" i="1" dirty="0" smtClean="0"/>
              <a:t>C</a:t>
            </a:r>
          </a:p>
          <a:p>
            <a:pPr lvl="1"/>
            <a:r>
              <a:rPr lang="cs-CZ" dirty="0" smtClean="0"/>
              <a:t>před °C se píše mezera!!!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Čísla a matematické znaky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72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68</TotalTime>
  <Words>164</Words>
  <Application>Microsoft Office PowerPoint</Application>
  <PresentationFormat>Předvádění na obrazovce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Vlnění</vt:lpstr>
      <vt:lpstr>Značky ve spojení  s číselnými hodnotami</vt:lpstr>
      <vt:lpstr>Značky připojující se po mezeře Typ 10 ha = 10 hektarů</vt:lpstr>
      <vt:lpstr>Značky připojující se bez mezery Typ úhel 60° = úhel 60 stupňů</vt:lpstr>
      <vt:lpstr>Kdy nepíšeme mezeru?</vt:lpstr>
      <vt:lpstr>Čísla a matematické znaky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Zkratky a značky</dc:title>
  <dc:creator>eva janousova</dc:creator>
  <cp:lastModifiedBy>eva janousova</cp:lastModifiedBy>
  <cp:revision>8</cp:revision>
  <dcterms:created xsi:type="dcterms:W3CDTF">2015-05-04T08:03:18Z</dcterms:created>
  <dcterms:modified xsi:type="dcterms:W3CDTF">2015-05-05T20:31:12Z</dcterms:modified>
</cp:coreProperties>
</file>