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5" r:id="rId3"/>
    <p:sldId id="293" r:id="rId4"/>
    <p:sldId id="294" r:id="rId5"/>
    <p:sldId id="297" r:id="rId6"/>
    <p:sldId id="299" r:id="rId7"/>
    <p:sldId id="301" r:id="rId8"/>
    <p:sldId id="265" r:id="rId9"/>
    <p:sldId id="267" r:id="rId10"/>
    <p:sldId id="286" r:id="rId11"/>
    <p:sldId id="270" r:id="rId12"/>
    <p:sldId id="272" r:id="rId13"/>
    <p:sldId id="279" r:id="rId14"/>
    <p:sldId id="275" r:id="rId15"/>
    <p:sldId id="273" r:id="rId16"/>
    <p:sldId id="287" r:id="rId17"/>
    <p:sldId id="302" r:id="rId18"/>
  </p:sldIdLst>
  <p:sldSz cx="9906000" cy="6858000" type="A4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25.10.2016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25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00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56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9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4" r:id="rId3"/>
    <p:sldLayoutId id="2147483677" r:id="rId4"/>
    <p:sldLayoutId id="2147483666" r:id="rId5"/>
    <p:sldLayoutId id="2147483678" r:id="rId6"/>
    <p:sldLayoutId id="2147483672" r:id="rId7"/>
    <p:sldLayoutId id="2147483662" r:id="rId8"/>
    <p:sldLayoutId id="2147483679" r:id="rId9"/>
    <p:sldLayoutId id="2147483675" r:id="rId10"/>
    <p:sldLayoutId id="2147483680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sqw/sbirka.sqw?cz=27&amp;r=201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t/in" TargetMode="External"/><Relationship Id="rId2" Type="http://schemas.openxmlformats.org/officeDocument/2006/relationships/hyperlink" Target="http://digifolio.rvp.cz/view/view.php?id=643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smt.cz/vzdelavani/spolecne-vzdelavani-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t/rv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ministerstvo/novinar/klicove-dokumenty-ke-spolecnemu-vzdelavani-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4800" dirty="0" smtClean="0"/>
          </a:p>
          <a:p>
            <a:endParaRPr lang="cs-CZ" sz="4800" dirty="0"/>
          </a:p>
          <a:p>
            <a:endParaRPr lang="cs-CZ" sz="4800" dirty="0" smtClean="0"/>
          </a:p>
          <a:p>
            <a:endParaRPr lang="cs-CZ" sz="4800" dirty="0"/>
          </a:p>
          <a:p>
            <a:r>
              <a:rPr lang="cs-CZ" sz="4800" b="1" dirty="0" smtClean="0">
                <a:solidFill>
                  <a:srgbClr val="00B0F0"/>
                </a:solidFill>
              </a:rPr>
              <a:t>  KURIKULUM </a:t>
            </a:r>
            <a:r>
              <a:rPr lang="cs-CZ" sz="4800" b="1" dirty="0">
                <a:solidFill>
                  <a:srgbClr val="00B0F0"/>
                </a:solidFill>
              </a:rPr>
              <a:t>PRO VŠECHNY</a:t>
            </a:r>
          </a:p>
          <a:p>
            <a:r>
              <a:rPr lang="cs-CZ" sz="2800" b="1" i="1" dirty="0" smtClean="0"/>
              <a:t>                                                 </a:t>
            </a:r>
            <a:r>
              <a:rPr lang="cs-CZ" b="1" i="1" dirty="0" smtClean="0"/>
              <a:t>    R. Votavová /19. 10. 2016</a:t>
            </a:r>
            <a:endParaRPr lang="cs-CZ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0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88504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jsou to podpůrná opatření? </a:t>
            </a:r>
          </a:p>
          <a:p>
            <a:endParaRPr lang="cs-CZ" b="1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vyhláška č. 27/2016 Sb.</a:t>
            </a:r>
            <a:r>
              <a:rPr lang="cs-CZ" dirty="0" smtClean="0"/>
              <a:t>, o vzdělávání žáků </a:t>
            </a:r>
          </a:p>
          <a:p>
            <a:r>
              <a:rPr lang="cs-CZ" dirty="0" smtClean="0"/>
              <a:t>se speciálními vzdělávacími potřebami a žáků nadaných </a:t>
            </a:r>
          </a:p>
          <a:p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www.psp.cz/sqw/sbirka.sqw?cz=27&amp;r=2016</a:t>
            </a:r>
            <a:endParaRPr lang="cs-CZ" sz="2000" dirty="0" smtClean="0"/>
          </a:p>
          <a:p>
            <a:r>
              <a:rPr lang="cs-CZ" sz="2000" dirty="0" smtClean="0"/>
              <a:t>Vyhláška stanoví: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podpůrných opatření,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zvláštní ustanovení o některých podpůrných opatřeních (IVP, asistent pedagoga, jiný komunikační systém, tlumočník, přepisovatel, působení dalších osob),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postup školy při poskytování podpůrných opatření (zpráva, doporučení ŠPZ),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organizaci vzdělávání žáků s přiznanými podpůrnými opatřeními,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vzdělávání žáků uvedených v § 16 odst. 9 školského zákona,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Příloze 1 Přehled podpůrných opatření, v Přílohách 2 – 4 formuláře IVP, PLPP, zprávy, doporučení. </a:t>
            </a:r>
          </a:p>
          <a:p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Jak </a:t>
            </a:r>
            <a:r>
              <a:rPr lang="cs-CZ" sz="3200" dirty="0" smtClean="0">
                <a:solidFill>
                  <a:srgbClr val="00B0F0"/>
                </a:solidFill>
              </a:rPr>
              <a:t>jsou zapracována </a:t>
            </a:r>
            <a:r>
              <a:rPr lang="cs-CZ" sz="3200" dirty="0">
                <a:solidFill>
                  <a:srgbClr val="00B0F0"/>
                </a:solidFill>
              </a:rPr>
              <a:t>podpůrná opatření v </a:t>
            </a:r>
            <a:r>
              <a:rPr lang="cs-CZ" sz="3200" dirty="0" smtClean="0">
                <a:solidFill>
                  <a:srgbClr val="00B0F0"/>
                </a:solidFill>
              </a:rPr>
              <a:t>„kurikulu pro všechny“?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</a:t>
            </a:r>
            <a:r>
              <a:rPr lang="cs-CZ" sz="2000" dirty="0" smtClean="0">
                <a:solidFill>
                  <a:srgbClr val="FF0000"/>
                </a:solidFill>
              </a:rPr>
              <a:t>pojmu </a:t>
            </a:r>
            <a:r>
              <a:rPr lang="cs-CZ" sz="2000" dirty="0">
                <a:solidFill>
                  <a:srgbClr val="FF0000"/>
                </a:solidFill>
              </a:rPr>
              <a:t>žák se speciálními vzdělávacími </a:t>
            </a:r>
            <a:r>
              <a:rPr lang="cs-CZ" sz="2000" dirty="0" smtClean="0">
                <a:solidFill>
                  <a:srgbClr val="FF0000"/>
                </a:solidFill>
              </a:rPr>
              <a:t>potřebami (SVP) v souladu s platnou legislativou </a:t>
            </a:r>
            <a:r>
              <a:rPr lang="cs-CZ" sz="2000" dirty="0" smtClean="0"/>
              <a:t>tak, aby bylo zřejmé jeho právo na bezplatné poskytování podpůrných opatření při rovnoprávném zajištění jeho vzdělávacích potřeb  </a:t>
            </a:r>
            <a:endParaRPr lang="cs-CZ" sz="2000" dirty="0"/>
          </a:p>
          <a:p>
            <a:endParaRPr lang="cs-CZ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zapojení žáků se SVP do vzdělávání a </a:t>
            </a:r>
            <a:r>
              <a:rPr lang="cs-CZ" sz="2000" dirty="0" smtClean="0">
                <a:solidFill>
                  <a:srgbClr val="FF0000"/>
                </a:solidFill>
              </a:rPr>
              <a:t>maximální využití vzdělávacího potenciálu každého žáka </a:t>
            </a:r>
            <a:r>
              <a:rPr lang="cs-CZ" sz="2000" dirty="0" smtClean="0"/>
              <a:t>s ohledem na jeho individuální možnosti a předpoklady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vzdělávání </a:t>
            </a:r>
            <a:r>
              <a:rPr lang="cs-CZ" sz="2000" dirty="0" smtClean="0">
                <a:solidFill>
                  <a:srgbClr val="FF0000"/>
                </a:solidFill>
              </a:rPr>
              <a:t>všech žáků </a:t>
            </a:r>
            <a:r>
              <a:rPr lang="cs-CZ" sz="2000" dirty="0" smtClean="0"/>
              <a:t>dané školy se realizuje podle </a:t>
            </a:r>
            <a:r>
              <a:rPr lang="cs-CZ" sz="2000" dirty="0"/>
              <a:t>ŠVP vytvořeného podle </a:t>
            </a:r>
            <a:r>
              <a:rPr lang="cs-CZ" sz="2000" dirty="0" smtClean="0"/>
              <a:t>RVP</a:t>
            </a:r>
          </a:p>
          <a:p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2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ŠVP je podkladem pro </a:t>
            </a:r>
            <a:r>
              <a:rPr lang="cs-CZ" sz="2000" dirty="0">
                <a:solidFill>
                  <a:srgbClr val="FF0000"/>
                </a:solidFill>
              </a:rPr>
              <a:t>tvorbu plánu pedagogické podpory (PLPP) i individuálního vzdělávacího plánu (IVP)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 </a:t>
            </a:r>
            <a:r>
              <a:rPr lang="cs-CZ" sz="2000" dirty="0"/>
              <a:t>úrovni IVP lze na doporučení ŠPZ upravit očekávané výstupy (OV) stanovené v ŠVP i výběr učiva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 pro </a:t>
            </a:r>
            <a:r>
              <a:rPr lang="cs-CZ" sz="2000" dirty="0"/>
              <a:t>žáky s lehkým mentálním postižením </a:t>
            </a:r>
            <a:r>
              <a:rPr lang="cs-CZ" sz="2000" dirty="0" smtClean="0"/>
              <a:t>(LMP) lze </a:t>
            </a:r>
            <a:r>
              <a:rPr lang="cs-CZ" sz="2000" dirty="0"/>
              <a:t>na doporučení ŠPZ pro úpravy OV využít </a:t>
            </a:r>
            <a:r>
              <a:rPr lang="cs-CZ" sz="2000" dirty="0" smtClean="0"/>
              <a:t>v RVP ZV </a:t>
            </a:r>
            <a:r>
              <a:rPr lang="cs-CZ" sz="2000" dirty="0" smtClean="0">
                <a:solidFill>
                  <a:srgbClr val="FF0000"/>
                </a:solidFill>
              </a:rPr>
              <a:t>minimální doporučenou úroveň </a:t>
            </a:r>
            <a:r>
              <a:rPr lang="cs-CZ" sz="2000" dirty="0">
                <a:solidFill>
                  <a:srgbClr val="FF0000"/>
                </a:solidFill>
              </a:rPr>
              <a:t>pro úpravu </a:t>
            </a:r>
            <a:r>
              <a:rPr lang="cs-CZ" sz="2000" dirty="0" smtClean="0">
                <a:solidFill>
                  <a:srgbClr val="FF0000"/>
                </a:solidFill>
              </a:rPr>
              <a:t>OV </a:t>
            </a:r>
            <a:r>
              <a:rPr lang="cs-CZ" sz="2000" dirty="0"/>
              <a:t>v rámci podpůrných opatření </a:t>
            </a:r>
            <a:r>
              <a:rPr lang="cs-CZ" sz="2000" dirty="0" smtClean="0"/>
              <a:t>stanovenou v kapitole 5 RVP ZV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1" dirty="0" smtClean="0"/>
              <a:t> </a:t>
            </a:r>
            <a:r>
              <a:rPr lang="cs-CZ" sz="2000" dirty="0" smtClean="0"/>
              <a:t>u žáků s přiznaným podpůrným opatřením od třetího stupně (u žáků s LMP) lze na doporučení ŠPZ nahradit části vzdělávacích obsahů některých VO jinými vzdělávacími </a:t>
            </a:r>
            <a:r>
              <a:rPr lang="cs-CZ" sz="2000" dirty="0" smtClean="0">
                <a:solidFill>
                  <a:srgbClr val="FF0000"/>
                </a:solidFill>
              </a:rPr>
              <a:t>obsahy nebo celý vzdělávací obsah nahradit vzdělávacím obsahem </a:t>
            </a:r>
            <a:r>
              <a:rPr lang="cs-CZ" sz="2000" dirty="0" smtClean="0"/>
              <a:t>jiného 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 IVP žáků může být na doporučení ŠPZ zařazována </a:t>
            </a:r>
            <a:r>
              <a:rPr lang="cs-CZ" dirty="0" smtClean="0">
                <a:solidFill>
                  <a:srgbClr val="FF0000"/>
                </a:solidFill>
              </a:rPr>
              <a:t>pedagogická a speciálně pedagogická intervence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speciálně pedagogická intervence představuje </a:t>
            </a:r>
            <a:r>
              <a:rPr lang="cs-CZ" dirty="0" smtClean="0">
                <a:solidFill>
                  <a:srgbClr val="FF0000"/>
                </a:solidFill>
              </a:rPr>
              <a:t>zajištění předmětů speciálně pedagogické péče</a:t>
            </a:r>
            <a:r>
              <a:rPr lang="cs-CZ" dirty="0" smtClean="0"/>
              <a:t> pro žáky s přiznanými podpůrnými opatřeními  zaměřené na oblast logopedických obtíží, řečové výchovy, zrakové stimulace apod. z disponibilní časové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pedagogická inter</a:t>
            </a:r>
            <a:r>
              <a:rPr lang="cs-CZ" dirty="0" smtClean="0"/>
              <a:t>vence představuje vzdělávání žáka s přiznanými podpůrnými opatřeními v předmětech, v nichž je třeba zlepšit výsledky učení (případně kompenzovat domácí přípravu na výuku). </a:t>
            </a:r>
          </a:p>
          <a:p>
            <a:endParaRPr lang="cs-CZ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vymezení </a:t>
            </a:r>
            <a:r>
              <a:rPr lang="cs-CZ" sz="2000" dirty="0" smtClean="0">
                <a:solidFill>
                  <a:srgbClr val="FF0000"/>
                </a:solidFill>
              </a:rPr>
              <a:t>pojmu nadaný a mimořádně nadaný žák v souladu s platnou legislativou </a:t>
            </a:r>
            <a:r>
              <a:rPr lang="cs-CZ" sz="2000" dirty="0" smtClean="0"/>
              <a:t>tak, aby bylo zřejmé, že mimořádně nadaným žákem se rozumí žák, jehož nadání dosahuje mimořádné úrovně  </a:t>
            </a:r>
            <a:endParaRPr lang="cs-CZ" sz="2000" dirty="0"/>
          </a:p>
          <a:p>
            <a:endParaRPr lang="cs-CZ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povinnost </a:t>
            </a:r>
            <a:r>
              <a:rPr lang="cs-CZ" sz="2000" dirty="0" smtClean="0">
                <a:solidFill>
                  <a:srgbClr val="FF0000"/>
                </a:solidFill>
              </a:rPr>
              <a:t>vytvářet v ŠVP podmínky k využití potenciálu </a:t>
            </a:r>
            <a:r>
              <a:rPr lang="cs-CZ" sz="2000" dirty="0" smtClean="0"/>
              <a:t>každého žáka i žáka nadaného a mimořádně nadaného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povinnost využít pro podporu nadání a mimořádného nadání žáků podpůrná opatření prvního až čtvrtého stupně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při vyhledávání nadání a mimořádného nadání věnovat pozornost i žákům se SVP</a:t>
            </a: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2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stanoví škola </a:t>
            </a:r>
            <a:r>
              <a:rPr lang="cs-CZ" sz="3200" dirty="0" smtClean="0">
                <a:solidFill>
                  <a:srgbClr val="00B0F0"/>
                </a:solidFill>
              </a:rPr>
              <a:t>nově v </a:t>
            </a:r>
            <a:r>
              <a:rPr lang="cs-CZ" sz="3200" dirty="0">
                <a:solidFill>
                  <a:srgbClr val="00B0F0"/>
                </a:solidFill>
              </a:rPr>
              <a:t>ŠVP?</a:t>
            </a:r>
          </a:p>
          <a:p>
            <a:endParaRPr lang="cs-CZ" sz="2000" b="1" dirty="0" smtClean="0"/>
          </a:p>
          <a:p>
            <a:r>
              <a:rPr lang="cs-CZ" b="1" dirty="0" smtClean="0"/>
              <a:t>V ŠVP škola stanoví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a průběh tvorby, realizaci a vyhodnocení </a:t>
            </a:r>
            <a:r>
              <a:rPr lang="cs-CZ" dirty="0" smtClean="0">
                <a:solidFill>
                  <a:srgbClr val="FF0000"/>
                </a:solidFill>
              </a:rPr>
              <a:t>PLPP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</a:t>
            </a:r>
            <a:r>
              <a:rPr lang="cs-CZ" dirty="0"/>
              <a:t>a průběh tvorby, realizaci a vyhodnocení </a:t>
            </a:r>
            <a:r>
              <a:rPr lang="cs-CZ" dirty="0" smtClean="0">
                <a:solidFill>
                  <a:srgbClr val="FF0000"/>
                </a:solidFill>
              </a:rPr>
              <a:t>IVP</a:t>
            </a: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b="1" dirty="0" smtClean="0"/>
              <a:t>V ŠVP škola může případně stanovit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pravidla pro </a:t>
            </a:r>
            <a:r>
              <a:rPr lang="cs-CZ" dirty="0" smtClean="0">
                <a:solidFill>
                  <a:srgbClr val="FF0000"/>
                </a:solidFill>
              </a:rPr>
              <a:t>zapojení dalších subjektů </a:t>
            </a:r>
            <a:r>
              <a:rPr lang="cs-CZ" dirty="0" smtClean="0"/>
              <a:t>do vzdělávání těchto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zodpovědné </a:t>
            </a:r>
            <a:r>
              <a:rPr lang="cs-CZ" dirty="0" smtClean="0">
                <a:solidFill>
                  <a:srgbClr val="FF0000"/>
                </a:solidFill>
              </a:rPr>
              <a:t>osoby a jejich r</a:t>
            </a:r>
            <a:r>
              <a:rPr lang="cs-CZ" dirty="0" smtClean="0"/>
              <a:t>ole</a:t>
            </a:r>
            <a:r>
              <a:rPr lang="cs-CZ" b="1" dirty="0" smtClean="0"/>
              <a:t> </a:t>
            </a:r>
            <a:r>
              <a:rPr lang="cs-CZ" dirty="0" smtClean="0"/>
              <a:t>v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upřesnění </a:t>
            </a:r>
            <a:r>
              <a:rPr lang="cs-CZ" dirty="0" smtClean="0">
                <a:solidFill>
                  <a:srgbClr val="FF0000"/>
                </a:solidFill>
              </a:rPr>
              <a:t>provádění </a:t>
            </a:r>
            <a:r>
              <a:rPr lang="cs-CZ" dirty="0" smtClean="0"/>
              <a:t>podpůrných opatření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učební osnovy </a:t>
            </a:r>
            <a:r>
              <a:rPr lang="cs-CZ" dirty="0" smtClean="0">
                <a:solidFill>
                  <a:srgbClr val="FF0000"/>
                </a:solidFill>
              </a:rPr>
              <a:t>předmětů speciálně pedagogické péče</a:t>
            </a:r>
          </a:p>
          <a:p>
            <a:endParaRPr lang="cs-CZ" b="1" dirty="0"/>
          </a:p>
          <a:p>
            <a:endParaRPr lang="cs-CZ" sz="18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7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32520" y="404665"/>
            <a:ext cx="8927952" cy="5832648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endParaRPr lang="cs-CZ" sz="2000" dirty="0" smtClean="0">
              <a:solidFill>
                <a:srgbClr val="00B0F0"/>
              </a:solidFill>
            </a:endParaRPr>
          </a:p>
          <a:p>
            <a:r>
              <a:rPr lang="cs-CZ" sz="3200" dirty="0">
                <a:solidFill>
                  <a:srgbClr val="00B0F0"/>
                </a:solidFill>
              </a:rPr>
              <a:t>Kde mohou hledat </a:t>
            </a:r>
            <a:r>
              <a:rPr lang="cs-CZ" sz="3200" dirty="0" smtClean="0">
                <a:solidFill>
                  <a:srgbClr val="00B0F0"/>
                </a:solidFill>
              </a:rPr>
              <a:t>pedagogové </a:t>
            </a:r>
            <a:r>
              <a:rPr lang="cs-CZ" sz="3200" dirty="0">
                <a:solidFill>
                  <a:srgbClr val="00B0F0"/>
                </a:solidFill>
              </a:rPr>
              <a:t>metodickou </a:t>
            </a:r>
            <a:r>
              <a:rPr lang="cs-CZ" sz="3200" dirty="0" smtClean="0">
                <a:solidFill>
                  <a:srgbClr val="00B0F0"/>
                </a:solidFill>
              </a:rPr>
              <a:t>podporu </a:t>
            </a:r>
            <a:r>
              <a:rPr lang="cs-CZ" sz="3200" dirty="0">
                <a:solidFill>
                  <a:srgbClr val="00B0F0"/>
                </a:solidFill>
              </a:rPr>
              <a:t>při tvorbě ŠVP, IVP a PLPP? </a:t>
            </a:r>
          </a:p>
          <a:p>
            <a:endParaRPr lang="cs-CZ" sz="32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Metodickém portálu </a:t>
            </a:r>
            <a:r>
              <a:rPr lang="cs-CZ" dirty="0" smtClean="0"/>
              <a:t>www.rvp.cz/pruvodce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digifolio.rvp.cz/view/view.php?id=6433</a:t>
            </a:r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webu NÚV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www.nuv.cz/t/in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webu MŠMT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www.msmt.cz/vzdelavani/spolecne-vzdelavani-1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Děkuji za pozornost.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88504" y="404665"/>
            <a:ext cx="9071968" cy="5832648"/>
          </a:xfrm>
        </p:spPr>
        <p:txBody>
          <a:bodyPr/>
          <a:lstStyle/>
          <a:p>
            <a:endParaRPr lang="cs-CZ" sz="3200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Budeme </a:t>
            </a:r>
            <a:r>
              <a:rPr lang="cs-CZ" sz="3200" dirty="0">
                <a:solidFill>
                  <a:srgbClr val="00B0F0"/>
                </a:solidFill>
              </a:rPr>
              <a:t>společně hledat odpovědi na otázky: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je to kurikulum?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je to školní vzdělávací program?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Mění se kurikulum?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Jaké jsou východiska posledních úprav kurikula?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jsou to podpůrná opatření?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Jak jsou zapracována podpůrná opatření v „kurikulu pro všechny“?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Co škola stanoví nově v ŠVP?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Kde mohou školy hledat metodickou podporu při tvorbě ŠVP, IVP, PLPP?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kurikulum?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označuje </a:t>
            </a:r>
            <a:r>
              <a:rPr lang="cs-CZ" dirty="0" smtClean="0">
                <a:solidFill>
                  <a:srgbClr val="FF0000"/>
                </a:solidFill>
              </a:rPr>
              <a:t>rámcové vzdělávací programy </a:t>
            </a:r>
            <a:r>
              <a:rPr lang="cs-CZ" dirty="0"/>
              <a:t>(RVP) </a:t>
            </a:r>
            <a:r>
              <a:rPr lang="cs-CZ" dirty="0" smtClean="0"/>
              <a:t>vytvořené pro </a:t>
            </a:r>
            <a:r>
              <a:rPr lang="cs-CZ" dirty="0"/>
              <a:t>každý obor vzdělání v základním a středním vzdělávání, pro předškolní, základní umělecké a jazykové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ukotvuje ho </a:t>
            </a:r>
            <a:r>
              <a:rPr lang="cs-CZ" dirty="0" smtClean="0"/>
              <a:t>§ </a:t>
            </a:r>
            <a:r>
              <a:rPr lang="cs-CZ" dirty="0"/>
              <a:t>3 odst. 2 zákona č. 561/2014 o předškolním, základním, středním, vyšším odborném a jiném vzdělávání (</a:t>
            </a:r>
            <a:r>
              <a:rPr lang="cs-CZ" dirty="0">
                <a:solidFill>
                  <a:srgbClr val="FF0000"/>
                </a:solidFill>
              </a:rPr>
              <a:t>školský zákon</a:t>
            </a:r>
            <a:r>
              <a:rPr lang="cs-CZ" dirty="0"/>
              <a:t>), ve znění pozdějších předpisů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vymezuje </a:t>
            </a:r>
            <a:r>
              <a:rPr lang="cs-CZ" dirty="0" smtClean="0">
                <a:solidFill>
                  <a:srgbClr val="FF0000"/>
                </a:solidFill>
              </a:rPr>
              <a:t>povinný obsah</a:t>
            </a:r>
            <a:r>
              <a:rPr lang="cs-CZ" dirty="0" smtClean="0"/>
              <a:t>, rozsah, podmínky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4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kurikulum?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první vydáno v ČR v rámci kurikulární reformy v roce 2004 (RVP PV) a v následujících letech další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www.nuv.cz/t/rvp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 </a:t>
            </a:r>
            <a:r>
              <a:rPr lang="cs-CZ" dirty="0" smtClean="0">
                <a:solidFill>
                  <a:srgbClr val="FF0000"/>
                </a:solidFill>
              </a:rPr>
              <a:t>závazný pro tvorbu školních vzdělávacích programů </a:t>
            </a:r>
            <a:r>
              <a:rPr lang="cs-CZ" dirty="0" smtClean="0"/>
              <a:t>(ŠVP)</a:t>
            </a:r>
          </a:p>
          <a:p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Co je to školní vzdělávací program?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dokument, který v souladu se školským zákonem podle RVP </a:t>
            </a:r>
            <a:r>
              <a:rPr lang="cs-CZ" dirty="0" smtClean="0">
                <a:solidFill>
                  <a:srgbClr val="FF0000"/>
                </a:solidFill>
              </a:rPr>
              <a:t>zpracovává každá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vychází z konkrétních podmínek školy, zohledňuje potřeby a </a:t>
            </a:r>
            <a:r>
              <a:rPr lang="cs-CZ" dirty="0"/>
              <a:t>možnosti </a:t>
            </a:r>
            <a:r>
              <a:rPr lang="cs-CZ" dirty="0" smtClean="0"/>
              <a:t>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zodpovídá </a:t>
            </a:r>
            <a:r>
              <a:rPr lang="cs-CZ" dirty="0"/>
              <a:t>za něj ředitel </a:t>
            </a:r>
            <a:r>
              <a:rPr lang="cs-CZ" dirty="0" smtClean="0"/>
              <a:t>školy, podílí se na něm celý učitelský sbor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mění se (nejen inovace ŠVP)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0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Mění se kurikulum?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provádějí se dílčí </a:t>
            </a:r>
            <a:r>
              <a:rPr lang="cs-CZ" dirty="0"/>
              <a:t>doplnění nebo </a:t>
            </a:r>
            <a:r>
              <a:rPr lang="cs-CZ" dirty="0" smtClean="0"/>
              <a:t>úpravy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příčinou úprav je změna legislativních norem, požadavek změny obsahu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poslední úprava RVP byla </a:t>
            </a:r>
            <a:r>
              <a:rPr lang="cs-CZ" dirty="0"/>
              <a:t>vyvolána </a:t>
            </a:r>
            <a:r>
              <a:rPr lang="cs-CZ" dirty="0" smtClean="0"/>
              <a:t>potřebou </a:t>
            </a:r>
            <a:r>
              <a:rPr lang="cs-CZ" dirty="0"/>
              <a:t>uvést </a:t>
            </a:r>
            <a:r>
              <a:rPr lang="cs-CZ" dirty="0" smtClean="0"/>
              <a:t>RVP do </a:t>
            </a:r>
            <a:r>
              <a:rPr lang="cs-CZ" dirty="0"/>
              <a:t>souladu s právními </a:t>
            </a:r>
            <a:r>
              <a:rPr lang="cs-CZ" dirty="0" smtClean="0"/>
              <a:t>předpisy </a:t>
            </a:r>
            <a:r>
              <a:rPr lang="cs-CZ" dirty="0" smtClean="0">
                <a:solidFill>
                  <a:srgbClr val="FF0000"/>
                </a:solidFill>
              </a:rPr>
              <a:t>ukotvujícími „společné vzdělávání“ </a:t>
            </a:r>
            <a:r>
              <a:rPr lang="cs-CZ" dirty="0" smtClean="0"/>
              <a:t>(v případě RVP ZV 11. úprava)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1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76536" y="548680"/>
            <a:ext cx="8424936" cy="5616624"/>
          </a:xfrm>
        </p:spPr>
        <p:txBody>
          <a:bodyPr/>
          <a:lstStyle/>
          <a:p>
            <a:endParaRPr lang="cs-CZ" sz="3200" b="1" dirty="0" smtClean="0">
              <a:solidFill>
                <a:srgbClr val="00B0F0"/>
              </a:solidFill>
            </a:endParaRPr>
          </a:p>
          <a:p>
            <a:r>
              <a:rPr lang="cs-CZ" sz="3200" dirty="0" smtClean="0">
                <a:solidFill>
                  <a:srgbClr val="00B0F0"/>
                </a:solidFill>
              </a:rPr>
              <a:t>Jaké je východisko poslední úpravy RVP ZV?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novela </a:t>
            </a:r>
            <a:r>
              <a:rPr lang="cs-CZ" dirty="0"/>
              <a:t>školského zákona č. 82/2015 Sb.</a:t>
            </a:r>
          </a:p>
          <a:p>
            <a:r>
              <a:rPr lang="cs-CZ" dirty="0">
                <a:hlinkClick r:id="rId2"/>
              </a:rPr>
              <a:t>http://www.msmt.cz/ministerstvo/novinar/klicove-dokumenty-ke-spolecnemu-vzdelavani-3</a:t>
            </a:r>
            <a:endParaRPr lang="cs-CZ" dirty="0"/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§ 16 odst. 2 </a:t>
            </a:r>
            <a:r>
              <a:rPr lang="cs-CZ" dirty="0" smtClean="0"/>
              <a:t>stanovující </a:t>
            </a:r>
            <a:r>
              <a:rPr lang="cs-CZ" dirty="0"/>
              <a:t>systém podpůrných opatření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1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620688"/>
            <a:ext cx="8424936" cy="5616624"/>
          </a:xfrm>
        </p:spPr>
        <p:txBody>
          <a:bodyPr/>
          <a:lstStyle/>
          <a:p>
            <a:r>
              <a:rPr lang="cs-CZ" sz="3200" dirty="0">
                <a:solidFill>
                  <a:srgbClr val="00B0F0"/>
                </a:solidFill>
              </a:rPr>
              <a:t>Co jsou to podpůrná opatření? </a:t>
            </a:r>
          </a:p>
          <a:p>
            <a:pPr marL="457200" indent="-457200">
              <a:buAutoNum type="alphaLcParenR"/>
            </a:pPr>
            <a:r>
              <a:rPr lang="cs-CZ" dirty="0" smtClean="0">
                <a:solidFill>
                  <a:srgbClr val="FF0000"/>
                </a:solidFill>
              </a:rPr>
              <a:t>poradenské </a:t>
            </a:r>
            <a:r>
              <a:rPr lang="cs-CZ" dirty="0">
                <a:solidFill>
                  <a:srgbClr val="FF0000"/>
                </a:solidFill>
              </a:rPr>
              <a:t>pomoci školy </a:t>
            </a:r>
            <a:r>
              <a:rPr lang="cs-CZ" dirty="0"/>
              <a:t>a školského poradenského </a:t>
            </a:r>
            <a:r>
              <a:rPr lang="cs-CZ" dirty="0" smtClean="0"/>
              <a:t>zařízení</a:t>
            </a:r>
          </a:p>
          <a:p>
            <a:pPr marL="457200" indent="-457200">
              <a:buAutoNum type="alphaLcParenR"/>
            </a:pPr>
            <a:endParaRPr lang="cs-CZ" dirty="0"/>
          </a:p>
          <a:p>
            <a:r>
              <a:rPr lang="cs-CZ" dirty="0" smtClean="0"/>
              <a:t>b</a:t>
            </a:r>
            <a:r>
              <a:rPr lang="cs-CZ" dirty="0"/>
              <a:t>) úpravě organizace, </a:t>
            </a:r>
            <a:r>
              <a:rPr lang="cs-CZ" dirty="0">
                <a:solidFill>
                  <a:srgbClr val="FF0000"/>
                </a:solidFill>
              </a:rPr>
              <a:t>obsahu</a:t>
            </a:r>
            <a:r>
              <a:rPr lang="cs-CZ" dirty="0"/>
              <a:t>, hodnocení, forem a metod vzdělávání a školských služeb, včetně zabezpečení výuky předmětů speciálně pedagogické péče a včetně prodloužení délky středního nebo vyššího odborného vzdělávání až o dva </a:t>
            </a:r>
            <a:r>
              <a:rPr lang="cs-CZ" dirty="0" smtClean="0"/>
              <a:t>roky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c</a:t>
            </a:r>
            <a:r>
              <a:rPr lang="cs-CZ" dirty="0"/>
              <a:t>) úpravě </a:t>
            </a:r>
            <a:r>
              <a:rPr lang="cs-CZ" dirty="0">
                <a:solidFill>
                  <a:srgbClr val="FF0000"/>
                </a:solidFill>
              </a:rPr>
              <a:t>podmínek přijímání </a:t>
            </a:r>
            <a:r>
              <a:rPr lang="cs-CZ" dirty="0"/>
              <a:t>ke vzdělávání a </a:t>
            </a:r>
            <a:r>
              <a:rPr lang="cs-CZ" dirty="0">
                <a:solidFill>
                  <a:srgbClr val="FF0000"/>
                </a:solidFill>
              </a:rPr>
              <a:t>ukončování</a:t>
            </a:r>
            <a:r>
              <a:rPr lang="cs-CZ" dirty="0"/>
              <a:t> </a:t>
            </a:r>
            <a:r>
              <a:rPr lang="cs-CZ" dirty="0" smtClean="0"/>
              <a:t>vzdělávání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d</a:t>
            </a:r>
            <a:r>
              <a:rPr lang="cs-CZ" dirty="0"/>
              <a:t>) použití kompenzačních </a:t>
            </a:r>
            <a:r>
              <a:rPr lang="cs-CZ" dirty="0">
                <a:solidFill>
                  <a:srgbClr val="FF0000"/>
                </a:solidFill>
              </a:rPr>
              <a:t>pomůcek</a:t>
            </a:r>
            <a:r>
              <a:rPr lang="cs-CZ" dirty="0"/>
              <a:t>, speciálních učebnic a speciálních učebních pomůcek, využívání komunikačních systémů neslyšících a hluchoslepých </a:t>
            </a:r>
            <a:r>
              <a:rPr lang="cs-CZ" dirty="0" smtClean="0"/>
              <a:t>osob, Braillova </a:t>
            </a:r>
            <a:r>
              <a:rPr lang="cs-CZ" dirty="0"/>
              <a:t>písma a podpůrných nebo náhradních komunikačních </a:t>
            </a:r>
            <a:r>
              <a:rPr lang="cs-CZ" dirty="0" smtClean="0"/>
              <a:t>systémů </a:t>
            </a:r>
            <a:endParaRPr lang="cs-CZ" dirty="0"/>
          </a:p>
          <a:p>
            <a:endParaRPr lang="cs-CZ" sz="20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32520" y="404664"/>
            <a:ext cx="8424936" cy="5832648"/>
          </a:xfrm>
        </p:spPr>
        <p:txBody>
          <a:bodyPr/>
          <a:lstStyle/>
          <a:p>
            <a:r>
              <a:rPr lang="cs-CZ" sz="2000" dirty="0"/>
              <a:t>e) </a:t>
            </a:r>
            <a:r>
              <a:rPr lang="cs-CZ" dirty="0">
                <a:solidFill>
                  <a:srgbClr val="FF0000"/>
                </a:solidFill>
              </a:rPr>
              <a:t>úpravě očekávaných výstupů vzdělávání </a:t>
            </a:r>
            <a:r>
              <a:rPr lang="cs-CZ" dirty="0"/>
              <a:t>v mezích stanovených rámcovými vzdělávacími programy a akreditovanými vzdělávacími </a:t>
            </a:r>
            <a:r>
              <a:rPr lang="cs-CZ" dirty="0" smtClean="0"/>
              <a:t>programy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f</a:t>
            </a:r>
            <a:r>
              <a:rPr lang="cs-CZ" dirty="0"/>
              <a:t>) vzdělávání </a:t>
            </a:r>
            <a:r>
              <a:rPr lang="cs-CZ" dirty="0">
                <a:solidFill>
                  <a:srgbClr val="FF0000"/>
                </a:solidFill>
              </a:rPr>
              <a:t>podle individuálního vzdělávacího </a:t>
            </a:r>
            <a:r>
              <a:rPr lang="cs-CZ" dirty="0" smtClean="0">
                <a:solidFill>
                  <a:srgbClr val="FF0000"/>
                </a:solidFill>
              </a:rPr>
              <a:t>plánu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g</a:t>
            </a:r>
            <a:r>
              <a:rPr lang="cs-CZ" dirty="0"/>
              <a:t>) </a:t>
            </a:r>
            <a:r>
              <a:rPr lang="cs-CZ" dirty="0" smtClean="0"/>
              <a:t>využití </a:t>
            </a:r>
            <a:r>
              <a:rPr lang="cs-CZ" dirty="0">
                <a:solidFill>
                  <a:srgbClr val="FF0000"/>
                </a:solidFill>
              </a:rPr>
              <a:t>asistenta </a:t>
            </a:r>
            <a:r>
              <a:rPr lang="cs-CZ" dirty="0" smtClean="0">
                <a:solidFill>
                  <a:srgbClr val="FF0000"/>
                </a:solidFill>
              </a:rPr>
              <a:t>pedagoga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</a:t>
            </a:r>
            <a:r>
              <a:rPr lang="cs-CZ" dirty="0"/>
              <a:t>) </a:t>
            </a:r>
            <a:r>
              <a:rPr lang="cs-CZ" dirty="0" smtClean="0"/>
              <a:t>využití </a:t>
            </a:r>
            <a:r>
              <a:rPr lang="cs-CZ" dirty="0">
                <a:solidFill>
                  <a:srgbClr val="FF0000"/>
                </a:solidFill>
              </a:rPr>
              <a:t>dalšího pedagogického pracovníka</a:t>
            </a:r>
            <a:r>
              <a:rPr lang="cs-CZ" dirty="0"/>
              <a:t>, tlumočníka českého znakového jazyka, přepisovatele pro neslyšící nebo </a:t>
            </a:r>
            <a:r>
              <a:rPr lang="cs-CZ" dirty="0" smtClean="0"/>
              <a:t>možnosti </a:t>
            </a:r>
            <a:r>
              <a:rPr lang="cs-CZ" dirty="0"/>
              <a:t>působení osob poskytujících dítěti, </a:t>
            </a:r>
            <a:r>
              <a:rPr lang="cs-CZ" dirty="0" smtClean="0"/>
              <a:t>žákovi </a:t>
            </a:r>
            <a:r>
              <a:rPr lang="cs-CZ" dirty="0"/>
              <a:t>nebo studentovi po dobu jeho pobytu ve škole nebo školském zařízení podporu podle zvláštních právních </a:t>
            </a:r>
            <a:r>
              <a:rPr lang="cs-CZ" dirty="0" smtClean="0"/>
              <a:t>předpisů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</a:t>
            </a:r>
            <a:r>
              <a:rPr lang="cs-CZ" dirty="0"/>
              <a:t>) poskytování vzdělávání nebo školských </a:t>
            </a:r>
            <a:r>
              <a:rPr lang="cs-CZ" dirty="0" smtClean="0"/>
              <a:t>služeb </a:t>
            </a:r>
            <a:r>
              <a:rPr lang="cs-CZ" dirty="0">
                <a:solidFill>
                  <a:srgbClr val="FF0000"/>
                </a:solidFill>
              </a:rPr>
              <a:t>v prostorách stavebně nebo technicky upravených.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9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1031</Words>
  <Application>Microsoft Office PowerPoint</Application>
  <PresentationFormat>A4 (210 x 297 mm)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NZZ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NUOV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Klimova</cp:lastModifiedBy>
  <cp:revision>129</cp:revision>
  <cp:lastPrinted>2016-10-18T14:51:33Z</cp:lastPrinted>
  <dcterms:created xsi:type="dcterms:W3CDTF">2010-11-29T12:12:55Z</dcterms:created>
  <dcterms:modified xsi:type="dcterms:W3CDTF">2016-10-25T09:54:54Z</dcterms:modified>
</cp:coreProperties>
</file>