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4" r:id="rId4"/>
    <p:sldId id="263" r:id="rId5"/>
    <p:sldId id="258" r:id="rId6"/>
    <p:sldId id="265" r:id="rId7"/>
    <p:sldId id="266" r:id="rId8"/>
    <p:sldId id="261" r:id="rId9"/>
    <p:sldId id="260" r:id="rId10"/>
    <p:sldId id="259" r:id="rId11"/>
    <p:sldId id="268" r:id="rId12"/>
    <p:sldId id="267"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85" autoAdjust="0"/>
  </p:normalViewPr>
  <p:slideViewPr>
    <p:cSldViewPr snapToGrid="0">
      <p:cViewPr varScale="1">
        <p:scale>
          <a:sx n="79" d="100"/>
          <a:sy n="79" d="100"/>
        </p:scale>
        <p:origin x="9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1166F2B-12C4-4662-ABAF-4306717A91EB}" type="datetimeFigureOut">
              <a:rPr lang="cs-CZ" smtClean="0"/>
              <a:t>13. 12. 2017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196986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166F2B-12C4-4662-ABAF-4306717A91EB}" type="datetimeFigureOut">
              <a:rPr lang="cs-CZ" smtClean="0"/>
              <a:t>13. 12. 2017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186619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166F2B-12C4-4662-ABAF-4306717A91EB}" type="datetimeFigureOut">
              <a:rPr lang="cs-CZ" smtClean="0"/>
              <a:t>13. 12. 2017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26793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166F2B-12C4-4662-ABAF-4306717A91EB}" type="datetimeFigureOut">
              <a:rPr lang="cs-CZ" smtClean="0"/>
              <a:t>13. 12. 2017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77405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1166F2B-12C4-4662-ABAF-4306717A91EB}" type="datetimeFigureOut">
              <a:rPr lang="cs-CZ" smtClean="0"/>
              <a:t>13. 12. 2017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271336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1166F2B-12C4-4662-ABAF-4306717A91EB}" type="datetimeFigureOut">
              <a:rPr lang="cs-CZ" smtClean="0"/>
              <a:t>13. 12. 2017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46658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1166F2B-12C4-4662-ABAF-4306717A91EB}" type="datetimeFigureOut">
              <a:rPr lang="cs-CZ" smtClean="0"/>
              <a:t>13. 12. 2017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203744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1166F2B-12C4-4662-ABAF-4306717A91EB}" type="datetimeFigureOut">
              <a:rPr lang="cs-CZ" smtClean="0"/>
              <a:t>13. 12. 2017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122627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1166F2B-12C4-4662-ABAF-4306717A91EB}" type="datetimeFigureOut">
              <a:rPr lang="cs-CZ" smtClean="0"/>
              <a:t>13. 12. 2017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162114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1166F2B-12C4-4662-ABAF-4306717A91EB}" type="datetimeFigureOut">
              <a:rPr lang="cs-CZ" smtClean="0"/>
              <a:t>13. 12. 2017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301477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1166F2B-12C4-4662-ABAF-4306717A91EB}" type="datetimeFigureOut">
              <a:rPr lang="cs-CZ" smtClean="0"/>
              <a:t>13. 12. 2017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3EA461-DA38-4ED1-B6E6-F1DB95FA31B9}" type="slidenum">
              <a:rPr lang="cs-CZ" smtClean="0"/>
              <a:t>‹#›</a:t>
            </a:fld>
            <a:endParaRPr lang="cs-CZ"/>
          </a:p>
        </p:txBody>
      </p:sp>
    </p:spTree>
    <p:extLst>
      <p:ext uri="{BB962C8B-B14F-4D97-AF65-F5344CB8AC3E}">
        <p14:creationId xmlns:p14="http://schemas.microsoft.com/office/powerpoint/2010/main" val="425138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66F2B-12C4-4662-ABAF-4306717A91EB}" type="datetimeFigureOut">
              <a:rPr lang="cs-CZ" smtClean="0"/>
              <a:t>13. 12. 2017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EA461-DA38-4ED1-B6E6-F1DB95FA31B9}" type="slidenum">
              <a:rPr lang="cs-CZ" smtClean="0"/>
              <a:t>‹#›</a:t>
            </a:fld>
            <a:endParaRPr lang="cs-CZ"/>
          </a:p>
        </p:txBody>
      </p:sp>
    </p:spTree>
    <p:extLst>
      <p:ext uri="{BB962C8B-B14F-4D97-AF65-F5344CB8AC3E}">
        <p14:creationId xmlns:p14="http://schemas.microsoft.com/office/powerpoint/2010/main" val="333187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hyperlink" Target="http://www.zszbraslav.cz/fotoalbum/akce-2.-stupen/" TargetMode="Externa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hyperlink" Target="http://projekty.sosvet.cz/2005_pitva_savce/1401.html"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vgwgaSxAOs" TargetMode="External"/><Relationship Id="rId2" Type="http://schemas.openxmlformats.org/officeDocument/2006/relationships/hyperlink" Target="https://www.vimproc.cz/?page=record&amp;id=67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s.wikipedia.org/w/index.php?title=Svalov%C3%BD_vak&amp;action=edit&amp;redlink=1" TargetMode="External"/><Relationship Id="rId2" Type="http://schemas.openxmlformats.org/officeDocument/2006/relationships/hyperlink" Target="https://cs.wikipedia.org/wiki/Srde%C4%8Dn%C3%AD_ozvy" TargetMode="External"/><Relationship Id="rId1" Type="http://schemas.openxmlformats.org/officeDocument/2006/relationships/slideLayout" Target="../slideLayouts/slideLayout7.xml"/><Relationship Id="rId5" Type="http://schemas.openxmlformats.org/officeDocument/2006/relationships/hyperlink" Target="https://cs.wikipedia.org/wiki/Polom%C4%9Bs%C3%AD%C4%8Dit%C3%A1_chlope%C5%88" TargetMode="External"/><Relationship Id="rId4" Type="http://schemas.openxmlformats.org/officeDocument/2006/relationships/hyperlink" Target="https://cs.wikipedia.org/wiki/Trojc%C3%ADp%C3%A1_chlope%C5%8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s.wikipedia.org/wiki/Mitr%C3%A1ln%C3%AD_chlope%C5%88" TargetMode="External"/><Relationship Id="rId2" Type="http://schemas.openxmlformats.org/officeDocument/2006/relationships/hyperlink" Target="https://cs.wikipedia.org/wiki/Dvojc%C3%ADp%C3%A1_chlope%C5%88"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cs.wikipedia.org/wiki/Tlak" TargetMode="External"/><Relationship Id="rId3" Type="http://schemas.openxmlformats.org/officeDocument/2006/relationships/hyperlink" Target="https://cs.wikipedia.org/wiki/Srde%C4%8Dn%C3%AD_sval" TargetMode="External"/><Relationship Id="rId7" Type="http://schemas.openxmlformats.org/officeDocument/2006/relationships/hyperlink" Target="https://cs.wikipedia.org/wiki/Systola" TargetMode="Externa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s://cs.wikipedia.org/wiki/Tepna" TargetMode="External"/><Relationship Id="rId5" Type="http://schemas.openxmlformats.org/officeDocument/2006/relationships/hyperlink" Target="https://cs.wikipedia.org/wiki/V%C4%9Bn%C4%8Dit%C3%A9_tepny" TargetMode="External"/><Relationship Id="rId10" Type="http://schemas.openxmlformats.org/officeDocument/2006/relationships/hyperlink" Target="https://cs.wikipedia.org/w/index.php?title=Ramus_circumflexus&amp;action=edit&amp;redlink=1" TargetMode="External"/><Relationship Id="rId4" Type="http://schemas.openxmlformats.org/officeDocument/2006/relationships/hyperlink" Target="https://cs.wikipedia.org/wiki/Aorta" TargetMode="External"/><Relationship Id="rId9" Type="http://schemas.openxmlformats.org/officeDocument/2006/relationships/hyperlink" Target="https://cs.wikipedia.org/wiki/Diasto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341756" y="1851102"/>
            <a:ext cx="7738945" cy="2246769"/>
          </a:xfrm>
          <a:prstGeom prst="rect">
            <a:avLst/>
          </a:prstGeom>
          <a:noFill/>
        </p:spPr>
        <p:txBody>
          <a:bodyPr wrap="square" rtlCol="0">
            <a:spAutoFit/>
          </a:bodyPr>
          <a:lstStyle/>
          <a:p>
            <a:pPr algn="ctr"/>
            <a:r>
              <a:rPr lang="cs-CZ" sz="8000" b="1" dirty="0" smtClean="0"/>
              <a:t>Srdce,</a:t>
            </a:r>
          </a:p>
          <a:p>
            <a:pPr algn="ctr"/>
            <a:r>
              <a:rPr lang="cs-CZ" sz="6000" b="1" dirty="0"/>
              <a:t>a</a:t>
            </a:r>
            <a:r>
              <a:rPr lang="cs-CZ" sz="6000" b="1" dirty="0" smtClean="0"/>
              <a:t>natomie a funkce</a:t>
            </a:r>
            <a:endParaRPr lang="cs-CZ" sz="6000" b="1" dirty="0"/>
          </a:p>
        </p:txBody>
      </p:sp>
      <p:sp>
        <p:nvSpPr>
          <p:cNvPr id="3" name="TextovéPole 2"/>
          <p:cNvSpPr txBox="1"/>
          <p:nvPr/>
        </p:nvSpPr>
        <p:spPr>
          <a:xfrm>
            <a:off x="8541832" y="5597913"/>
            <a:ext cx="3077737" cy="646331"/>
          </a:xfrm>
          <a:prstGeom prst="rect">
            <a:avLst/>
          </a:prstGeom>
          <a:noFill/>
        </p:spPr>
        <p:txBody>
          <a:bodyPr wrap="square" rtlCol="0">
            <a:spAutoFit/>
          </a:bodyPr>
          <a:lstStyle/>
          <a:p>
            <a:r>
              <a:rPr lang="cs-CZ" dirty="0" smtClean="0"/>
              <a:t>Doc. RNDr. B. Rychnovský, CSc.</a:t>
            </a:r>
          </a:p>
          <a:p>
            <a:r>
              <a:rPr lang="cs-CZ" dirty="0" smtClean="0"/>
              <a:t>k. biologie </a:t>
            </a:r>
            <a:r>
              <a:rPr lang="cs-CZ" dirty="0" err="1" smtClean="0"/>
              <a:t>PdF</a:t>
            </a:r>
            <a:r>
              <a:rPr lang="cs-CZ" dirty="0" smtClean="0"/>
              <a:t> MU</a:t>
            </a:r>
            <a:endParaRPr lang="cs-CZ" dirty="0"/>
          </a:p>
        </p:txBody>
      </p:sp>
    </p:spTree>
    <p:extLst>
      <p:ext uri="{BB962C8B-B14F-4D97-AF65-F5344CB8AC3E}">
        <p14:creationId xmlns:p14="http://schemas.microsoft.com/office/powerpoint/2010/main" val="246799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644236" y="112165"/>
            <a:ext cx="5985164" cy="589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76176" bIns="0"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Srdeční </a:t>
            </a:r>
            <a:r>
              <a:rPr lang="cs-CZ" altLang="cs-CZ" sz="1800" b="1" dirty="0" err="1"/>
              <a:t>automacie</a:t>
            </a:r>
            <a:endParaRPr lang="cs-CZ" altLang="cs-CZ" sz="1800" b="1" dirty="0"/>
          </a:p>
          <a:p>
            <a:pPr eaLnBrk="1" hangingPunct="1">
              <a:spcBef>
                <a:spcPct val="0"/>
              </a:spcBef>
              <a:buFontTx/>
              <a:buNone/>
            </a:pPr>
            <a:r>
              <a:rPr lang="cs-CZ" altLang="cs-CZ" sz="1800" dirty="0"/>
              <a:t> Srdce vyňaté z těla, může dál tepat (žáby). </a:t>
            </a:r>
            <a:r>
              <a:rPr lang="cs-CZ" altLang="cs-CZ" sz="1800" dirty="0" smtClean="0"/>
              <a:t>Podněty </a:t>
            </a:r>
            <a:r>
              <a:rPr lang="cs-CZ" altLang="cs-CZ" sz="1800" dirty="0"/>
              <a:t>k činnosti – ze samotného srdečního svalu –</a:t>
            </a:r>
            <a:r>
              <a:rPr lang="cs-CZ" altLang="cs-CZ" sz="1800" b="1" dirty="0"/>
              <a:t> </a:t>
            </a:r>
            <a:r>
              <a:rPr lang="cs-CZ" altLang="cs-CZ" sz="1800" b="1" dirty="0" err="1"/>
              <a:t>myogenní</a:t>
            </a:r>
            <a:r>
              <a:rPr lang="cs-CZ" altLang="cs-CZ" sz="1800" b="1" dirty="0"/>
              <a:t>. </a:t>
            </a:r>
          </a:p>
          <a:p>
            <a:pPr eaLnBrk="1" hangingPunct="1">
              <a:spcBef>
                <a:spcPct val="0"/>
              </a:spcBef>
              <a:buFontTx/>
              <a:buNone/>
            </a:pPr>
            <a:endParaRPr lang="cs-CZ" altLang="cs-CZ" sz="1800" dirty="0" smtClean="0"/>
          </a:p>
          <a:p>
            <a:pPr eaLnBrk="1" hangingPunct="1">
              <a:spcBef>
                <a:spcPct val="0"/>
              </a:spcBef>
              <a:buFontTx/>
              <a:buNone/>
            </a:pPr>
            <a:r>
              <a:rPr lang="cs-CZ" altLang="cs-CZ" sz="1800" dirty="0" smtClean="0"/>
              <a:t>Počátek </a:t>
            </a:r>
            <a:r>
              <a:rPr lang="cs-CZ" altLang="cs-CZ" sz="1800" dirty="0"/>
              <a:t>stahů – v </a:t>
            </a:r>
            <a:r>
              <a:rPr lang="cs-CZ" altLang="cs-CZ" sz="1800" b="1" dirty="0" err="1"/>
              <a:t>splavovém</a:t>
            </a:r>
            <a:r>
              <a:rPr lang="cs-CZ" altLang="cs-CZ" sz="1800" dirty="0"/>
              <a:t> (</a:t>
            </a:r>
            <a:r>
              <a:rPr lang="cs-CZ" altLang="cs-CZ" sz="1800" i="1" dirty="0"/>
              <a:t>sinoatriálním</a:t>
            </a:r>
            <a:r>
              <a:rPr lang="cs-CZ" altLang="cs-CZ" sz="1800" dirty="0"/>
              <a:t>)</a:t>
            </a:r>
            <a:r>
              <a:rPr lang="cs-CZ" altLang="cs-CZ" sz="1800" b="1" dirty="0"/>
              <a:t> uzlu</a:t>
            </a:r>
            <a:r>
              <a:rPr lang="cs-CZ" altLang="cs-CZ" sz="1800" dirty="0"/>
              <a:t>. Uzel (srdeční</a:t>
            </a:r>
            <a:r>
              <a:rPr lang="cs-CZ" altLang="cs-CZ" sz="1800" b="1" dirty="0"/>
              <a:t> pacemaker</a:t>
            </a:r>
            <a:r>
              <a:rPr lang="cs-CZ" altLang="cs-CZ" sz="1800" dirty="0"/>
              <a:t>) je z pozměněných vláken srdečního svalu. Je inervován vlákny parasympatiku i sympatiku. </a:t>
            </a:r>
          </a:p>
          <a:p>
            <a:pPr eaLnBrk="1" hangingPunct="1">
              <a:spcBef>
                <a:spcPct val="0"/>
              </a:spcBef>
              <a:buFontTx/>
              <a:buNone/>
            </a:pPr>
            <a:r>
              <a:rPr lang="cs-CZ" altLang="cs-CZ" sz="1800" dirty="0"/>
              <a:t>Šíření vzruchu </a:t>
            </a:r>
            <a:r>
              <a:rPr lang="cs-CZ" altLang="cs-CZ" sz="1800" dirty="0">
                <a:cs typeface="Arial" panose="020B0604020202020204" pitchFamily="34" charset="0"/>
              </a:rPr>
              <a:t>→</a:t>
            </a:r>
            <a:r>
              <a:rPr lang="cs-CZ" altLang="cs-CZ" sz="1800" dirty="0"/>
              <a:t> postupný stah na </a:t>
            </a:r>
            <a:r>
              <a:rPr lang="cs-CZ" altLang="cs-CZ" sz="1800" dirty="0" err="1"/>
              <a:t>syncyciu</a:t>
            </a:r>
            <a:r>
              <a:rPr lang="cs-CZ" altLang="cs-CZ" sz="1800" dirty="0"/>
              <a:t>. Síňokomorová přepážka – překážka – </a:t>
            </a:r>
            <a:r>
              <a:rPr lang="cs-CZ" altLang="cs-CZ" sz="1800" b="1" dirty="0"/>
              <a:t>síňokomorový</a:t>
            </a:r>
            <a:r>
              <a:rPr lang="cs-CZ" altLang="cs-CZ" sz="1800" dirty="0"/>
              <a:t> (</a:t>
            </a:r>
            <a:r>
              <a:rPr lang="cs-CZ" altLang="cs-CZ" sz="1800" i="1" dirty="0"/>
              <a:t>atrioventrikulární</a:t>
            </a:r>
            <a:r>
              <a:rPr lang="cs-CZ" altLang="cs-CZ" sz="1800" dirty="0"/>
              <a:t>)</a:t>
            </a:r>
            <a:r>
              <a:rPr lang="cs-CZ" altLang="cs-CZ" sz="1800" b="1" dirty="0"/>
              <a:t> uzel</a:t>
            </a:r>
            <a:r>
              <a:rPr lang="cs-CZ" altLang="cs-CZ" sz="1800" dirty="0"/>
              <a:t>. </a:t>
            </a:r>
          </a:p>
          <a:p>
            <a:pPr eaLnBrk="1" hangingPunct="1">
              <a:spcBef>
                <a:spcPct val="0"/>
              </a:spcBef>
              <a:buFontTx/>
              <a:buNone/>
            </a:pPr>
            <a:r>
              <a:rPr lang="cs-CZ" altLang="cs-CZ" sz="1800" dirty="0"/>
              <a:t>Přes komory – </a:t>
            </a:r>
            <a:r>
              <a:rPr lang="cs-CZ" altLang="cs-CZ" sz="1800" b="1" dirty="0" err="1"/>
              <a:t>Hisovým</a:t>
            </a:r>
            <a:r>
              <a:rPr lang="cs-CZ" altLang="cs-CZ" sz="1800" b="1" dirty="0"/>
              <a:t> svazkem</a:t>
            </a:r>
            <a:r>
              <a:rPr lang="cs-CZ" altLang="cs-CZ" sz="1800" dirty="0"/>
              <a:t> rozvětveným v Purkyňova vlákna. </a:t>
            </a:r>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r>
              <a:rPr lang="cs-CZ" altLang="cs-CZ" sz="1800" dirty="0"/>
              <a:t>Činnost srdečního svalu – změny elektrického potenciálu (obecná vlastnost činnosti svalů). Záznam nejen ze povrchu srdce, ale i těla –</a:t>
            </a:r>
            <a:r>
              <a:rPr lang="cs-CZ" altLang="cs-CZ" sz="1800" b="1" dirty="0"/>
              <a:t> elektrokardiogram EKG</a:t>
            </a:r>
            <a:r>
              <a:rPr lang="cs-CZ" altLang="cs-CZ" sz="1800" dirty="0"/>
              <a:t>. Několik vln.</a:t>
            </a:r>
          </a:p>
        </p:txBody>
      </p:sp>
      <p:pic>
        <p:nvPicPr>
          <p:cNvPr id="38915" name="Picture 7" descr="EKG"/>
          <p:cNvPicPr>
            <a:picLocks noChangeAspect="1" noChangeArrowheads="1"/>
          </p:cNvPicPr>
          <p:nvPr/>
        </p:nvPicPr>
        <p:blipFill>
          <a:blip r:embed="rId2">
            <a:extLst>
              <a:ext uri="{28A0092B-C50C-407E-A947-70E740481C1C}">
                <a14:useLocalDpi xmlns:a14="http://schemas.microsoft.com/office/drawing/2010/main" val="0"/>
              </a:ext>
            </a:extLst>
          </a:blip>
          <a:srcRect l="9097" t="3081" r="11020" b="23636"/>
          <a:stretch>
            <a:fillRect/>
          </a:stretch>
        </p:blipFill>
        <p:spPr bwMode="auto">
          <a:xfrm>
            <a:off x="6705600" y="3308350"/>
            <a:ext cx="39624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8" descr="převod syst srd a Purky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4038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634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l="18007" t="16082" r="24261" b="9604"/>
          <a:stretch/>
        </p:blipFill>
        <p:spPr>
          <a:xfrm rot="16200000">
            <a:off x="-63132" y="73154"/>
            <a:ext cx="3650051" cy="3523787"/>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019" y="1"/>
            <a:ext cx="2874545" cy="3367668"/>
          </a:xfrm>
          <a:prstGeom prst="rect">
            <a:avLst/>
          </a:prstGeom>
        </p:spPr>
      </p:pic>
      <p:pic>
        <p:nvPicPr>
          <p:cNvPr id="5" name="Obrázek 4"/>
          <p:cNvPicPr>
            <a:picLocks noChangeAspect="1"/>
          </p:cNvPicPr>
          <p:nvPr/>
        </p:nvPicPr>
        <p:blipFill rotWithShape="1">
          <a:blip r:embed="rId4">
            <a:extLst>
              <a:ext uri="{28A0092B-C50C-407E-A947-70E740481C1C}">
                <a14:useLocalDpi xmlns:a14="http://schemas.microsoft.com/office/drawing/2010/main" val="0"/>
              </a:ext>
            </a:extLst>
          </a:blip>
          <a:srcRect l="6548" t="13870" b="6626"/>
          <a:stretch/>
        </p:blipFill>
        <p:spPr>
          <a:xfrm>
            <a:off x="6721776" y="3367669"/>
            <a:ext cx="5470224" cy="3490331"/>
          </a:xfrm>
          <a:prstGeom prst="rect">
            <a:avLst/>
          </a:prstGeom>
        </p:spPr>
      </p:pic>
      <p:pic>
        <p:nvPicPr>
          <p:cNvPr id="6" name="Obrázek 5"/>
          <p:cNvPicPr>
            <a:picLocks noChangeAspect="1"/>
          </p:cNvPicPr>
          <p:nvPr/>
        </p:nvPicPr>
        <p:blipFill rotWithShape="1">
          <a:blip r:embed="rId5">
            <a:extLst>
              <a:ext uri="{28A0092B-C50C-407E-A947-70E740481C1C}">
                <a14:useLocalDpi xmlns:a14="http://schemas.microsoft.com/office/drawing/2010/main" val="0"/>
              </a:ext>
            </a:extLst>
          </a:blip>
          <a:srcRect l="3819" t="466" r="-3819" b="9667"/>
          <a:stretch/>
        </p:blipFill>
        <p:spPr>
          <a:xfrm>
            <a:off x="2639239" y="2561006"/>
            <a:ext cx="4088192" cy="4296994"/>
          </a:xfrm>
          <a:prstGeom prst="rect">
            <a:avLst/>
          </a:prstGeom>
        </p:spPr>
      </p:pic>
      <p:sp>
        <p:nvSpPr>
          <p:cNvPr id="7" name="Obdélník 6"/>
          <p:cNvSpPr/>
          <p:nvPr/>
        </p:nvSpPr>
        <p:spPr>
          <a:xfrm>
            <a:off x="9781646" y="1037504"/>
            <a:ext cx="2480272" cy="646331"/>
          </a:xfrm>
          <a:prstGeom prst="rect">
            <a:avLst/>
          </a:prstGeom>
        </p:spPr>
        <p:txBody>
          <a:bodyPr wrap="square">
            <a:spAutoFit/>
          </a:bodyPr>
          <a:lstStyle/>
          <a:p>
            <a:r>
              <a:rPr lang="cs-CZ" b="1" dirty="0">
                <a:latin typeface="Arial" panose="020B0604020202020204" pitchFamily="34" charset="0"/>
              </a:rPr>
              <a:t>Základna srdce </a:t>
            </a:r>
            <a:endParaRPr lang="cs-CZ" b="1" dirty="0" smtClean="0">
              <a:latin typeface="Arial" panose="020B0604020202020204" pitchFamily="34" charset="0"/>
            </a:endParaRPr>
          </a:p>
          <a:p>
            <a:r>
              <a:rPr lang="cs-CZ" b="1" dirty="0" smtClean="0">
                <a:latin typeface="Arial" panose="020B0604020202020204" pitchFamily="34" charset="0"/>
              </a:rPr>
              <a:t>a </a:t>
            </a:r>
            <a:r>
              <a:rPr lang="cs-CZ" b="1" dirty="0">
                <a:latin typeface="Arial" panose="020B0604020202020204" pitchFamily="34" charset="0"/>
              </a:rPr>
              <a:t>vyústění </a:t>
            </a:r>
            <a:r>
              <a:rPr lang="cs-CZ" b="1" dirty="0" smtClean="0">
                <a:latin typeface="Arial" panose="020B0604020202020204" pitchFamily="34" charset="0"/>
              </a:rPr>
              <a:t>srdečnice</a:t>
            </a:r>
            <a:endParaRPr lang="cs-CZ" dirty="0"/>
          </a:p>
        </p:txBody>
      </p:sp>
      <p:sp>
        <p:nvSpPr>
          <p:cNvPr id="8" name="Obdélník 7"/>
          <p:cNvSpPr/>
          <p:nvPr/>
        </p:nvSpPr>
        <p:spPr>
          <a:xfrm>
            <a:off x="3752827" y="214208"/>
            <a:ext cx="2974604" cy="2585323"/>
          </a:xfrm>
          <a:prstGeom prst="rect">
            <a:avLst/>
          </a:prstGeom>
        </p:spPr>
        <p:txBody>
          <a:bodyPr wrap="square">
            <a:spAutoFit/>
          </a:bodyPr>
          <a:lstStyle/>
          <a:p>
            <a:r>
              <a:rPr lang="cs-CZ" b="1" dirty="0">
                <a:latin typeface="Arial" panose="020B0604020202020204" pitchFamily="34" charset="0"/>
              </a:rPr>
              <a:t>Srdce </a:t>
            </a:r>
            <a:r>
              <a:rPr lang="cs-CZ" b="1" dirty="0" smtClean="0">
                <a:latin typeface="Arial" panose="020B0604020202020204" pitchFamily="34" charset="0"/>
              </a:rPr>
              <a:t>po vyjmutí</a:t>
            </a:r>
          </a:p>
          <a:p>
            <a:r>
              <a:rPr lang="cs-CZ" b="1" dirty="0" smtClean="0">
                <a:latin typeface="Arial" panose="020B0604020202020204" pitchFamily="34" charset="0"/>
              </a:rPr>
              <a:t> </a:t>
            </a:r>
            <a:r>
              <a:rPr lang="cs-CZ" b="1" dirty="0">
                <a:latin typeface="Arial" panose="020B0604020202020204" pitchFamily="34" charset="0"/>
              </a:rPr>
              <a:t>z </a:t>
            </a:r>
            <a:r>
              <a:rPr lang="cs-CZ" b="1" dirty="0" smtClean="0">
                <a:latin typeface="Arial" panose="020B0604020202020204" pitchFamily="34" charset="0"/>
              </a:rPr>
              <a:t>osrdečníku</a:t>
            </a:r>
          </a:p>
          <a:p>
            <a:endParaRPr lang="cs-CZ" b="1" dirty="0">
              <a:latin typeface="Arial" panose="020B0604020202020204" pitchFamily="34" charset="0"/>
            </a:endParaRPr>
          </a:p>
          <a:p>
            <a:r>
              <a:rPr lang="cs-CZ" dirty="0" smtClean="0">
                <a:latin typeface="Arial" panose="020B0604020202020204" pitchFamily="34" charset="0"/>
              </a:rPr>
              <a:t>a) </a:t>
            </a:r>
            <a:r>
              <a:rPr lang="cs-CZ" dirty="0"/>
              <a:t>levá komora </a:t>
            </a:r>
            <a:endParaRPr lang="cs-CZ" dirty="0" smtClean="0">
              <a:latin typeface="Arial" panose="020B0604020202020204" pitchFamily="34" charset="0"/>
            </a:endParaRPr>
          </a:p>
          <a:p>
            <a:r>
              <a:rPr lang="cs-CZ" dirty="0" smtClean="0">
                <a:latin typeface="Arial" panose="020B0604020202020204" pitchFamily="34" charset="0"/>
              </a:rPr>
              <a:t>b) pra</a:t>
            </a:r>
            <a:r>
              <a:rPr lang="cs-CZ" dirty="0" smtClean="0"/>
              <a:t>vá </a:t>
            </a:r>
            <a:r>
              <a:rPr lang="cs-CZ" dirty="0"/>
              <a:t>komora </a:t>
            </a:r>
            <a:endParaRPr lang="cs-CZ" dirty="0" smtClean="0">
              <a:latin typeface="Arial" panose="020B0604020202020204" pitchFamily="34" charset="0"/>
            </a:endParaRPr>
          </a:p>
          <a:p>
            <a:r>
              <a:rPr lang="cs-CZ" dirty="0" smtClean="0">
                <a:latin typeface="Arial" panose="020B0604020202020204" pitchFamily="34" charset="0"/>
              </a:rPr>
              <a:t>c) ouška</a:t>
            </a:r>
          </a:p>
          <a:p>
            <a:r>
              <a:rPr lang="cs-CZ" sz="1600" dirty="0" smtClean="0">
                <a:latin typeface="Arial" panose="020B0604020202020204" pitchFamily="34" charset="0"/>
              </a:rPr>
              <a:t>d) </a:t>
            </a:r>
            <a:r>
              <a:rPr lang="cs-CZ" sz="1600" dirty="0"/>
              <a:t>rozstřižený jícen </a:t>
            </a:r>
            <a:endParaRPr lang="cs-CZ" sz="1600" dirty="0" smtClean="0">
              <a:latin typeface="Arial" panose="020B0604020202020204" pitchFamily="34" charset="0"/>
            </a:endParaRPr>
          </a:p>
          <a:p>
            <a:r>
              <a:rPr lang="cs-CZ" sz="1600" dirty="0" smtClean="0">
                <a:latin typeface="Arial" panose="020B0604020202020204" pitchFamily="34" charset="0"/>
              </a:rPr>
              <a:t>e) </a:t>
            </a:r>
            <a:r>
              <a:rPr lang="cs-CZ" sz="1600" dirty="0" smtClean="0"/>
              <a:t>plíce</a:t>
            </a:r>
            <a:r>
              <a:rPr lang="cs-CZ" sz="1600" dirty="0">
                <a:latin typeface="Arial" panose="020B0604020202020204" pitchFamily="34" charset="0"/>
              </a:rPr>
              <a:t/>
            </a:r>
            <a:br>
              <a:rPr lang="cs-CZ" sz="1600" dirty="0">
                <a:latin typeface="Arial" panose="020B0604020202020204" pitchFamily="34" charset="0"/>
              </a:rPr>
            </a:br>
            <a:endParaRPr lang="cs-CZ" sz="1600" dirty="0"/>
          </a:p>
        </p:txBody>
      </p:sp>
      <p:sp>
        <p:nvSpPr>
          <p:cNvPr id="9" name="Obdélník 8"/>
          <p:cNvSpPr/>
          <p:nvPr/>
        </p:nvSpPr>
        <p:spPr>
          <a:xfrm>
            <a:off x="116414" y="6213531"/>
            <a:ext cx="5285742" cy="646331"/>
          </a:xfrm>
          <a:prstGeom prst="rect">
            <a:avLst/>
          </a:prstGeom>
        </p:spPr>
        <p:txBody>
          <a:bodyPr wrap="none">
            <a:spAutoFit/>
          </a:bodyPr>
          <a:lstStyle/>
          <a:p>
            <a:r>
              <a:rPr lang="cs-CZ" dirty="0">
                <a:hlinkClick r:id="rId6"/>
              </a:rPr>
              <a:t>http://</a:t>
            </a:r>
            <a:r>
              <a:rPr lang="cs-CZ" dirty="0" smtClean="0">
                <a:hlinkClick r:id="rId6"/>
              </a:rPr>
              <a:t>projekty.sosvet.cz/2005_pitva_savce/1401.html</a:t>
            </a:r>
            <a:endParaRPr lang="cs-CZ" dirty="0" smtClean="0"/>
          </a:p>
          <a:p>
            <a:r>
              <a:rPr lang="cs-CZ" dirty="0">
                <a:hlinkClick r:id="rId7"/>
              </a:rPr>
              <a:t>http://www.zszbraslav.cz/fotoalbum/akce-2.-stupen</a:t>
            </a:r>
            <a:r>
              <a:rPr lang="cs-CZ" dirty="0" smtClean="0">
                <a:hlinkClick r:id="rId7"/>
              </a:rPr>
              <a:t>/</a:t>
            </a:r>
            <a:r>
              <a:rPr lang="cs-CZ" dirty="0" smtClean="0"/>
              <a:t> </a:t>
            </a:r>
            <a:endParaRPr lang="cs-CZ" dirty="0"/>
          </a:p>
        </p:txBody>
      </p:sp>
    </p:spTree>
    <p:extLst>
      <p:ext uri="{BB962C8B-B14F-4D97-AF65-F5344CB8AC3E}">
        <p14:creationId xmlns:p14="http://schemas.microsoft.com/office/powerpoint/2010/main" val="209111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76622" y="1214812"/>
            <a:ext cx="4880439" cy="2308324"/>
          </a:xfrm>
          <a:prstGeom prst="rect">
            <a:avLst/>
          </a:prstGeom>
        </p:spPr>
        <p:txBody>
          <a:bodyPr wrap="none">
            <a:spAutoFit/>
          </a:bodyPr>
          <a:lstStyle/>
          <a:p>
            <a:endParaRPr lang="cs-CZ" dirty="0">
              <a:hlinkClick r:id="rId2"/>
            </a:endParaRPr>
          </a:p>
          <a:p>
            <a:r>
              <a:rPr lang="cs-CZ" dirty="0" smtClean="0">
                <a:hlinkClick r:id="rId2"/>
              </a:rPr>
              <a:t>https</a:t>
            </a:r>
            <a:r>
              <a:rPr lang="cs-CZ" dirty="0">
                <a:hlinkClick r:id="rId2"/>
              </a:rPr>
              <a:t>://www.vimproc.cz/?</a:t>
            </a:r>
            <a:r>
              <a:rPr lang="cs-CZ" dirty="0" smtClean="0">
                <a:hlinkClick r:id="rId2"/>
              </a:rPr>
              <a:t>page=record&amp;id=672</a:t>
            </a:r>
            <a:endParaRPr lang="cs-CZ" dirty="0" smtClean="0"/>
          </a:p>
          <a:p>
            <a:endParaRPr lang="cs-CZ" dirty="0" smtClean="0"/>
          </a:p>
          <a:p>
            <a:r>
              <a:rPr lang="cs-CZ" dirty="0">
                <a:hlinkClick r:id="rId3"/>
              </a:rPr>
              <a:t>https://</a:t>
            </a:r>
            <a:r>
              <a:rPr lang="cs-CZ" dirty="0" smtClean="0">
                <a:hlinkClick r:id="rId3"/>
              </a:rPr>
              <a:t>www.youtube.com/watch?v=ivgwgaSxAOs</a:t>
            </a:r>
            <a:endParaRPr lang="cs-CZ" dirty="0" smtClean="0"/>
          </a:p>
          <a:p>
            <a:endParaRPr lang="cs-CZ" dirty="0"/>
          </a:p>
          <a:p>
            <a:endParaRPr lang="cs-CZ" dirty="0" smtClean="0"/>
          </a:p>
          <a:p>
            <a:endParaRPr lang="cs-CZ" dirty="0"/>
          </a:p>
          <a:p>
            <a:r>
              <a:rPr lang="cs-CZ" dirty="0" smtClean="0"/>
              <a:t>a mnoho dalších na „pitva srdce“</a:t>
            </a:r>
            <a:endParaRPr lang="cs-CZ" dirty="0"/>
          </a:p>
        </p:txBody>
      </p:sp>
      <p:sp>
        <p:nvSpPr>
          <p:cNvPr id="3" name="TextovéPole 2"/>
          <p:cNvSpPr txBox="1"/>
          <p:nvPr/>
        </p:nvSpPr>
        <p:spPr>
          <a:xfrm>
            <a:off x="1171215" y="983979"/>
            <a:ext cx="4951142" cy="461665"/>
          </a:xfrm>
          <a:prstGeom prst="rect">
            <a:avLst/>
          </a:prstGeom>
          <a:noFill/>
        </p:spPr>
        <p:txBody>
          <a:bodyPr wrap="square" rtlCol="0">
            <a:spAutoFit/>
          </a:bodyPr>
          <a:lstStyle/>
          <a:p>
            <a:r>
              <a:rPr lang="cs-CZ" sz="2400" b="1" dirty="0" smtClean="0"/>
              <a:t>Další informace</a:t>
            </a:r>
            <a:endParaRPr lang="cs-CZ" sz="2400" b="1" dirty="0"/>
          </a:p>
        </p:txBody>
      </p:sp>
    </p:spTree>
    <p:extLst>
      <p:ext uri="{BB962C8B-B14F-4D97-AF65-F5344CB8AC3E}">
        <p14:creationId xmlns:p14="http://schemas.microsoft.com/office/powerpoint/2010/main" val="256906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609600" y="50595"/>
            <a:ext cx="5715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dirty="0"/>
              <a:t>Obratlovci: změny s přechodem od žaberního             k plicnímu dýchání. </a:t>
            </a:r>
          </a:p>
          <a:p>
            <a:pPr eaLnBrk="1" hangingPunct="1">
              <a:spcBef>
                <a:spcPct val="0"/>
              </a:spcBef>
              <a:buFontTx/>
              <a:buNone/>
            </a:pPr>
            <a:r>
              <a:rPr lang="cs-CZ" altLang="cs-CZ" sz="1800" dirty="0" smtClean="0"/>
              <a:t>Jednotný </a:t>
            </a:r>
            <a:r>
              <a:rPr lang="cs-CZ" altLang="cs-CZ" sz="1800" dirty="0"/>
              <a:t>základ, nejbližší cévní soustava ryb. </a:t>
            </a:r>
          </a:p>
          <a:p>
            <a:pPr eaLnBrk="1" hangingPunct="1">
              <a:spcBef>
                <a:spcPct val="0"/>
              </a:spcBef>
              <a:buFontTx/>
              <a:buNone/>
            </a:pPr>
            <a:r>
              <a:rPr lang="cs-CZ" altLang="cs-CZ" sz="1800" dirty="0"/>
              <a:t>Plicnatí obratlovci: vývoj</a:t>
            </a:r>
            <a:r>
              <a:rPr lang="cs-CZ" altLang="cs-CZ" sz="1800" b="1" dirty="0"/>
              <a:t> malého</a:t>
            </a:r>
            <a:r>
              <a:rPr lang="cs-CZ" altLang="cs-CZ" sz="1800" dirty="0"/>
              <a:t> a</a:t>
            </a:r>
            <a:r>
              <a:rPr lang="cs-CZ" altLang="cs-CZ" sz="1800" b="1" dirty="0"/>
              <a:t> velkého</a:t>
            </a:r>
            <a:r>
              <a:rPr lang="cs-CZ" altLang="cs-CZ" sz="1800" dirty="0"/>
              <a:t>    krevního oběhu. Srdeční přepážky.                     Stavba srdce – nejdokonalejší</a:t>
            </a:r>
            <a:r>
              <a:rPr lang="cs-CZ" altLang="cs-CZ" sz="1800" dirty="0" smtClean="0"/>
              <a:t>:</a:t>
            </a:r>
          </a:p>
          <a:p>
            <a:pPr eaLnBrk="1" hangingPunct="1">
              <a:spcBef>
                <a:spcPct val="0"/>
              </a:spcBef>
              <a:buFontTx/>
              <a:buNone/>
            </a:pPr>
            <a:r>
              <a:rPr lang="cs-CZ" altLang="cs-CZ" sz="1800" dirty="0" smtClean="0"/>
              <a:t>srdce </a:t>
            </a:r>
            <a:r>
              <a:rPr lang="cs-CZ" altLang="cs-CZ" sz="1800" dirty="0"/>
              <a:t>ptáků a savců.</a:t>
            </a:r>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p:txBody>
      </p:sp>
      <p:pic>
        <p:nvPicPr>
          <p:cNvPr id="35844" name="Picture 9" descr="krevni-obe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736" y="0"/>
            <a:ext cx="36576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0" descr="oběh savci"/>
          <p:cNvPicPr>
            <a:picLocks noChangeAspect="1" noChangeArrowheads="1"/>
          </p:cNvPicPr>
          <p:nvPr/>
        </p:nvPicPr>
        <p:blipFill>
          <a:blip r:embed="rId3">
            <a:extLst>
              <a:ext uri="{28A0092B-C50C-407E-A947-70E740481C1C}">
                <a14:useLocalDpi xmlns:a14="http://schemas.microsoft.com/office/drawing/2010/main" val="0"/>
              </a:ext>
            </a:extLst>
          </a:blip>
          <a:srcRect l="3999" t="11086" r="3999" b="3926"/>
          <a:stretch>
            <a:fillRect/>
          </a:stretch>
        </p:blipFill>
        <p:spPr bwMode="auto">
          <a:xfrm>
            <a:off x="8749534" y="286394"/>
            <a:ext cx="3445929" cy="19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14600"/>
            <a:ext cx="6458587" cy="4343400"/>
          </a:xfrm>
          <a:prstGeom prst="rect">
            <a:avLst/>
          </a:prstGeom>
        </p:spPr>
      </p:pic>
      <p:pic>
        <p:nvPicPr>
          <p:cNvPr id="3" name="Obráze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847" y="3270045"/>
            <a:ext cx="4484944" cy="3587955"/>
          </a:xfrm>
          <a:prstGeom prst="rect">
            <a:avLst/>
          </a:prstGeom>
        </p:spPr>
      </p:pic>
    </p:spTree>
    <p:extLst>
      <p:ext uri="{BB962C8B-B14F-4D97-AF65-F5344CB8AC3E}">
        <p14:creationId xmlns:p14="http://schemas.microsoft.com/office/powerpoint/2010/main" val="2067665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55377" y="303856"/>
            <a:ext cx="6049332" cy="4524315"/>
          </a:xfrm>
          <a:prstGeom prst="rect">
            <a:avLst/>
          </a:prstGeom>
        </p:spPr>
        <p:txBody>
          <a:bodyPr wrap="square">
            <a:spAutoFit/>
          </a:bodyPr>
          <a:lstStyle/>
          <a:p>
            <a:r>
              <a:rPr lang="cs-CZ" dirty="0" smtClean="0">
                <a:effectLst/>
              </a:rPr>
              <a:t>Srdce má tvar kužele, jehož hrot (</a:t>
            </a:r>
            <a:r>
              <a:rPr lang="cs-CZ" i="1" dirty="0" smtClean="0">
                <a:effectLst/>
              </a:rPr>
              <a:t>apex</a:t>
            </a:r>
            <a:r>
              <a:rPr lang="cs-CZ" dirty="0" smtClean="0">
                <a:effectLst/>
              </a:rPr>
              <a:t>) směřuje doleva a dolů. Srdeční základna je místo, kam ústí cévy vstupující a vystupující do srdce, podkladem hrotu je hlavně levá komora. </a:t>
            </a:r>
          </a:p>
          <a:p>
            <a:endParaRPr lang="cs-CZ" dirty="0" smtClean="0">
              <a:effectLst/>
            </a:endParaRPr>
          </a:p>
          <a:p>
            <a:r>
              <a:rPr lang="cs-CZ" dirty="0" smtClean="0">
                <a:effectLst/>
              </a:rPr>
              <a:t>Levá plocha srdce je přivrácená k hrudní kosti a k žebrům (</a:t>
            </a:r>
            <a:r>
              <a:rPr lang="cs-CZ" i="1" dirty="0" smtClean="0">
                <a:effectLst/>
              </a:rPr>
              <a:t>facies </a:t>
            </a:r>
            <a:r>
              <a:rPr lang="cs-CZ" i="1" dirty="0" err="1" smtClean="0">
                <a:effectLst/>
              </a:rPr>
              <a:t>sternocostalis</a:t>
            </a:r>
            <a:r>
              <a:rPr lang="cs-CZ" dirty="0" smtClean="0">
                <a:effectLst/>
              </a:rPr>
              <a:t>), pravá plocha srdce je přivrácená k bránici (</a:t>
            </a:r>
            <a:r>
              <a:rPr lang="cs-CZ" i="1" dirty="0" smtClean="0">
                <a:effectLst/>
              </a:rPr>
              <a:t>facies </a:t>
            </a:r>
            <a:r>
              <a:rPr lang="cs-CZ" i="1" dirty="0" err="1" smtClean="0">
                <a:effectLst/>
              </a:rPr>
              <a:t>diaphragmatica</a:t>
            </a:r>
            <a:r>
              <a:rPr lang="cs-CZ" dirty="0" smtClean="0">
                <a:effectLst/>
              </a:rPr>
              <a:t>).</a:t>
            </a:r>
          </a:p>
          <a:p>
            <a:r>
              <a:rPr lang="cs-CZ" dirty="0" smtClean="0">
                <a:effectLst/>
              </a:rPr>
              <a:t>Ve veterinární anatomii se plocha srdce směřující k levému boku nazývá strana </a:t>
            </a:r>
            <a:r>
              <a:rPr lang="cs-CZ" dirty="0" err="1" smtClean="0">
                <a:effectLst/>
              </a:rPr>
              <a:t>oušková</a:t>
            </a:r>
            <a:r>
              <a:rPr lang="cs-CZ" dirty="0" smtClean="0">
                <a:effectLst/>
              </a:rPr>
              <a:t> (facies </a:t>
            </a:r>
            <a:r>
              <a:rPr lang="cs-CZ" dirty="0" err="1" smtClean="0">
                <a:effectLst/>
              </a:rPr>
              <a:t>auricularis</a:t>
            </a:r>
            <a:r>
              <a:rPr lang="cs-CZ" dirty="0" smtClean="0">
                <a:effectLst/>
              </a:rPr>
              <a:t>), pravá plocha srdce je pak plocha síňová (</a:t>
            </a:r>
            <a:r>
              <a:rPr lang="cs-CZ" i="1" dirty="0" smtClean="0">
                <a:effectLst/>
              </a:rPr>
              <a:t>facies </a:t>
            </a:r>
            <a:r>
              <a:rPr lang="cs-CZ" i="1" dirty="0" err="1" smtClean="0">
                <a:effectLst/>
              </a:rPr>
              <a:t>atrialis</a:t>
            </a:r>
            <a:r>
              <a:rPr lang="cs-CZ" dirty="0" smtClean="0">
                <a:effectLst/>
              </a:rPr>
              <a:t>).</a:t>
            </a:r>
          </a:p>
          <a:p>
            <a:endParaRPr lang="cs-CZ" dirty="0" smtClean="0">
              <a:effectLst/>
            </a:endParaRPr>
          </a:p>
          <a:p>
            <a:r>
              <a:rPr lang="cs-CZ" dirty="0" smtClean="0">
                <a:effectLst/>
              </a:rPr>
              <a:t>Srdce savců je uvnitř rozděleno na 4 samostatné dutiny. Přepážky mezi dutinami jsou zevně naznačeny mělkými zářezy na povrchu srdce. Srdce je, zejména v oblasti základny, obaleno funkčním tukem, který vyrovnává nerovnosti srdečního povrchu a umožňuje tak jeho klouzání v dutině osrdečníku.</a:t>
            </a:r>
            <a:endParaRPr lang="cs-CZ" dirty="0">
              <a:effectLst/>
            </a:endParaRPr>
          </a:p>
        </p:txBody>
      </p:sp>
      <p:pic>
        <p:nvPicPr>
          <p:cNvPr id="3" name="Obrázek 2"/>
          <p:cNvPicPr>
            <a:picLocks noChangeAspect="1"/>
          </p:cNvPicPr>
          <p:nvPr/>
        </p:nvPicPr>
        <p:blipFill>
          <a:blip r:embed="rId2"/>
          <a:stretch>
            <a:fillRect/>
          </a:stretch>
        </p:blipFill>
        <p:spPr>
          <a:xfrm>
            <a:off x="6873673" y="0"/>
            <a:ext cx="5318327" cy="5318327"/>
          </a:xfrm>
          <a:prstGeom prst="rect">
            <a:avLst/>
          </a:prstGeom>
        </p:spPr>
      </p:pic>
      <p:sp>
        <p:nvSpPr>
          <p:cNvPr id="4" name="Obdélník 3"/>
          <p:cNvSpPr/>
          <p:nvPr/>
        </p:nvSpPr>
        <p:spPr>
          <a:xfrm>
            <a:off x="8707200" y="5060371"/>
            <a:ext cx="3484800" cy="369332"/>
          </a:xfrm>
          <a:prstGeom prst="rect">
            <a:avLst/>
          </a:prstGeom>
        </p:spPr>
        <p:txBody>
          <a:bodyPr wrap="none">
            <a:spAutoFit/>
          </a:bodyPr>
          <a:lstStyle/>
          <a:p>
            <a:r>
              <a:rPr lang="cs-CZ" dirty="0" smtClean="0"/>
              <a:t>https://cs.wikipedia.org/wiki/Srdce</a:t>
            </a:r>
            <a:endParaRPr lang="cs-CZ" dirty="0"/>
          </a:p>
        </p:txBody>
      </p:sp>
      <p:sp>
        <p:nvSpPr>
          <p:cNvPr id="5" name="Obdélník 4"/>
          <p:cNvSpPr/>
          <p:nvPr/>
        </p:nvSpPr>
        <p:spPr>
          <a:xfrm>
            <a:off x="6504709" y="5359891"/>
            <a:ext cx="5687291" cy="1477328"/>
          </a:xfrm>
          <a:prstGeom prst="rect">
            <a:avLst/>
          </a:prstGeom>
        </p:spPr>
        <p:txBody>
          <a:bodyPr wrap="square">
            <a:spAutoFit/>
          </a:bodyPr>
          <a:lstStyle/>
          <a:p>
            <a:r>
              <a:rPr lang="cs-CZ" b="1" dirty="0" smtClean="0">
                <a:effectLst/>
              </a:rPr>
              <a:t>Schéma lidského srdce:</a:t>
            </a:r>
            <a:r>
              <a:rPr lang="cs-CZ" dirty="0" smtClean="0">
                <a:effectLst/>
              </a:rPr>
              <a:t/>
            </a:r>
            <a:br>
              <a:rPr lang="cs-CZ" dirty="0" smtClean="0">
                <a:effectLst/>
              </a:rPr>
            </a:br>
            <a:r>
              <a:rPr lang="cs-CZ" dirty="0" smtClean="0">
                <a:effectLst/>
              </a:rPr>
              <a:t>1. Horní dutá žíla  2. Plicní tepna  3. Plicní žíla  4. Mitrální chlopeň  5. Aortální chlopeň  6. Levá komora  7. Pravá komora  8. Levá síň  9. Pravá síň  10. Aorta  11. Plicní chlopeň  12. Trojcípá chlopeň - 13. Dolní dutá žíla</a:t>
            </a:r>
            <a:endParaRPr lang="cs-CZ" dirty="0"/>
          </a:p>
        </p:txBody>
      </p:sp>
      <p:sp>
        <p:nvSpPr>
          <p:cNvPr id="6" name="Obdélník 5"/>
          <p:cNvSpPr/>
          <p:nvPr/>
        </p:nvSpPr>
        <p:spPr>
          <a:xfrm>
            <a:off x="585216" y="4900703"/>
            <a:ext cx="5483848" cy="1200329"/>
          </a:xfrm>
          <a:prstGeom prst="rect">
            <a:avLst/>
          </a:prstGeom>
          <a:solidFill>
            <a:srgbClr val="FFFF00"/>
          </a:solidFill>
        </p:spPr>
        <p:txBody>
          <a:bodyPr wrap="square">
            <a:spAutoFit/>
          </a:bodyPr>
          <a:lstStyle/>
          <a:p>
            <a:r>
              <a:rPr lang="cs-CZ" b="1" dirty="0" smtClean="0">
                <a:effectLst/>
              </a:rPr>
              <a:t>U dospělého člověka je srdce asi 12 cm dlouhé a 8–9 cm široké. Hmotnost srdce se liší podle pohlaví, u muže se pohybuje kolem 280-340 g, u žen kolem 230-280 gramů. Průměrně srdce udělá okolo 100 000 úderů každý den</a:t>
            </a:r>
            <a:endParaRPr lang="cs-CZ" b="1" dirty="0"/>
          </a:p>
        </p:txBody>
      </p:sp>
      <p:sp>
        <p:nvSpPr>
          <p:cNvPr id="7" name="TextovéPole 6"/>
          <p:cNvSpPr txBox="1"/>
          <p:nvPr/>
        </p:nvSpPr>
        <p:spPr>
          <a:xfrm>
            <a:off x="558280" y="6173564"/>
            <a:ext cx="5510784" cy="646331"/>
          </a:xfrm>
          <a:prstGeom prst="rect">
            <a:avLst/>
          </a:prstGeom>
          <a:solidFill>
            <a:srgbClr val="FF0000"/>
          </a:solidFill>
        </p:spPr>
        <p:txBody>
          <a:bodyPr wrap="square" rtlCol="0">
            <a:spAutoFit/>
          </a:bodyPr>
          <a:lstStyle/>
          <a:p>
            <a:r>
              <a:rPr lang="cs-CZ" b="1" dirty="0" smtClean="0"/>
              <a:t>Rozměry prasečího srdce</a:t>
            </a:r>
            <a:r>
              <a:rPr lang="cs-CZ" dirty="0" smtClean="0"/>
              <a:t>: délka: …….cm   šířka: ………. cm</a:t>
            </a:r>
          </a:p>
          <a:p>
            <a:r>
              <a:rPr lang="cs-CZ" b="1" dirty="0" smtClean="0"/>
              <a:t>Hmotnost</a:t>
            </a:r>
            <a:r>
              <a:rPr lang="cs-CZ" dirty="0" smtClean="0"/>
              <a:t>: ………… g</a:t>
            </a:r>
            <a:endParaRPr lang="cs-CZ" dirty="0"/>
          </a:p>
        </p:txBody>
      </p:sp>
    </p:spTree>
    <p:extLst>
      <p:ext uri="{BB962C8B-B14F-4D97-AF65-F5344CB8AC3E}">
        <p14:creationId xmlns:p14="http://schemas.microsoft.com/office/powerpoint/2010/main" val="628566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srdce a hmotn těta"/>
          <p:cNvPicPr>
            <a:picLocks noChangeAspect="1" noChangeArrowheads="1"/>
          </p:cNvPicPr>
          <p:nvPr/>
        </p:nvPicPr>
        <p:blipFill>
          <a:blip r:embed="rId2">
            <a:extLst>
              <a:ext uri="{28A0092B-C50C-407E-A947-70E740481C1C}">
                <a14:useLocalDpi xmlns:a14="http://schemas.microsoft.com/office/drawing/2010/main" val="0"/>
              </a:ext>
            </a:extLst>
          </a:blip>
          <a:srcRect l="2649" t="2438" r="4636" b="19064"/>
          <a:stretch>
            <a:fillRect/>
          </a:stretch>
        </p:blipFill>
        <p:spPr bwMode="auto">
          <a:xfrm>
            <a:off x="8534400" y="0"/>
            <a:ext cx="36576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srdeč frekv a hmotn těta"/>
          <p:cNvPicPr>
            <a:picLocks noChangeAspect="1" noChangeArrowheads="1"/>
          </p:cNvPicPr>
          <p:nvPr/>
        </p:nvPicPr>
        <p:blipFill>
          <a:blip r:embed="rId3">
            <a:extLst>
              <a:ext uri="{28A0092B-C50C-407E-A947-70E740481C1C}">
                <a14:useLocalDpi xmlns:a14="http://schemas.microsoft.com/office/drawing/2010/main" val="0"/>
              </a:ext>
            </a:extLst>
          </a:blip>
          <a:srcRect r="3891" b="14349"/>
          <a:stretch>
            <a:fillRect/>
          </a:stretch>
        </p:blipFill>
        <p:spPr bwMode="auto">
          <a:xfrm>
            <a:off x="0" y="0"/>
            <a:ext cx="5105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6"/>
          <p:cNvSpPr>
            <a:spLocks noChangeArrowheads="1"/>
          </p:cNvSpPr>
          <p:nvPr/>
        </p:nvSpPr>
        <p:spPr bwMode="auto">
          <a:xfrm>
            <a:off x="1264760" y="3506163"/>
            <a:ext cx="642887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t>Velikost srdce</a:t>
            </a:r>
            <a:r>
              <a:rPr lang="cs-CZ" altLang="cs-CZ" sz="1800" dirty="0"/>
              <a:t> podle stupně fylogeneze, velikosti živočicha, pohyblivosti (stoupá) – člověk 70 – 200 ml. </a:t>
            </a:r>
          </a:p>
          <a:p>
            <a:pPr eaLnBrk="1" hangingPunct="1">
              <a:spcBef>
                <a:spcPct val="0"/>
              </a:spcBef>
              <a:buFontTx/>
              <a:buNone/>
            </a:pPr>
            <a:endParaRPr lang="cs-CZ" altLang="cs-CZ" sz="1800" dirty="0"/>
          </a:p>
          <a:p>
            <a:pPr eaLnBrk="1" hangingPunct="1">
              <a:spcBef>
                <a:spcPct val="0"/>
              </a:spcBef>
              <a:buFontTx/>
              <a:buNone/>
            </a:pPr>
            <a:r>
              <a:rPr lang="cs-CZ" altLang="cs-CZ" sz="1800" dirty="0"/>
              <a:t>Srdce – vysoká spotřeba O</a:t>
            </a:r>
            <a:r>
              <a:rPr lang="cs-CZ" altLang="cs-CZ" sz="1800" baseline="-20000" dirty="0"/>
              <a:t>2</a:t>
            </a:r>
            <a:r>
              <a:rPr lang="cs-CZ" altLang="cs-CZ" sz="1800" dirty="0"/>
              <a:t> – zvláštní zásobení –</a:t>
            </a:r>
            <a:r>
              <a:rPr lang="cs-CZ" altLang="cs-CZ" sz="1800" b="1" dirty="0"/>
              <a:t> věnčité </a:t>
            </a:r>
            <a:r>
              <a:rPr lang="cs-CZ" altLang="cs-CZ" sz="1800" dirty="0"/>
              <a:t>(</a:t>
            </a:r>
            <a:r>
              <a:rPr lang="cs-CZ" altLang="cs-CZ" sz="1800" b="1" dirty="0"/>
              <a:t>koronární</a:t>
            </a:r>
            <a:r>
              <a:rPr lang="cs-CZ" altLang="cs-CZ" sz="1800" dirty="0"/>
              <a:t>)</a:t>
            </a:r>
            <a:r>
              <a:rPr lang="cs-CZ" altLang="cs-CZ" sz="1800" b="1" dirty="0"/>
              <a:t> cévy</a:t>
            </a:r>
            <a:r>
              <a:rPr lang="cs-CZ" altLang="cs-CZ" sz="1800" dirty="0"/>
              <a:t> z aorty. 225 ml krve za min. v klidu, 2000 ml při námaze</a:t>
            </a:r>
            <a:r>
              <a:rPr lang="cs-CZ" altLang="cs-CZ" sz="1800" dirty="0" smtClean="0"/>
              <a:t>.</a:t>
            </a:r>
          </a:p>
        </p:txBody>
      </p:sp>
    </p:spTree>
    <p:extLst>
      <p:ext uri="{BB962C8B-B14F-4D97-AF65-F5344CB8AC3E}">
        <p14:creationId xmlns:p14="http://schemas.microsoft.com/office/powerpoint/2010/main" val="3596669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0007" y="240804"/>
            <a:ext cx="3252901" cy="6309420"/>
          </a:xfrm>
          <a:prstGeom prst="rect">
            <a:avLst/>
          </a:prstGeom>
        </p:spPr>
        <p:txBody>
          <a:bodyPr wrap="square">
            <a:spAutoFit/>
          </a:bodyPr>
          <a:lstStyle/>
          <a:p>
            <a:r>
              <a:rPr lang="cs-CZ" sz="2400" b="1" i="0" u="none" strike="noStrike" baseline="0" dirty="0" smtClean="0">
                <a:solidFill>
                  <a:srgbClr val="000000"/>
                </a:solidFill>
                <a:latin typeface="Times New Roman" panose="02020603050405020304" pitchFamily="18" charset="0"/>
              </a:rPr>
              <a:t>Stavba srdce </a:t>
            </a:r>
          </a:p>
          <a:p>
            <a:r>
              <a:rPr lang="cs-CZ" sz="2000" b="0" i="0" u="none" strike="noStrike" baseline="0" dirty="0" smtClean="0">
                <a:solidFill>
                  <a:srgbClr val="000000"/>
                </a:solidFill>
                <a:latin typeface="Times New Roman" panose="02020603050405020304" pitchFamily="18" charset="0"/>
              </a:rPr>
              <a:t>Srdce je původně céva, stavba se tedy podobá stavbě cév. </a:t>
            </a:r>
          </a:p>
          <a:p>
            <a:r>
              <a:rPr lang="cs-CZ" sz="2000" b="1" i="0" u="none" strike="noStrike" baseline="0" dirty="0" smtClean="0">
                <a:solidFill>
                  <a:srgbClr val="000000"/>
                </a:solidFill>
                <a:latin typeface="Times New Roman" panose="02020603050405020304" pitchFamily="18" charset="0"/>
              </a:rPr>
              <a:t>Endokard</a:t>
            </a:r>
            <a:r>
              <a:rPr lang="cs-CZ" sz="2000" b="0" i="0" u="none" strike="noStrike" baseline="0" dirty="0" smtClean="0">
                <a:solidFill>
                  <a:srgbClr val="000000"/>
                </a:solidFill>
                <a:latin typeface="Times New Roman" panose="02020603050405020304" pitchFamily="18" charset="0"/>
              </a:rPr>
              <a:t> – vnitřní výstelka, mezi komorami a síněmi tvoří cípaté chlopně. </a:t>
            </a:r>
          </a:p>
          <a:p>
            <a:endParaRPr lang="cs-CZ" sz="2000" b="1" i="0" u="none" strike="noStrike" baseline="0" dirty="0" smtClean="0">
              <a:solidFill>
                <a:srgbClr val="000000"/>
              </a:solidFill>
              <a:latin typeface="Times New Roman" panose="02020603050405020304" pitchFamily="18" charset="0"/>
            </a:endParaRPr>
          </a:p>
          <a:p>
            <a:r>
              <a:rPr lang="cs-CZ" sz="2000" b="1" i="0" u="none" strike="noStrike" baseline="0" dirty="0" smtClean="0">
                <a:solidFill>
                  <a:srgbClr val="000000"/>
                </a:solidFill>
                <a:latin typeface="Times New Roman" panose="02020603050405020304" pitchFamily="18" charset="0"/>
              </a:rPr>
              <a:t>Myokard</a:t>
            </a:r>
            <a:r>
              <a:rPr lang="cs-CZ" sz="2000" b="0" i="0" u="none" strike="noStrike" baseline="0" dirty="0" smtClean="0">
                <a:solidFill>
                  <a:srgbClr val="000000"/>
                </a:solidFill>
                <a:latin typeface="Times New Roman" panose="02020603050405020304" pitchFamily="18" charset="0"/>
              </a:rPr>
              <a:t> – střední vrstva, srdeční svalová tkáň </a:t>
            </a:r>
          </a:p>
          <a:p>
            <a:endParaRPr lang="cs-CZ" sz="2000" b="1" i="0" u="none" strike="noStrike" baseline="0" dirty="0" smtClean="0">
              <a:solidFill>
                <a:srgbClr val="000000"/>
              </a:solidFill>
              <a:latin typeface="Times New Roman" panose="02020603050405020304" pitchFamily="18" charset="0"/>
            </a:endParaRPr>
          </a:p>
          <a:p>
            <a:r>
              <a:rPr lang="cs-CZ" sz="2000" b="1" i="0" u="none" strike="noStrike" baseline="0" dirty="0" smtClean="0">
                <a:solidFill>
                  <a:srgbClr val="000000"/>
                </a:solidFill>
                <a:latin typeface="Times New Roman" panose="02020603050405020304" pitchFamily="18" charset="0"/>
              </a:rPr>
              <a:t>Epikard</a:t>
            </a:r>
            <a:r>
              <a:rPr lang="cs-CZ" sz="2000" b="0" i="0" u="none" strike="noStrike" baseline="0" dirty="0" smtClean="0">
                <a:solidFill>
                  <a:srgbClr val="000000"/>
                </a:solidFill>
                <a:latin typeface="Times New Roman" panose="02020603050405020304" pitchFamily="18" charset="0"/>
              </a:rPr>
              <a:t> – vazivový obal srdce, který přechází v </a:t>
            </a:r>
            <a:r>
              <a:rPr lang="cs-CZ" sz="2000" b="1" i="0" u="none" strike="noStrike" baseline="0" dirty="0" smtClean="0">
                <a:solidFill>
                  <a:srgbClr val="000000"/>
                </a:solidFill>
                <a:latin typeface="Times New Roman" panose="02020603050405020304" pitchFamily="18" charset="0"/>
              </a:rPr>
              <a:t>perikard</a:t>
            </a:r>
            <a:r>
              <a:rPr lang="cs-CZ" sz="2000" b="0" i="0" u="none" strike="noStrike" baseline="0" dirty="0" smtClean="0">
                <a:solidFill>
                  <a:srgbClr val="000000"/>
                </a:solidFill>
                <a:latin typeface="Times New Roman" panose="02020603050405020304" pitchFamily="18" charset="0"/>
              </a:rPr>
              <a:t> – zevní obal srdce </a:t>
            </a:r>
          </a:p>
          <a:p>
            <a:endParaRPr lang="cs-CZ" sz="2000" b="0" i="0" u="none" strike="noStrike" baseline="0" dirty="0" smtClean="0">
              <a:solidFill>
                <a:srgbClr val="000000"/>
              </a:solidFill>
              <a:latin typeface="Times New Roman" panose="02020603050405020304" pitchFamily="18" charset="0"/>
            </a:endParaRPr>
          </a:p>
          <a:p>
            <a:r>
              <a:rPr lang="cs-CZ" sz="2000" b="0" i="0" u="none" strike="noStrike" baseline="0" dirty="0" smtClean="0">
                <a:solidFill>
                  <a:srgbClr val="000000"/>
                </a:solidFill>
                <a:latin typeface="Times New Roman" panose="02020603050405020304" pitchFamily="18" charset="0"/>
              </a:rPr>
              <a:t>Dutina perikardu – prostor mezi epikardem a perikardem, kde je malé množství tekutiny → hladký a klouzavý pohyb obou vazivových listů. </a:t>
            </a:r>
            <a:endParaRPr lang="cs-CZ" sz="200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207" y="0"/>
            <a:ext cx="8506048" cy="6858000"/>
          </a:xfrm>
          <a:prstGeom prst="rect">
            <a:avLst/>
          </a:prstGeom>
        </p:spPr>
      </p:pic>
    </p:spTree>
    <p:extLst>
      <p:ext uri="{BB962C8B-B14F-4D97-AF65-F5344CB8AC3E}">
        <p14:creationId xmlns:p14="http://schemas.microsoft.com/office/powerpoint/2010/main" val="4107991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3291" y="154078"/>
            <a:ext cx="11658600" cy="6740307"/>
          </a:xfrm>
          <a:prstGeom prst="rect">
            <a:avLst/>
          </a:prstGeom>
        </p:spPr>
        <p:txBody>
          <a:bodyPr wrap="square">
            <a:spAutoFit/>
          </a:bodyPr>
          <a:lstStyle/>
          <a:p>
            <a:r>
              <a:rPr lang="cs-CZ" b="1" dirty="0" smtClean="0">
                <a:effectLst/>
              </a:rPr>
              <a:t>Dutiny srdce</a:t>
            </a:r>
          </a:p>
          <a:p>
            <a:r>
              <a:rPr lang="cs-CZ" dirty="0" smtClean="0">
                <a:effectLst/>
              </a:rPr>
              <a:t>Krev při průchodu srdcem protéká dutinami, které jsou navzájem odděleny chlopněmi, zabraňujícími zpětnému toku krve. Náraz krve na uzavřené chlopně při systole slyšíme jako </a:t>
            </a:r>
            <a:r>
              <a:rPr lang="cs-CZ" u="sng" dirty="0" smtClean="0">
                <a:effectLst/>
                <a:hlinkClick r:id="rId2" tooltip="Srdeční ozvy"/>
              </a:rPr>
              <a:t>srdeční ozvy</a:t>
            </a:r>
            <a:r>
              <a:rPr lang="cs-CZ" u="sng" dirty="0" smtClean="0">
                <a:effectLst/>
              </a:rPr>
              <a:t>.</a:t>
            </a:r>
          </a:p>
          <a:p>
            <a:r>
              <a:rPr lang="cs-CZ" dirty="0" smtClean="0">
                <a:effectLst/>
              </a:rPr>
              <a:t>Neokysličená krev je do srdce přiváděna dutými žilami (</a:t>
            </a:r>
            <a:r>
              <a:rPr lang="cs-CZ" i="1" dirty="0" err="1" smtClean="0">
                <a:effectLst/>
              </a:rPr>
              <a:t>venae</a:t>
            </a:r>
            <a:r>
              <a:rPr lang="cs-CZ" i="1" dirty="0" smtClean="0">
                <a:effectLst/>
              </a:rPr>
              <a:t> </a:t>
            </a:r>
            <a:r>
              <a:rPr lang="cs-CZ" i="1" dirty="0" err="1" smtClean="0">
                <a:effectLst/>
              </a:rPr>
              <a:t>cavae</a:t>
            </a:r>
            <a:r>
              <a:rPr lang="cs-CZ" dirty="0" smtClean="0">
                <a:effectLst/>
              </a:rPr>
              <a:t>) (horní a dolní). Duté žíly se před srdcem slévají v žilném splavu (</a:t>
            </a:r>
            <a:r>
              <a:rPr lang="cs-CZ" i="1" dirty="0" smtClean="0">
                <a:effectLst/>
              </a:rPr>
              <a:t>sinus </a:t>
            </a:r>
            <a:r>
              <a:rPr lang="cs-CZ" i="1" dirty="0" err="1" smtClean="0">
                <a:effectLst/>
              </a:rPr>
              <a:t>venarum</a:t>
            </a:r>
            <a:r>
              <a:rPr lang="cs-CZ" i="1" dirty="0" smtClean="0">
                <a:effectLst/>
              </a:rPr>
              <a:t> </a:t>
            </a:r>
            <a:r>
              <a:rPr lang="cs-CZ" i="1" dirty="0" err="1" smtClean="0">
                <a:effectLst/>
              </a:rPr>
              <a:t>cavarum</a:t>
            </a:r>
            <a:r>
              <a:rPr lang="cs-CZ" dirty="0" smtClean="0">
                <a:effectLst/>
              </a:rPr>
              <a:t>).</a:t>
            </a:r>
          </a:p>
          <a:p>
            <a:r>
              <a:rPr lang="cs-CZ" b="1" dirty="0" smtClean="0">
                <a:effectLst/>
              </a:rPr>
              <a:t>Pravá (před)síň</a:t>
            </a:r>
          </a:p>
          <a:p>
            <a:r>
              <a:rPr lang="cs-CZ" dirty="0" smtClean="0">
                <a:effectLst/>
              </a:rPr>
              <a:t>Z žilného splavu krev odtéká do pravé síně (lat. </a:t>
            </a:r>
            <a:r>
              <a:rPr lang="cs-CZ" i="1" dirty="0" smtClean="0">
                <a:effectLst/>
              </a:rPr>
              <a:t>atrium </a:t>
            </a:r>
            <a:r>
              <a:rPr lang="cs-CZ" i="1" dirty="0" err="1" smtClean="0">
                <a:effectLst/>
              </a:rPr>
              <a:t>dextrum</a:t>
            </a:r>
            <a:r>
              <a:rPr lang="cs-CZ" dirty="0" smtClean="0">
                <a:effectLst/>
              </a:rPr>
              <a:t>). </a:t>
            </a:r>
            <a:r>
              <a:rPr lang="cs-CZ" dirty="0" smtClean="0"/>
              <a:t>Ta</a:t>
            </a:r>
            <a:r>
              <a:rPr lang="cs-CZ" dirty="0" smtClean="0">
                <a:effectLst/>
              </a:rPr>
              <a:t> tvoří pravou polovinu srdeční základny. Má relativně tenkou svalovou stěnu, neboť odvádí menší část práce než levá polovina, a vybíhá na povrch srdce v jakýsi </a:t>
            </a:r>
            <a:r>
              <a:rPr lang="cs-CZ" dirty="0" smtClean="0">
                <a:effectLst/>
                <a:hlinkClick r:id="rId3" tooltip="Svalový vak (stránka neexistuje)"/>
              </a:rPr>
              <a:t>svalový vak</a:t>
            </a:r>
            <a:r>
              <a:rPr lang="cs-CZ" dirty="0" smtClean="0">
                <a:effectLst/>
              </a:rPr>
              <a:t>, který se nazývá </a:t>
            </a:r>
            <a:r>
              <a:rPr lang="cs-CZ" b="1" dirty="0" smtClean="0">
                <a:effectLst/>
              </a:rPr>
              <a:t>ouško</a:t>
            </a:r>
            <a:r>
              <a:rPr lang="cs-CZ" dirty="0" smtClean="0">
                <a:effectLst/>
              </a:rPr>
              <a:t> (</a:t>
            </a:r>
            <a:r>
              <a:rPr lang="cs-CZ" i="1" dirty="0" err="1" smtClean="0">
                <a:effectLst/>
              </a:rPr>
              <a:t>auricula</a:t>
            </a:r>
            <a:r>
              <a:rPr lang="cs-CZ" dirty="0" smtClean="0">
                <a:effectLst/>
              </a:rPr>
              <a:t>).</a:t>
            </a:r>
          </a:p>
          <a:p>
            <a:r>
              <a:rPr lang="cs-CZ" dirty="0" smtClean="0">
                <a:effectLst/>
              </a:rPr>
              <a:t>Vnitřní plocha síní není hladká, vybíhá ve svalové trámce. V přepážce mezi pravou a levou síní je místo se zúženou stěnou, pozůstatek po propojení síní u plodu, který má nevzdušné plíce. Po porodu se zpravidla rychle uzavírá, jestliže se tak nestane, je nutno otvor uzavřít chirurgicky. Řadí se mezi lehčí srdeční vady (</a:t>
            </a:r>
            <a:r>
              <a:rPr lang="cs-CZ" i="1" dirty="0" err="1" smtClean="0">
                <a:effectLst/>
              </a:rPr>
              <a:t>foramen</a:t>
            </a:r>
            <a:r>
              <a:rPr lang="cs-CZ" i="1" dirty="0" smtClean="0">
                <a:effectLst/>
              </a:rPr>
              <a:t> </a:t>
            </a:r>
            <a:r>
              <a:rPr lang="cs-CZ" i="1" dirty="0" err="1" smtClean="0">
                <a:effectLst/>
              </a:rPr>
              <a:t>ovale</a:t>
            </a:r>
            <a:r>
              <a:rPr lang="cs-CZ" dirty="0" smtClean="0">
                <a:effectLst/>
              </a:rPr>
              <a:t>).</a:t>
            </a:r>
          </a:p>
          <a:p>
            <a:r>
              <a:rPr lang="cs-CZ" dirty="0" smtClean="0">
                <a:effectLst/>
              </a:rPr>
              <a:t>Pravá síň je oddělena od pravé komory (</a:t>
            </a:r>
            <a:r>
              <a:rPr lang="cs-CZ" i="1" dirty="0" err="1" smtClean="0">
                <a:effectLst/>
              </a:rPr>
              <a:t>ventriculus</a:t>
            </a:r>
            <a:r>
              <a:rPr lang="cs-CZ" i="1" dirty="0" smtClean="0">
                <a:effectLst/>
              </a:rPr>
              <a:t> </a:t>
            </a:r>
            <a:r>
              <a:rPr lang="cs-CZ" i="1" dirty="0" err="1" smtClean="0">
                <a:effectLst/>
              </a:rPr>
              <a:t>dexter</a:t>
            </a:r>
            <a:r>
              <a:rPr lang="cs-CZ" dirty="0" smtClean="0">
                <a:effectLst/>
              </a:rPr>
              <a:t>) síňokomorovou přepážkou, ve které je otvor opatřený </a:t>
            </a:r>
            <a:r>
              <a:rPr lang="cs-CZ" dirty="0" smtClean="0">
                <a:effectLst/>
                <a:hlinkClick r:id="rId4" tooltip="Trojcípá chlopeň"/>
              </a:rPr>
              <a:t>trojcípou chlopní</a:t>
            </a:r>
            <a:r>
              <a:rPr lang="cs-CZ" dirty="0" smtClean="0">
                <a:effectLst/>
              </a:rPr>
              <a:t> (</a:t>
            </a:r>
            <a:r>
              <a:rPr lang="cs-CZ" i="1" dirty="0" err="1" smtClean="0">
                <a:effectLst/>
              </a:rPr>
              <a:t>valva</a:t>
            </a:r>
            <a:r>
              <a:rPr lang="cs-CZ" i="1" dirty="0" smtClean="0">
                <a:effectLst/>
              </a:rPr>
              <a:t> </a:t>
            </a:r>
            <a:r>
              <a:rPr lang="cs-CZ" i="1" dirty="0" err="1" smtClean="0">
                <a:effectLst/>
              </a:rPr>
              <a:t>atrioventricularis</a:t>
            </a:r>
            <a:r>
              <a:rPr lang="cs-CZ" i="1" dirty="0" smtClean="0">
                <a:effectLst/>
              </a:rPr>
              <a:t> </a:t>
            </a:r>
            <a:r>
              <a:rPr lang="cs-CZ" i="1" dirty="0" err="1" smtClean="0">
                <a:effectLst/>
              </a:rPr>
              <a:t>dextra</a:t>
            </a:r>
            <a:r>
              <a:rPr lang="cs-CZ" i="1" dirty="0" smtClean="0">
                <a:effectLst/>
              </a:rPr>
              <a:t>, </a:t>
            </a:r>
            <a:r>
              <a:rPr lang="cs-CZ" i="1" dirty="0" err="1" smtClean="0">
                <a:effectLst/>
              </a:rPr>
              <a:t>tricuspidalis</a:t>
            </a:r>
            <a:r>
              <a:rPr lang="cs-CZ" dirty="0" smtClean="0">
                <a:effectLst/>
              </a:rPr>
              <a:t>).</a:t>
            </a:r>
          </a:p>
          <a:p>
            <a:r>
              <a:rPr lang="cs-CZ" dirty="0" smtClean="0">
                <a:effectLst/>
              </a:rPr>
              <a:t>Trojcípá (trikuspidální) chlopeň zajišťuje, aby se při stahu (systole) krev z komory nemohla vracet zpět do síně. Svalové napětí při stahu (kontrakci) vytváří v komorách tlak, který stlačuje </a:t>
            </a:r>
            <a:r>
              <a:rPr lang="cs-CZ" dirty="0" err="1" smtClean="0">
                <a:effectLst/>
              </a:rPr>
              <a:t>chlopenné</a:t>
            </a:r>
            <a:r>
              <a:rPr lang="cs-CZ" dirty="0" smtClean="0">
                <a:effectLst/>
              </a:rPr>
              <a:t> cípy k sobě a vytváří tak těsný uzávěr.</a:t>
            </a:r>
          </a:p>
          <a:p>
            <a:r>
              <a:rPr lang="cs-CZ" b="1" dirty="0" smtClean="0">
                <a:effectLst/>
              </a:rPr>
              <a:t>Pravá komora</a:t>
            </a:r>
          </a:p>
          <a:p>
            <a:r>
              <a:rPr lang="cs-CZ" dirty="0" smtClean="0">
                <a:effectLst/>
              </a:rPr>
              <a:t>Pravá komora leží pod pravou síní, nedosahuje ale až do srdečního hrotu. Má tenčí stěnu než levá komora, ale silnější než je stěna síní. U člověka je stěna asi 0,5 cm tlustá. Uvnitř komory myokard vybíhá do prostoru a tvoří </a:t>
            </a:r>
            <a:r>
              <a:rPr lang="cs-CZ" b="1" dirty="0" smtClean="0">
                <a:effectLst/>
              </a:rPr>
              <a:t>bradavkovité svaly</a:t>
            </a:r>
            <a:r>
              <a:rPr lang="cs-CZ" dirty="0" smtClean="0">
                <a:effectLst/>
              </a:rPr>
              <a:t>, na které se upínají </a:t>
            </a:r>
            <a:r>
              <a:rPr lang="cs-CZ" b="1" dirty="0" err="1" smtClean="0">
                <a:effectLst/>
              </a:rPr>
              <a:t>šlašinky</a:t>
            </a:r>
            <a:r>
              <a:rPr lang="cs-CZ" dirty="0" smtClean="0">
                <a:effectLst/>
              </a:rPr>
              <a:t>, vazivové struny rozepjaté mezi stěnou komory a cípy trojcípé chlopně. </a:t>
            </a:r>
            <a:r>
              <a:rPr lang="cs-CZ" dirty="0" err="1" smtClean="0">
                <a:effectLst/>
              </a:rPr>
              <a:t>Šlašinky</a:t>
            </a:r>
            <a:r>
              <a:rPr lang="cs-CZ" dirty="0" smtClean="0">
                <a:effectLst/>
              </a:rPr>
              <a:t> zabraňují vyvrácení chlopně při stahu komory.</a:t>
            </a:r>
          </a:p>
          <a:p>
            <a:r>
              <a:rPr lang="cs-CZ" dirty="0" smtClean="0">
                <a:effectLst/>
              </a:rPr>
              <a:t>Pravá komora vyúsťuje do plicního kmene, otvor uzavírá </a:t>
            </a:r>
            <a:r>
              <a:rPr lang="cs-CZ" dirty="0" smtClean="0">
                <a:effectLst/>
                <a:hlinkClick r:id="rId5" tooltip="Poloměsíčitá chlopeň"/>
              </a:rPr>
              <a:t>poloměsíčitou (</a:t>
            </a:r>
            <a:r>
              <a:rPr lang="cs-CZ" dirty="0" err="1" smtClean="0">
                <a:effectLst/>
                <a:hlinkClick r:id="rId5" tooltip="Poloměsíčitá chlopeň"/>
              </a:rPr>
              <a:t>semilunární</a:t>
            </a:r>
            <a:r>
              <a:rPr lang="cs-CZ" dirty="0" smtClean="0">
                <a:effectLst/>
                <a:hlinkClick r:id="rId5" tooltip="Poloměsíčitá chlopeň"/>
              </a:rPr>
              <a:t>) chlopní</a:t>
            </a:r>
            <a:r>
              <a:rPr lang="cs-CZ" dirty="0" smtClean="0">
                <a:effectLst/>
              </a:rPr>
              <a:t> (</a:t>
            </a:r>
            <a:r>
              <a:rPr lang="cs-CZ" i="1" dirty="0" err="1" smtClean="0">
                <a:effectLst/>
              </a:rPr>
              <a:t>valva</a:t>
            </a:r>
            <a:r>
              <a:rPr lang="cs-CZ" i="1" dirty="0" smtClean="0">
                <a:effectLst/>
              </a:rPr>
              <a:t> </a:t>
            </a:r>
            <a:r>
              <a:rPr lang="cs-CZ" i="1" dirty="0" err="1" smtClean="0">
                <a:effectLst/>
              </a:rPr>
              <a:t>trunci</a:t>
            </a:r>
            <a:r>
              <a:rPr lang="cs-CZ" i="1" dirty="0" smtClean="0">
                <a:effectLst/>
              </a:rPr>
              <a:t> </a:t>
            </a:r>
            <a:r>
              <a:rPr lang="cs-CZ" i="1" dirty="0" err="1" smtClean="0">
                <a:effectLst/>
              </a:rPr>
              <a:t>pulmonalis</a:t>
            </a:r>
            <a:r>
              <a:rPr lang="cs-CZ" dirty="0" smtClean="0">
                <a:effectLst/>
              </a:rPr>
              <a:t>). Plicní chlopeň dovoluje krvi protékat z pravé komory do hlavní tepny plicního oběhu (plicnice). Při kontrakci komor se dostává neokysličená krev přes plicní chlopeň do plicnice a do plic.</a:t>
            </a:r>
          </a:p>
        </p:txBody>
      </p:sp>
    </p:spTree>
    <p:extLst>
      <p:ext uri="{BB962C8B-B14F-4D97-AF65-F5344CB8AC3E}">
        <p14:creationId xmlns:p14="http://schemas.microsoft.com/office/powerpoint/2010/main" val="3138036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72994" y="1966433"/>
            <a:ext cx="11346872" cy="3970318"/>
          </a:xfrm>
          <a:prstGeom prst="rect">
            <a:avLst/>
          </a:prstGeom>
        </p:spPr>
        <p:txBody>
          <a:bodyPr wrap="square">
            <a:spAutoFit/>
          </a:bodyPr>
          <a:lstStyle/>
          <a:p>
            <a:r>
              <a:rPr lang="cs-CZ" b="1" dirty="0" smtClean="0">
                <a:effectLst/>
              </a:rPr>
              <a:t>Levá (před)síň</a:t>
            </a:r>
          </a:p>
          <a:p>
            <a:r>
              <a:rPr lang="cs-CZ" dirty="0" smtClean="0">
                <a:effectLst/>
              </a:rPr>
              <a:t>Z plic přitéká okysličená krev plicními žilami do levé síně. Levá síň (lat. </a:t>
            </a:r>
            <a:r>
              <a:rPr lang="cs-CZ" i="1" dirty="0" smtClean="0">
                <a:effectLst/>
              </a:rPr>
              <a:t>atrium </a:t>
            </a:r>
            <a:r>
              <a:rPr lang="cs-CZ" i="1" dirty="0" err="1" smtClean="0">
                <a:effectLst/>
              </a:rPr>
              <a:t>sinistre</a:t>
            </a:r>
            <a:r>
              <a:rPr lang="cs-CZ" dirty="0" smtClean="0">
                <a:effectLst/>
              </a:rPr>
              <a:t>) tvoří levou polovinu srdeční základny. Stejně jako pravá síň má tenkou svalovou stěnu a vybíhá na povrch srdce jako ouško.</a:t>
            </a:r>
          </a:p>
          <a:p>
            <a:r>
              <a:rPr lang="cs-CZ" dirty="0" smtClean="0">
                <a:effectLst/>
              </a:rPr>
              <a:t>V síňokomorové přepážce je otvor opatřený </a:t>
            </a:r>
            <a:r>
              <a:rPr lang="cs-CZ" dirty="0" smtClean="0">
                <a:effectLst/>
                <a:hlinkClick r:id="rId2" tooltip="Dvojcípá chlopeň"/>
              </a:rPr>
              <a:t>dvojcípou chlopní</a:t>
            </a:r>
            <a:r>
              <a:rPr lang="cs-CZ" dirty="0" smtClean="0">
                <a:effectLst/>
              </a:rPr>
              <a:t>, která se také nazývá </a:t>
            </a:r>
            <a:r>
              <a:rPr lang="cs-CZ" dirty="0" smtClean="0">
                <a:effectLst/>
                <a:hlinkClick r:id="rId3" tooltip="Mitrální chlopeň"/>
              </a:rPr>
              <a:t>chlopeň mitrální</a:t>
            </a:r>
            <a:r>
              <a:rPr lang="cs-CZ" dirty="0" smtClean="0">
                <a:effectLst/>
              </a:rPr>
              <a:t> (</a:t>
            </a:r>
            <a:r>
              <a:rPr lang="cs-CZ" i="1" dirty="0" err="1" smtClean="0">
                <a:effectLst/>
              </a:rPr>
              <a:t>valva</a:t>
            </a:r>
            <a:r>
              <a:rPr lang="cs-CZ" i="1" dirty="0" smtClean="0">
                <a:effectLst/>
              </a:rPr>
              <a:t> </a:t>
            </a:r>
            <a:r>
              <a:rPr lang="cs-CZ" i="1" dirty="0" err="1" smtClean="0">
                <a:effectLst/>
              </a:rPr>
              <a:t>atrioventricularis</a:t>
            </a:r>
            <a:r>
              <a:rPr lang="cs-CZ" i="1" dirty="0" smtClean="0">
                <a:effectLst/>
              </a:rPr>
              <a:t> </a:t>
            </a:r>
            <a:r>
              <a:rPr lang="cs-CZ" i="1" dirty="0" err="1" smtClean="0">
                <a:effectLst/>
              </a:rPr>
              <a:t>sinistra</a:t>
            </a:r>
            <a:r>
              <a:rPr lang="cs-CZ" i="1" dirty="0" smtClean="0">
                <a:effectLst/>
              </a:rPr>
              <a:t>, </a:t>
            </a:r>
            <a:r>
              <a:rPr lang="cs-CZ" i="1" dirty="0" err="1" smtClean="0">
                <a:effectLst/>
              </a:rPr>
              <a:t>bicuspidalis</a:t>
            </a:r>
            <a:r>
              <a:rPr lang="cs-CZ" i="1" dirty="0" smtClean="0">
                <a:effectLst/>
              </a:rPr>
              <a:t>, </a:t>
            </a:r>
            <a:r>
              <a:rPr lang="cs-CZ" i="1" dirty="0" err="1" smtClean="0">
                <a:effectLst/>
              </a:rPr>
              <a:t>mitralis</a:t>
            </a:r>
            <a:r>
              <a:rPr lang="cs-CZ" dirty="0" smtClean="0">
                <a:effectLst/>
              </a:rPr>
              <a:t>) (podobnost s tvarem biskupské mitry). Pracuje souběžně a stejným způsobem jako </a:t>
            </a:r>
            <a:r>
              <a:rPr lang="cs-CZ" dirty="0" err="1" smtClean="0">
                <a:effectLst/>
              </a:rPr>
              <a:t>atriventriokulární</a:t>
            </a:r>
            <a:r>
              <a:rPr lang="cs-CZ" dirty="0" smtClean="0">
                <a:effectLst/>
              </a:rPr>
              <a:t> chlopeň v pravém srdci.</a:t>
            </a:r>
          </a:p>
          <a:p>
            <a:r>
              <a:rPr lang="cs-CZ" b="1" dirty="0" smtClean="0">
                <a:effectLst/>
              </a:rPr>
              <a:t>Levá komora</a:t>
            </a:r>
          </a:p>
          <a:p>
            <a:r>
              <a:rPr lang="cs-CZ" dirty="0" smtClean="0">
                <a:effectLst/>
              </a:rPr>
              <a:t>Levá komora (lat. </a:t>
            </a:r>
            <a:r>
              <a:rPr lang="cs-CZ" i="1" dirty="0" err="1" smtClean="0">
                <a:effectLst/>
              </a:rPr>
              <a:t>ventriculus</a:t>
            </a:r>
            <a:r>
              <a:rPr lang="cs-CZ" i="1" dirty="0" smtClean="0">
                <a:effectLst/>
              </a:rPr>
              <a:t> </a:t>
            </a:r>
            <a:r>
              <a:rPr lang="cs-CZ" i="1" dirty="0" err="1" smtClean="0">
                <a:effectLst/>
              </a:rPr>
              <a:t>sinister</a:t>
            </a:r>
            <a:r>
              <a:rPr lang="cs-CZ" dirty="0" smtClean="0">
                <a:effectLst/>
              </a:rPr>
              <a:t>) má ze všech srdečních dutin nejtlustší stěnu, u člověka je až 1,5 cm tlustá. Zasahuje až do srdečního hrotu. Uvnitř jsou bradavkovité svaly, na které se upínají </a:t>
            </a:r>
            <a:r>
              <a:rPr lang="cs-CZ" b="1" dirty="0" err="1" smtClean="0">
                <a:effectLst/>
              </a:rPr>
              <a:t>šlašinky</a:t>
            </a:r>
            <a:r>
              <a:rPr lang="cs-CZ" dirty="0" smtClean="0">
                <a:effectLst/>
              </a:rPr>
              <a:t>, a srdeční struny, které jsou součástí převodního systému srdečního.</a:t>
            </a:r>
          </a:p>
          <a:p>
            <a:r>
              <a:rPr lang="cs-CZ" dirty="0" smtClean="0">
                <a:effectLst/>
              </a:rPr>
              <a:t>Stahem levé komory je krev vypuzována do aorty, otvor uzavírá aortální chlopeň (</a:t>
            </a:r>
            <a:r>
              <a:rPr lang="cs-CZ" i="1" dirty="0" err="1" smtClean="0">
                <a:effectLst/>
              </a:rPr>
              <a:t>valva</a:t>
            </a:r>
            <a:r>
              <a:rPr lang="cs-CZ" i="1" dirty="0" smtClean="0">
                <a:effectLst/>
              </a:rPr>
              <a:t> </a:t>
            </a:r>
            <a:r>
              <a:rPr lang="cs-CZ" i="1" dirty="0" err="1" smtClean="0">
                <a:effectLst/>
              </a:rPr>
              <a:t>aortae</a:t>
            </a:r>
            <a:r>
              <a:rPr lang="cs-CZ" dirty="0" smtClean="0">
                <a:effectLst/>
              </a:rPr>
              <a:t>). Aortální chlopeň pracuje stejně a ve stejném rytmu jako chlopeň plicní. Při kontrakci komor se dostává okysličená krev přes aortální chlopeň do hlavního tělního oběhu.</a:t>
            </a:r>
          </a:p>
          <a:p>
            <a:endParaRPr lang="cs-CZ"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9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770021" y="3465717"/>
            <a:ext cx="7215740" cy="290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76176"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dirty="0"/>
              <a:t>Činnost </a:t>
            </a:r>
            <a:r>
              <a:rPr lang="cs-CZ" altLang="cs-CZ" sz="1800" dirty="0" smtClean="0"/>
              <a:t>srdce:</a:t>
            </a:r>
          </a:p>
          <a:p>
            <a:pPr>
              <a:buNone/>
            </a:pPr>
            <a:r>
              <a:rPr lang="cs-CZ" sz="1800" dirty="0">
                <a:cs typeface="Arial" panose="020B0604020202020204" pitchFamily="34" charset="0"/>
              </a:rPr>
              <a:t>Typický zvuk srdeční činnosti „lub-dub“ způsobuje střídání fází </a:t>
            </a:r>
            <a:r>
              <a:rPr lang="cs-CZ" sz="1800" b="1" dirty="0">
                <a:cs typeface="Arial" panose="020B0604020202020204" pitchFamily="34" charset="0"/>
              </a:rPr>
              <a:t>s</a:t>
            </a:r>
            <a:r>
              <a:rPr lang="cs-CZ" altLang="cs-CZ" sz="1800" b="1" dirty="0">
                <a:cs typeface="Arial" panose="020B0604020202020204" pitchFamily="34" charset="0"/>
              </a:rPr>
              <a:t>tahu </a:t>
            </a:r>
            <a:r>
              <a:rPr lang="cs-CZ" altLang="cs-CZ" sz="1800" u="sng" dirty="0" smtClean="0">
                <a:cs typeface="Arial" panose="020B0604020202020204" pitchFamily="34" charset="0"/>
              </a:rPr>
              <a:t>(</a:t>
            </a:r>
            <a:r>
              <a:rPr lang="cs-CZ" altLang="cs-CZ" sz="1800" u="sng" dirty="0">
                <a:cs typeface="Arial" panose="020B0604020202020204" pitchFamily="34" charset="0"/>
              </a:rPr>
              <a:t>systoly</a:t>
            </a:r>
            <a:r>
              <a:rPr lang="cs-CZ" sz="1800" dirty="0">
                <a:cs typeface="Arial" panose="020B0604020202020204" pitchFamily="34" charset="0"/>
              </a:rPr>
              <a:t>) a </a:t>
            </a:r>
            <a:r>
              <a:rPr lang="cs-CZ" altLang="cs-CZ" sz="1800" b="1" dirty="0">
                <a:cs typeface="Arial" panose="020B0604020202020204" pitchFamily="34" charset="0"/>
              </a:rPr>
              <a:t>roztahování </a:t>
            </a:r>
            <a:r>
              <a:rPr lang="cs-CZ" altLang="cs-CZ" sz="1800" u="sng" dirty="0">
                <a:cs typeface="Arial" panose="020B0604020202020204" pitchFamily="34" charset="0"/>
              </a:rPr>
              <a:t>(diastoly</a:t>
            </a:r>
            <a:r>
              <a:rPr lang="cs-CZ" altLang="cs-CZ" sz="1800" i="1" u="sng" dirty="0">
                <a:cs typeface="Arial" panose="020B0604020202020204" pitchFamily="34" charset="0"/>
              </a:rPr>
              <a:t>)</a:t>
            </a:r>
            <a:r>
              <a:rPr lang="cs-CZ" sz="1800" dirty="0">
                <a:cs typeface="Arial" panose="020B0604020202020204" pitchFamily="34" charset="0"/>
              </a:rPr>
              <a:t>. </a:t>
            </a:r>
          </a:p>
          <a:p>
            <a:pPr>
              <a:buNone/>
            </a:pPr>
            <a:r>
              <a:rPr lang="cs-CZ" altLang="cs-CZ" sz="1800" b="1" dirty="0">
                <a:cs typeface="Arial" panose="020B0604020202020204" pitchFamily="34" charset="0"/>
              </a:rPr>
              <a:t>Stah</a:t>
            </a:r>
            <a:r>
              <a:rPr lang="cs-CZ" altLang="cs-CZ" sz="1800" dirty="0">
                <a:cs typeface="Arial" panose="020B0604020202020204" pitchFamily="34" charset="0"/>
              </a:rPr>
              <a:t> (</a:t>
            </a:r>
            <a:r>
              <a:rPr lang="cs-CZ" altLang="cs-CZ" sz="1800" u="sng" dirty="0">
                <a:cs typeface="Arial" panose="020B0604020202020204" pitchFamily="34" charset="0"/>
              </a:rPr>
              <a:t>systola</a:t>
            </a:r>
            <a:r>
              <a:rPr lang="cs-CZ" altLang="cs-CZ" sz="1800" dirty="0">
                <a:cs typeface="Arial" panose="020B0604020202020204" pitchFamily="34" charset="0"/>
              </a:rPr>
              <a:t>) </a:t>
            </a:r>
            <a:r>
              <a:rPr lang="cs-CZ" sz="1800" dirty="0">
                <a:cs typeface="Arial" panose="020B0604020202020204" pitchFamily="34" charset="0"/>
              </a:rPr>
              <a:t>je fáze, kdy krev tryská ze srdečních komor do tepen. </a:t>
            </a:r>
          </a:p>
          <a:p>
            <a:pPr>
              <a:buNone/>
            </a:pPr>
            <a:r>
              <a:rPr lang="cs-CZ" sz="1800" dirty="0">
                <a:cs typeface="Arial" panose="020B0604020202020204" pitchFamily="34" charset="0"/>
              </a:rPr>
              <a:t>Relaxační fáze, kdy srdce odpočívá a plní se krví je </a:t>
            </a:r>
            <a:r>
              <a:rPr lang="cs-CZ" altLang="cs-CZ" sz="1800" b="1" dirty="0">
                <a:cs typeface="Arial" panose="020B0604020202020204" pitchFamily="34" charset="0"/>
              </a:rPr>
              <a:t>roztahování</a:t>
            </a:r>
            <a:r>
              <a:rPr lang="cs-CZ" altLang="cs-CZ" sz="1800" dirty="0">
                <a:cs typeface="Arial" panose="020B0604020202020204" pitchFamily="34" charset="0"/>
              </a:rPr>
              <a:t> (</a:t>
            </a:r>
            <a:r>
              <a:rPr lang="cs-CZ" altLang="cs-CZ" sz="1800" i="1" u="sng" dirty="0">
                <a:cs typeface="Arial" panose="020B0604020202020204" pitchFamily="34" charset="0"/>
              </a:rPr>
              <a:t>diastola)</a:t>
            </a:r>
            <a:r>
              <a:rPr lang="cs-CZ" sz="1800" dirty="0">
                <a:cs typeface="Arial" panose="020B0604020202020204" pitchFamily="34" charset="0"/>
              </a:rPr>
              <a:t>. </a:t>
            </a:r>
          </a:p>
          <a:p>
            <a:pPr>
              <a:buNone/>
            </a:pPr>
            <a:r>
              <a:rPr lang="cs-CZ" sz="1800" dirty="0">
                <a:cs typeface="Arial" panose="020B0604020202020204" pitchFamily="34" charset="0"/>
              </a:rPr>
              <a:t>Síně začínají svůj stah odshora, což připomíná ždímání. </a:t>
            </a:r>
          </a:p>
          <a:p>
            <a:pPr>
              <a:buNone/>
            </a:pPr>
            <a:r>
              <a:rPr lang="cs-CZ" sz="1800" dirty="0">
                <a:cs typeface="Arial" panose="020B0604020202020204" pitchFamily="34" charset="0"/>
              </a:rPr>
              <a:t>Síně musí krev dopravit do komor pod </a:t>
            </a:r>
            <a:r>
              <a:rPr lang="cs-CZ" sz="1800" dirty="0" smtClean="0">
                <a:cs typeface="Arial" panose="020B0604020202020204" pitchFamily="34" charset="0"/>
              </a:rPr>
              <a:t>nimi. </a:t>
            </a:r>
            <a:r>
              <a:rPr lang="cs-CZ" altLang="cs-CZ" sz="1800" dirty="0" smtClean="0">
                <a:cs typeface="Arial" panose="020B0604020202020204" pitchFamily="34" charset="0"/>
              </a:rPr>
              <a:t>Přesný </a:t>
            </a:r>
            <a:r>
              <a:rPr lang="cs-CZ" altLang="cs-CZ" sz="1800" dirty="0">
                <a:cs typeface="Arial" panose="020B0604020202020204" pitchFamily="34" charset="0"/>
              </a:rPr>
              <a:t>sled. </a:t>
            </a:r>
            <a:endParaRPr lang="cs-CZ" altLang="cs-CZ" sz="1800" dirty="0" smtClean="0">
              <a:cs typeface="Arial" panose="020B0604020202020204" pitchFamily="34" charset="0"/>
            </a:endParaRPr>
          </a:p>
          <a:p>
            <a:pPr>
              <a:buNone/>
            </a:pPr>
            <a:r>
              <a:rPr lang="cs-CZ" altLang="cs-CZ" sz="1800" dirty="0" smtClean="0">
                <a:cs typeface="Arial" panose="020B0604020202020204" pitchFamily="34" charset="0"/>
              </a:rPr>
              <a:t>Srdeční </a:t>
            </a:r>
            <a:r>
              <a:rPr lang="cs-CZ" altLang="cs-CZ" sz="1800" dirty="0">
                <a:cs typeface="Arial" panose="020B0604020202020204" pitchFamily="34" charset="0"/>
              </a:rPr>
              <a:t>cyklus u člověka 0,8 s (systola 0,3 s, diastola 0,5 s). </a:t>
            </a:r>
            <a:endParaRPr lang="cs-CZ" altLang="cs-CZ" sz="1800" dirty="0"/>
          </a:p>
        </p:txBody>
      </p:sp>
      <p:pic>
        <p:nvPicPr>
          <p:cNvPr id="36868" name="Picture 9" descr="systola-a-diast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127500"/>
            <a:ext cx="39624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délník 1"/>
          <p:cNvSpPr/>
          <p:nvPr/>
        </p:nvSpPr>
        <p:spPr>
          <a:xfrm>
            <a:off x="770021" y="369838"/>
            <a:ext cx="6096000" cy="2585323"/>
          </a:xfrm>
          <a:prstGeom prst="rect">
            <a:avLst/>
          </a:prstGeom>
        </p:spPr>
        <p:txBody>
          <a:bodyPr>
            <a:spAutoFit/>
          </a:bodyPr>
          <a:lstStyle/>
          <a:p>
            <a:pPr>
              <a:spcBef>
                <a:spcPct val="0"/>
              </a:spcBef>
            </a:pPr>
            <a:r>
              <a:rPr lang="cs-CZ" altLang="cs-CZ" dirty="0"/>
              <a:t>Známé </a:t>
            </a:r>
            <a:r>
              <a:rPr lang="cs-CZ" altLang="cs-CZ" dirty="0" smtClean="0"/>
              <a:t>funkční oddíly</a:t>
            </a:r>
            <a:r>
              <a:rPr lang="cs-CZ" altLang="cs-CZ" dirty="0"/>
              <a:t>:</a:t>
            </a:r>
            <a:r>
              <a:rPr lang="cs-CZ" altLang="cs-CZ" b="1" dirty="0"/>
              <a:t> </a:t>
            </a:r>
          </a:p>
          <a:p>
            <a:pPr>
              <a:spcBef>
                <a:spcPct val="0"/>
              </a:spcBef>
            </a:pPr>
            <a:r>
              <a:rPr lang="cs-CZ" altLang="cs-CZ" b="1" dirty="0"/>
              <a:t>1. Žilný splav</a:t>
            </a:r>
            <a:r>
              <a:rPr lang="cs-CZ" altLang="cs-CZ" dirty="0"/>
              <a:t> (</a:t>
            </a:r>
            <a:r>
              <a:rPr lang="cs-CZ" altLang="cs-CZ" i="1" dirty="0"/>
              <a:t>sinus </a:t>
            </a:r>
            <a:r>
              <a:rPr lang="cs-CZ" altLang="cs-CZ" i="1" dirty="0" err="1"/>
              <a:t>venosus</a:t>
            </a:r>
            <a:r>
              <a:rPr lang="cs-CZ" altLang="cs-CZ" dirty="0"/>
              <a:t>) </a:t>
            </a:r>
          </a:p>
          <a:p>
            <a:pPr>
              <a:spcBef>
                <a:spcPct val="0"/>
              </a:spcBef>
            </a:pPr>
            <a:r>
              <a:rPr lang="cs-CZ" altLang="cs-CZ" b="1" dirty="0"/>
              <a:t>2. Předsíně</a:t>
            </a:r>
            <a:r>
              <a:rPr lang="cs-CZ" altLang="cs-CZ" dirty="0"/>
              <a:t> (</a:t>
            </a:r>
            <a:r>
              <a:rPr lang="cs-CZ" altLang="cs-CZ" i="1" dirty="0"/>
              <a:t>atrium</a:t>
            </a:r>
            <a:r>
              <a:rPr lang="cs-CZ" altLang="cs-CZ" dirty="0"/>
              <a:t>) </a:t>
            </a:r>
          </a:p>
          <a:p>
            <a:pPr>
              <a:spcBef>
                <a:spcPct val="0"/>
              </a:spcBef>
            </a:pPr>
            <a:r>
              <a:rPr lang="cs-CZ" altLang="cs-CZ" b="1" dirty="0"/>
              <a:t>3. Komory</a:t>
            </a:r>
            <a:r>
              <a:rPr lang="cs-CZ" altLang="cs-CZ" dirty="0"/>
              <a:t> (</a:t>
            </a:r>
            <a:r>
              <a:rPr lang="cs-CZ" altLang="cs-CZ" i="1" dirty="0" err="1"/>
              <a:t>ventriculus</a:t>
            </a:r>
            <a:r>
              <a:rPr lang="cs-CZ" altLang="cs-CZ" dirty="0"/>
              <a:t>) </a:t>
            </a:r>
          </a:p>
          <a:p>
            <a:pPr>
              <a:spcBef>
                <a:spcPct val="0"/>
              </a:spcBef>
            </a:pPr>
            <a:r>
              <a:rPr lang="cs-CZ" altLang="cs-CZ" b="1" dirty="0"/>
              <a:t>4. Srdeční násadec</a:t>
            </a:r>
            <a:r>
              <a:rPr lang="cs-CZ" altLang="cs-CZ" dirty="0"/>
              <a:t> (</a:t>
            </a:r>
            <a:r>
              <a:rPr lang="cs-CZ" altLang="cs-CZ" i="1" dirty="0" err="1"/>
              <a:t>conus</a:t>
            </a:r>
            <a:r>
              <a:rPr lang="cs-CZ" altLang="cs-CZ" i="1" dirty="0"/>
              <a:t> </a:t>
            </a:r>
            <a:r>
              <a:rPr lang="cs-CZ" altLang="cs-CZ" i="1" dirty="0" err="1"/>
              <a:t>arteriosus</a:t>
            </a:r>
            <a:r>
              <a:rPr lang="cs-CZ" altLang="cs-CZ" i="1" dirty="0"/>
              <a:t>, bulbus </a:t>
            </a:r>
            <a:r>
              <a:rPr lang="cs-CZ" altLang="cs-CZ" i="1" dirty="0" err="1"/>
              <a:t>cordis</a:t>
            </a:r>
            <a:r>
              <a:rPr lang="cs-CZ" altLang="cs-CZ" dirty="0"/>
              <a:t>) </a:t>
            </a:r>
          </a:p>
          <a:p>
            <a:pPr>
              <a:spcBef>
                <a:spcPct val="0"/>
              </a:spcBef>
            </a:pPr>
            <a:r>
              <a:rPr lang="cs-CZ" altLang="cs-CZ" b="1" dirty="0"/>
              <a:t>5. Tepenný kmen</a:t>
            </a:r>
            <a:r>
              <a:rPr lang="cs-CZ" altLang="cs-CZ" dirty="0"/>
              <a:t> (</a:t>
            </a:r>
            <a:r>
              <a:rPr lang="cs-CZ" altLang="cs-CZ" i="1" dirty="0" err="1"/>
              <a:t>truncus</a:t>
            </a:r>
            <a:r>
              <a:rPr lang="cs-CZ" altLang="cs-CZ" i="1" dirty="0"/>
              <a:t> </a:t>
            </a:r>
            <a:r>
              <a:rPr lang="cs-CZ" altLang="cs-CZ" i="1" dirty="0" err="1"/>
              <a:t>arteriosus</a:t>
            </a:r>
            <a:r>
              <a:rPr lang="cs-CZ" altLang="cs-CZ" dirty="0"/>
              <a:t>) </a:t>
            </a:r>
          </a:p>
          <a:p>
            <a:pPr>
              <a:spcBef>
                <a:spcPct val="0"/>
              </a:spcBef>
            </a:pPr>
            <a:endParaRPr lang="cs-CZ" altLang="cs-CZ" b="1" dirty="0" smtClean="0"/>
          </a:p>
          <a:p>
            <a:pPr>
              <a:spcBef>
                <a:spcPct val="0"/>
              </a:spcBef>
            </a:pPr>
            <a:r>
              <a:rPr lang="cs-CZ" altLang="cs-CZ" b="1" dirty="0" smtClean="0"/>
              <a:t>Chlopně</a:t>
            </a:r>
            <a:r>
              <a:rPr lang="cs-CZ" altLang="cs-CZ" dirty="0" smtClean="0"/>
              <a:t> </a:t>
            </a:r>
            <a:r>
              <a:rPr lang="cs-CZ" altLang="cs-CZ" dirty="0"/>
              <a:t>– funkce: usměrňují proud krve – </a:t>
            </a:r>
            <a:r>
              <a:rPr lang="cs-CZ" altLang="cs-CZ" b="1" dirty="0"/>
              <a:t>ch. cípaté</a:t>
            </a:r>
            <a:r>
              <a:rPr lang="cs-CZ" altLang="cs-CZ" dirty="0"/>
              <a:t> (ch. trojcípá</a:t>
            </a:r>
            <a:r>
              <a:rPr lang="cs-CZ" altLang="cs-CZ" i="1" dirty="0"/>
              <a:t>,</a:t>
            </a:r>
            <a:r>
              <a:rPr lang="cs-CZ" altLang="cs-CZ" dirty="0"/>
              <a:t> ch. dvojcípá</a:t>
            </a:r>
            <a:r>
              <a:rPr lang="cs-CZ" altLang="cs-CZ" i="1" dirty="0"/>
              <a:t>) </a:t>
            </a:r>
            <a:r>
              <a:rPr lang="cs-CZ" altLang="cs-CZ" dirty="0"/>
              <a:t>– </a:t>
            </a:r>
            <a:r>
              <a:rPr lang="cs-CZ" altLang="cs-CZ" b="1" dirty="0"/>
              <a:t>ch. poloměsíčité</a:t>
            </a:r>
            <a:r>
              <a:rPr lang="cs-CZ" altLang="cs-CZ" dirty="0"/>
              <a:t> </a:t>
            </a:r>
          </a:p>
        </p:txBody>
      </p:sp>
      <p:pic>
        <p:nvPicPr>
          <p:cNvPr id="6" name="Picture 11" descr="srdecni-chlopne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3886200" cy="346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457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8" descr="koronárky_ik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218" y="2"/>
            <a:ext cx="4211782" cy="30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10"/>
          <p:cNvSpPr txBox="1">
            <a:spLocks noChangeArrowheads="1"/>
          </p:cNvSpPr>
          <p:nvPr/>
        </p:nvSpPr>
        <p:spPr bwMode="auto">
          <a:xfrm>
            <a:off x="10363200" y="21255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dirty="0"/>
              <a:t>http://www.ikem.cz</a:t>
            </a:r>
          </a:p>
        </p:txBody>
      </p:sp>
      <p:sp>
        <p:nvSpPr>
          <p:cNvPr id="2" name="Obdélník 1"/>
          <p:cNvSpPr/>
          <p:nvPr/>
        </p:nvSpPr>
        <p:spPr>
          <a:xfrm>
            <a:off x="6669406" y="3048726"/>
            <a:ext cx="5574897" cy="2862322"/>
          </a:xfrm>
          <a:prstGeom prst="rect">
            <a:avLst/>
          </a:prstGeom>
        </p:spPr>
        <p:txBody>
          <a:bodyPr wrap="square">
            <a:spAutoFit/>
          </a:bodyPr>
          <a:lstStyle/>
          <a:p>
            <a:r>
              <a:rPr lang="cs-CZ" dirty="0" smtClean="0">
                <a:effectLst/>
              </a:rPr>
              <a:t>V systému koronárních tepen se jedná o terminální arterie (žádné spojky s ostatními tepnami). Pokud dojde </a:t>
            </a:r>
          </a:p>
          <a:p>
            <a:r>
              <a:rPr lang="cs-CZ" dirty="0" smtClean="0">
                <a:effectLst/>
              </a:rPr>
              <a:t>k ucpání tepny, okrsek tkáně, který tato tepna zásobuje, již nedostává živiny ani kyslík a odumře (</a:t>
            </a:r>
            <a:r>
              <a:rPr lang="cs-CZ" b="1" dirty="0" smtClean="0">
                <a:effectLst/>
              </a:rPr>
              <a:t>ischemie</a:t>
            </a:r>
            <a:r>
              <a:rPr lang="cs-CZ" dirty="0" smtClean="0">
                <a:effectLst/>
              </a:rPr>
              <a:t>). </a:t>
            </a:r>
            <a:r>
              <a:rPr lang="cs-CZ" b="1" dirty="0" smtClean="0">
                <a:effectLst/>
              </a:rPr>
              <a:t>Ischemická choroba srdeční </a:t>
            </a:r>
            <a:r>
              <a:rPr lang="cs-CZ" dirty="0" smtClean="0">
                <a:effectLst/>
              </a:rPr>
              <a:t>je stav, kdy zúžená věnčitá tepna nezvládá dostatečně zásobovat srdeční sval. Při úplném uzávěru tepny dojde k </a:t>
            </a:r>
            <a:r>
              <a:rPr lang="cs-CZ" b="1" dirty="0" smtClean="0">
                <a:effectLst/>
              </a:rPr>
              <a:t>infarktu myokardu</a:t>
            </a:r>
            <a:r>
              <a:rPr lang="cs-CZ" dirty="0" smtClean="0">
                <a:effectLst/>
              </a:rPr>
              <a:t>. Je to velmi vážný stav, který může vyústit až do srdeční zástavy. Jakmile dojde k odumření srdeční svaloviny, je to nevratný stav, protože srdce se dokáže hojit jen vazivovou jizvou.</a:t>
            </a:r>
          </a:p>
        </p:txBody>
      </p:sp>
      <p:sp>
        <p:nvSpPr>
          <p:cNvPr id="3" name="Obdélník 2"/>
          <p:cNvSpPr/>
          <p:nvPr/>
        </p:nvSpPr>
        <p:spPr>
          <a:xfrm>
            <a:off x="224946" y="143286"/>
            <a:ext cx="6500773" cy="6463308"/>
          </a:xfrm>
          <a:prstGeom prst="rect">
            <a:avLst/>
          </a:prstGeom>
        </p:spPr>
        <p:txBody>
          <a:bodyPr wrap="square">
            <a:spAutoFit/>
          </a:bodyPr>
          <a:lstStyle/>
          <a:p>
            <a:r>
              <a:rPr lang="cs-CZ" b="1" dirty="0" smtClean="0">
                <a:effectLst/>
              </a:rPr>
              <a:t>Nutritivní oběh srdce</a:t>
            </a:r>
          </a:p>
          <a:p>
            <a:r>
              <a:rPr lang="cs-CZ" dirty="0" smtClean="0">
                <a:effectLst/>
              </a:rPr>
              <a:t>I </a:t>
            </a:r>
            <a:r>
              <a:rPr lang="cs-CZ" dirty="0" smtClean="0">
                <a:effectLst/>
                <a:hlinkClick r:id="rId3" tooltip="Srdeční sval"/>
              </a:rPr>
              <a:t>srdeční sval</a:t>
            </a:r>
            <a:r>
              <a:rPr lang="cs-CZ" dirty="0" smtClean="0">
                <a:effectLst/>
              </a:rPr>
              <a:t> potřebuje kyslík a živiny k tomu, aby mohl pracovat. Rychlost toku i vnitřní tlak v srdci je příliš vysoký a mohl by potrhat jemnou síť kapilár. Z </a:t>
            </a:r>
            <a:r>
              <a:rPr lang="cs-CZ" dirty="0" smtClean="0">
                <a:effectLst/>
                <a:hlinkClick r:id="rId4" tooltip="Aorta"/>
              </a:rPr>
              <a:t>aorty</a:t>
            </a:r>
            <a:r>
              <a:rPr lang="cs-CZ" dirty="0" smtClean="0">
                <a:effectLst/>
              </a:rPr>
              <a:t>, těsně nad aortální chlopní – odstupují dvě </a:t>
            </a:r>
            <a:r>
              <a:rPr lang="cs-CZ" dirty="0" smtClean="0">
                <a:effectLst/>
                <a:hlinkClick r:id="rId5" tooltip="Věnčité tepny"/>
              </a:rPr>
              <a:t>věnčité (koronární) tepny</a:t>
            </a:r>
            <a:r>
              <a:rPr lang="cs-CZ" dirty="0" smtClean="0">
                <a:effectLst/>
              </a:rPr>
              <a:t>, které zajišťují vlastní zásobování srdce. Vytvářejí jemnou krajkovou síť, která obkružuje celé srdce (připomíná věnec – proto věnčité tepny).</a:t>
            </a:r>
          </a:p>
          <a:p>
            <a:r>
              <a:rPr lang="cs-CZ" dirty="0" smtClean="0">
                <a:effectLst/>
              </a:rPr>
              <a:t>Věnčité tepny jsou dvě – pravá a levá – a jsou to jediné </a:t>
            </a:r>
            <a:r>
              <a:rPr lang="cs-CZ" dirty="0" smtClean="0">
                <a:effectLst/>
                <a:hlinkClick r:id="rId6" tooltip="Tepna"/>
              </a:rPr>
              <a:t>tepny</a:t>
            </a:r>
            <a:r>
              <a:rPr lang="cs-CZ" dirty="0" smtClean="0">
                <a:effectLst/>
              </a:rPr>
              <a:t>, které vystupují ze vzestupné aorty hned za srdcem. Protože při </a:t>
            </a:r>
            <a:r>
              <a:rPr lang="cs-CZ" dirty="0" smtClean="0">
                <a:effectLst/>
                <a:hlinkClick r:id="rId7" tooltip="Systola"/>
              </a:rPr>
              <a:t>systole</a:t>
            </a:r>
            <a:r>
              <a:rPr lang="cs-CZ" dirty="0" smtClean="0">
                <a:effectLst/>
              </a:rPr>
              <a:t> je </a:t>
            </a:r>
            <a:r>
              <a:rPr lang="cs-CZ" dirty="0" smtClean="0">
                <a:effectLst/>
                <a:hlinkClick r:id="rId8" tooltip="Tlak"/>
              </a:rPr>
              <a:t>tlak</a:t>
            </a:r>
            <a:r>
              <a:rPr lang="cs-CZ" dirty="0" smtClean="0">
                <a:effectLst/>
              </a:rPr>
              <a:t> v aortě příliš velký, jsou to také jediné tepny, které se plní při </a:t>
            </a:r>
            <a:r>
              <a:rPr lang="cs-CZ" dirty="0" smtClean="0">
                <a:effectLst/>
                <a:hlinkClick r:id="rId9" tooltip="Diastola"/>
              </a:rPr>
              <a:t>diastole</a:t>
            </a:r>
            <a:r>
              <a:rPr lang="cs-CZ" dirty="0" smtClean="0">
                <a:effectLst/>
              </a:rPr>
              <a:t>. Levá věnčitá tepna se dělí na levou sestupnou větev, </a:t>
            </a:r>
          </a:p>
          <a:p>
            <a:r>
              <a:rPr lang="cs-CZ" dirty="0" smtClean="0">
                <a:effectLst/>
              </a:rPr>
              <a:t>která vede krev k oběma komorám, a na </a:t>
            </a:r>
            <a:r>
              <a:rPr lang="cs-CZ" i="1" dirty="0" err="1" smtClean="0">
                <a:effectLst/>
                <a:hlinkClick r:id="rId10" tooltip="Ramus circumflexus (stránka neexistuje)"/>
              </a:rPr>
              <a:t>ramus</a:t>
            </a:r>
            <a:r>
              <a:rPr lang="cs-CZ" i="1" dirty="0" smtClean="0">
                <a:effectLst/>
                <a:hlinkClick r:id="rId10" tooltip="Ramus circumflexus (stránka neexistuje)"/>
              </a:rPr>
              <a:t> </a:t>
            </a:r>
            <a:r>
              <a:rPr lang="cs-CZ" i="1" dirty="0" err="1" smtClean="0">
                <a:effectLst/>
                <a:hlinkClick r:id="rId10" tooltip="Ramus circumflexus (stránka neexistuje)"/>
              </a:rPr>
              <a:t>circumflexus</a:t>
            </a:r>
            <a:r>
              <a:rPr lang="cs-CZ" dirty="0" smtClean="0">
                <a:effectLst/>
              </a:rPr>
              <a:t>, který se otáčí dozadu a zásobuje krví levou komoru a síň. </a:t>
            </a:r>
          </a:p>
          <a:p>
            <a:r>
              <a:rPr lang="cs-CZ" dirty="0" smtClean="0">
                <a:effectLst/>
              </a:rPr>
              <a:t>Obecně:</a:t>
            </a:r>
          </a:p>
          <a:p>
            <a:pPr marL="182563" indent="-182563">
              <a:buNone/>
            </a:pPr>
            <a:r>
              <a:rPr lang="cs-CZ" dirty="0" smtClean="0"/>
              <a:t>- pravá věnčitá tepna </a:t>
            </a:r>
            <a:r>
              <a:rPr lang="cs-CZ" b="1" i="1" dirty="0" err="1" smtClean="0"/>
              <a:t>arteria</a:t>
            </a:r>
            <a:r>
              <a:rPr lang="cs-CZ" b="1" i="1" dirty="0" smtClean="0"/>
              <a:t> </a:t>
            </a:r>
            <a:r>
              <a:rPr lang="cs-CZ" b="1" i="1" dirty="0" err="1" smtClean="0"/>
              <a:t>coronaria</a:t>
            </a:r>
            <a:r>
              <a:rPr lang="cs-CZ" b="1" i="1" dirty="0" smtClean="0"/>
              <a:t> </a:t>
            </a:r>
            <a:r>
              <a:rPr lang="cs-CZ" b="1" i="1" dirty="0" err="1" smtClean="0"/>
              <a:t>cordis</a:t>
            </a:r>
            <a:r>
              <a:rPr lang="cs-CZ" b="1" i="1" dirty="0" smtClean="0"/>
              <a:t> </a:t>
            </a:r>
            <a:r>
              <a:rPr lang="cs-CZ" b="1" i="1" dirty="0" err="1" smtClean="0"/>
              <a:t>dx</a:t>
            </a:r>
            <a:r>
              <a:rPr lang="cs-CZ" dirty="0" smtClean="0"/>
              <a:t>. zásobuje pravou </a:t>
            </a:r>
            <a:r>
              <a:rPr lang="cs-CZ" dirty="0"/>
              <a:t> </a:t>
            </a:r>
            <a:r>
              <a:rPr lang="cs-CZ" dirty="0" smtClean="0"/>
              <a:t> </a:t>
            </a:r>
            <a:r>
              <a:rPr lang="cs-CZ" dirty="0" smtClean="0"/>
              <a:t>část </a:t>
            </a:r>
            <a:r>
              <a:rPr lang="cs-CZ" dirty="0" smtClean="0"/>
              <a:t>srdce </a:t>
            </a:r>
          </a:p>
          <a:p>
            <a:pPr marL="182563" indent="-182563">
              <a:buFontTx/>
              <a:buChar char="-"/>
            </a:pPr>
            <a:r>
              <a:rPr lang="cs-CZ" dirty="0" smtClean="0"/>
              <a:t>levá </a:t>
            </a:r>
            <a:r>
              <a:rPr lang="cs-CZ" dirty="0" smtClean="0"/>
              <a:t>věnčitá tepna </a:t>
            </a:r>
            <a:r>
              <a:rPr lang="cs-CZ" b="1" i="1" dirty="0" err="1" smtClean="0"/>
              <a:t>arteria</a:t>
            </a:r>
            <a:r>
              <a:rPr lang="cs-CZ" b="1" i="1" dirty="0" smtClean="0"/>
              <a:t> </a:t>
            </a:r>
            <a:r>
              <a:rPr lang="cs-CZ" b="1" i="1" dirty="0" err="1" smtClean="0"/>
              <a:t>coronaria</a:t>
            </a:r>
            <a:r>
              <a:rPr lang="cs-CZ" b="1" i="1" dirty="0" smtClean="0"/>
              <a:t> </a:t>
            </a:r>
            <a:r>
              <a:rPr lang="cs-CZ" b="1" i="1" dirty="0" err="1" smtClean="0"/>
              <a:t>cordis</a:t>
            </a:r>
            <a:r>
              <a:rPr lang="cs-CZ" b="1" i="1" dirty="0" smtClean="0"/>
              <a:t> sin. </a:t>
            </a:r>
            <a:r>
              <a:rPr lang="cs-CZ" dirty="0" smtClean="0"/>
              <a:t>zásobuje </a:t>
            </a:r>
            <a:r>
              <a:rPr lang="cs-CZ" dirty="0" smtClean="0"/>
              <a:t>levou část </a:t>
            </a:r>
            <a:r>
              <a:rPr lang="cs-CZ" dirty="0" smtClean="0"/>
              <a:t>srdce</a:t>
            </a:r>
          </a:p>
          <a:p>
            <a:r>
              <a:rPr lang="cs-CZ" dirty="0" smtClean="0"/>
              <a:t>Větve obou koronárních tepen vytváří veliké kapilární sítě (na 1 svalový trámec připadá 1 kapilára).  </a:t>
            </a:r>
            <a:endParaRPr lang="cs-CZ" altLang="cs-CZ" dirty="0" smtClean="0"/>
          </a:p>
          <a:p>
            <a:r>
              <a:rPr lang="cs-CZ" dirty="0" smtClean="0">
                <a:effectLst/>
              </a:rPr>
              <a:t>Zrcadlově je obrazem koronárních tepen systém srdečních žil. Ty mají za úkol odvádět krev ze srdečního svalu zpět. Tyto žíly jdou paralelně a vyprazdňují se do pravé síně. </a:t>
            </a:r>
          </a:p>
        </p:txBody>
      </p:sp>
      <p:sp>
        <p:nvSpPr>
          <p:cNvPr id="4" name="Obdélník 3"/>
          <p:cNvSpPr/>
          <p:nvPr/>
        </p:nvSpPr>
        <p:spPr>
          <a:xfrm>
            <a:off x="6586709" y="5947965"/>
            <a:ext cx="5574897" cy="923330"/>
          </a:xfrm>
          <a:prstGeom prst="rect">
            <a:avLst/>
          </a:prstGeom>
          <a:solidFill>
            <a:srgbClr val="FF0000"/>
          </a:solidFill>
        </p:spPr>
        <p:txBody>
          <a:bodyPr wrap="square">
            <a:spAutoFit/>
          </a:bodyPr>
          <a:lstStyle/>
          <a:p>
            <a:r>
              <a:rPr lang="cs-CZ" b="1" dirty="0" smtClean="0">
                <a:solidFill>
                  <a:srgbClr val="000000"/>
                </a:solidFill>
                <a:effectLst/>
              </a:rPr>
              <a:t>Statistika za rok 2012, uvádí 75.499 případů hospitalizace pro ischemické choroby srdce. V ČR v tom roce zemřelo na tyto choroby 25.178 lidí, na infarkt myokardu 6439.</a:t>
            </a:r>
            <a:endParaRPr lang="cs-CZ" b="1" dirty="0">
              <a:solidFill>
                <a:srgbClr val="000000"/>
              </a:solidFill>
            </a:endParaRPr>
          </a:p>
        </p:txBody>
      </p:sp>
    </p:spTree>
    <p:extLst>
      <p:ext uri="{BB962C8B-B14F-4D97-AF65-F5344CB8AC3E}">
        <p14:creationId xmlns:p14="http://schemas.microsoft.com/office/powerpoint/2010/main" val="248995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1445</Words>
  <Application>Microsoft Office PowerPoint</Application>
  <PresentationFormat>Širokoúhlá obrazovka</PresentationFormat>
  <Paragraphs>116</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Rychnovsky</dc:creator>
  <cp:lastModifiedBy>Rychnovsky</cp:lastModifiedBy>
  <cp:revision>21</cp:revision>
  <dcterms:created xsi:type="dcterms:W3CDTF">2015-12-14T09:52:14Z</dcterms:created>
  <dcterms:modified xsi:type="dcterms:W3CDTF">2017-12-13T09:40:08Z</dcterms:modified>
</cp:coreProperties>
</file>