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8" r:id="rId2"/>
  </p:sldMasterIdLst>
  <p:sldIdLst>
    <p:sldId id="256" r:id="rId3"/>
    <p:sldId id="274" r:id="rId4"/>
    <p:sldId id="275" r:id="rId5"/>
    <p:sldId id="276" r:id="rId6"/>
    <p:sldId id="277" r:id="rId7"/>
    <p:sldId id="305" r:id="rId8"/>
    <p:sldId id="304" r:id="rId9"/>
    <p:sldId id="302" r:id="rId10"/>
    <p:sldId id="279" r:id="rId11"/>
    <p:sldId id="306" r:id="rId12"/>
    <p:sldId id="307" r:id="rId13"/>
    <p:sldId id="280" r:id="rId14"/>
    <p:sldId id="308" r:id="rId15"/>
    <p:sldId id="309" r:id="rId16"/>
    <p:sldId id="310" r:id="rId17"/>
    <p:sldId id="311" r:id="rId18"/>
    <p:sldId id="282" r:id="rId19"/>
    <p:sldId id="283" r:id="rId20"/>
    <p:sldId id="284" r:id="rId21"/>
    <p:sldId id="285" r:id="rId22"/>
    <p:sldId id="286" r:id="rId23"/>
    <p:sldId id="28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21" autoAdjust="0"/>
    <p:restoredTop sz="94660"/>
  </p:normalViewPr>
  <p:slideViewPr>
    <p:cSldViewPr>
      <p:cViewPr varScale="1">
        <p:scale>
          <a:sx n="102" d="100"/>
          <a:sy n="102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cz/url?sa=i&amp;rct=j&amp;q=&amp;esrc=s&amp;frm=1&amp;source=images&amp;cd=&amp;cad=rja&amp;docid=vTf0IquyTfCuVM&amp;tbnid=fA0fP-9WdAz5aM:&amp;ved=0CAUQjRw&amp;url=http://cs.wikipedia.org/wiki/Polychlorovan%C3%A9_bifenyly&amp;ei=JZZuUrqJKMfZtQb_soGYBQ&amp;bvm=bv.55123115,d.Yms&amp;psig=AFQjCNHtgpTZpVfosL4wx-WTOm-R0_KDUQ&amp;ust=138306532629454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rct=j&amp;q=&amp;esrc=s&amp;frm=1&amp;source=images&amp;cd=&amp;cad=rja&amp;docid=g7Nvd3cqVEzOoM&amp;tbnid=TmEYJFaXBNsFCM:&amp;ved=0CAUQjRw&amp;url=http://tema.novinky.cz/dioxiny&amp;ei=G55uUo7XLcPQtAae9oHYAQ&amp;bvm=bv.55123115,d.Yms&amp;psig=AFQjCNHtgpTZpVfosL4wx-WTOm-R0_KDUQ&amp;ust=138306532629454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z/url?sa=i&amp;rct=j&amp;q=&amp;esrc=s&amp;frm=1&amp;source=images&amp;cd=&amp;cad=rja&amp;docid=T6fRmPNTOLdU2M&amp;tbnid=MSWjSrJFma-4hM:&amp;ved=0CAUQjRw&amp;url=http://just.blog.respekt.ihned.cz/c1-46050090-historie-jedne-otravy&amp;ei=un5uUpi9NoTEtAachoD4Cw&amp;bvm=bv.55123115,d.bGE&amp;psig=AFQjCNFuP9TDwLuYMB-OWJsayeyvo4E-pA&amp;ust=138305944252378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google.cz/url?sa=i&amp;rct=j&amp;q=&amp;esrc=s&amp;frm=1&amp;source=images&amp;cd=&amp;cad=rja&amp;docid=p35k1FHcnVsOLM&amp;tbnid=IRcfmMMc9pcKBM:&amp;ved=0CAUQjRw&amp;url=http://commons.wikimedia.org/wiki/File:Benzo-a-pyrene.svg&amp;ei=N6ZuUqaFG4Pbswb25IDQAg&amp;bvm=bv.55123115,d.Yms&amp;psig=AFQjCNHNVA-3idH8i6V90oh7DfRYWOMH8Q&amp;ust=138306882250848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 err="1" smtClean="0"/>
              <a:t>pOLUTANTY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1844824"/>
            <a:ext cx="7772400" cy="1440160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/>
              <a:t>PERSISTENTNÍ ORGANICKÉ POLUTANTY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88913"/>
            <a:ext cx="8713787" cy="65532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 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     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Účinky </a:t>
            </a:r>
            <a:r>
              <a:rPr lang="cs-CZ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PCBs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na živé organismy: 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Kumulace v tukových tkáních.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Poškození jater.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Poškození krvetvorné tkáně.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Poškození reprodukčních schopností organismů.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Podezřelé z karcinogenních účinků.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http://upload.wikimedia.org/wikipedia/commons/thumb/4/49/Polychlorinated_biphenyl_structure.svg/220px-Polychlorinated_biphenyl_structure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196752"/>
            <a:ext cx="6696744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88913"/>
            <a:ext cx="8857109" cy="6408737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Dioxiny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Jsou to toxické </a:t>
            </a: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polychlorované organické heterocyklické sloučeniny.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vznikají při </a:t>
            </a:r>
            <a:r>
              <a:rPr lang="cs-CZ" sz="2400" b="1" dirty="0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spalování organických látek obsahujících chlor (např. odpadů z PVC).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vznikají také </a:t>
            </a:r>
            <a:r>
              <a:rPr lang="cs-CZ" sz="2400" b="1" dirty="0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v metalurgii, při výrobě cementu, bělení buničiny chlórem nebo při nejrůznějších požárech, při chemických výrobách , kde se k syntézám používá chlor (např. výroba pesticidů – agent </a:t>
            </a:r>
            <a:r>
              <a:rPr lang="cs-CZ" sz="2400" b="1" dirty="0" err="1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orange</a:t>
            </a:r>
            <a:r>
              <a:rPr lang="cs-CZ" sz="2400" b="1" dirty="0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).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solidFill>
                <a:srgbClr val="00FF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Mimořádně toxické látky.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Způsobují poškození reprodukčních funkcí živočichů i člověka.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Poškozují hormonální soustavu a imunitní systém.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Mají prokázané karcinogenní účinky.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AutoShape 2" descr="data:image/jpeg;base64,/9j/4AAQSkZJRgABAQAAAQABAAD/2wCEAAkGBg8PEBQPEBQUDxAVFBUUFRQQEBYVFRUWFBQVFRYVFRYXHCYfFxwjGRQVHy8hJCc1OCwsFR8yNTAqNSYrLyoBCQoKDgwOGg8PGjIkHyQ1MiwvNDQyLywyMCwsNCwsLDIsKiwvLCwyNS0sMCosNC4tLCwsLCwsLDQsLC0sKSwsLP/AABEIAKgBKwMBIgACEQEDEQH/xAAcAAEAAQUBAQAAAAAAAAAAAAAABwEEBQYIAwL/xABCEAACAQIEAwYDBQUGBQUAAAABAgADEQQSITEFBkEHEyJRYXGBkaEUMkJysSMzUmLBc4KSstHwFTRTdKIkQ8LD8f/EABsBAQADAQEBAQAAAAAAAAAAAAADBAUGAgEH/8QALxEAAgICAQMDAQYHAQAAAAAAAQIAAwQRMQUSIRNBUWEUInGBkdEGMqGxwfDxI//aAAwDAQACEQMRAD8Am6IiIiIiIiIiIiIiIiIiIiJjOP8AG0wdE1W1N8qi9rsdflYE/CaK/PmJLAh7XvZVpixA3tcEnY9ekq3ZSVHR2T9Jn5XUKsZgrAk/QbknSkwPKvMwxiEEAVFtcA6EHZh5e0z0nR1sXuXiW6bluQOnBiIlZ7kspERERERERErKRERERERE1fmjnEYVu6p2NSwJLahb7Cw3PWR2WLWvc0gvvShO9z4m0RI8wHaDVzePLUW+oC5T8COvvN9wmKWqi1EN1YAj4yOnIS7+WQ4udVlb7OR7HxPaIiWJdiIiIiIiIiIiIiIiIiIiIiIiIiIiIiIiIiIiImn9pPD3q4dGW9kY3t0zAAH5i3xkZ4YGm1BSqtkFUM7B8yZmqFctjY/eG4O8nqpTDAqwBB0IIuCD5zWa3KmFOJVMhCmm7kBzurIBbyHiMo202d/fXrz8zIycW/1TbTrzrYP0mv8AZXw6orvUa+UUwh9WYg2+AX6iSRPHC4RKShKahFGwAntLFFXpp2y7iUehUEJ2eT+cRESaWoiIiIiIiIiIiIiIiIkN8/0KlPiBdjZTVpvc7ZLrr8LEfCTJMdxngOHxi5ay5rbMDZh7H+kgvqNgGuR5lPMxzco7eQdyCqHFFYOEGQ/aibd4XzLlfxi+wuRt5ybeT6Trg6WfQkFrHcBmJH0P1mE4ByBgUqPUKtUKVWRQ7Ar4bEEgAXOvWboBI6qSH72+NSLHxmW03OADrWhEREtzRiIiIiIiIiIiIiIiIiWuNxeTQfeP09ZdTAcdqMuYjyFvlMXreVZjY26/BJ1v43JalDN5nzU4gL+Jzf8ANLzB8RPU5l8+okS8Qx9bvqelUqz0szgr3Qz1chQg63A8iT6W1m4cqYp3p+LzI+s5R68vp4XJ9TZPtve/xlnav93U3+J50L5VvvYfpPSfoVbdyhvmUTERE9xEREREwlXiuH+2ove0gRRqKR3qXzF6ZAtffQ/KaL2rc4VVqfYaLGmiqDWKmxYuLhLjUKFIJ883prHJwdTJnslsneZDUTvDT/6gp3zZet7ba7So+QQxVRvU6HF6Mr0rbfZ2d3AnTd4kPdlXOlQV1wNVi9GpcU8xv3bgEhQf4SARbobW3MmGT1WCxdiZWbhtiW+mx37g/IiIiSSnERMHzhx44LDl1t3jHIl9gSCSx9gCfe09ohsYKvJniywVqXbgTL18VTpi7uqD+dgv6z7RwwuCCPMG4kBV+JVK9Qmz4ipuxsXNvMnoOkvOXua6mEq3TMtmtUpNcBrbgqdm9ek1W6YNaVwW+Jjr1Q721ZC/MnOJ5YXELURai6q6hl9mFx9DPWY82gd+RERET7ERIU7RefatatUw9JzTw1MlDkJBqsujMxGpW9wBtpc3vpFbaKxsy/g4L5lnYp0B5J+BJa4Swz4gX179j80pzIzmRBiaGWuFqURcWqC6kE6rqNVuNRfeTH2Z85PjabUK5zV6QBD9XQ6XP8wNgfPMPWR15Hc3aw0ZczOkGio3VOHUc/T+83iIiWZiRERERPitVCgkz7mM41VygeWp/T/WUOo5JxcZrVHkcfifE9ovcwE+KvEmOxC/79Z9UOJt+LxD03kTc0c2VqZLiolJbuEFQsM5pqGYAgEDcAZiLk2mb5e47UeqaRJIATU/zIr/APynHMep1IMo2H8Pb9OJa1Wfu6koqwIuOsrLThjXT2J/1/rLudviX+vQlvyNyow0dRLLiOA7wab/AKiXsRlY1eTWarODCsVOxI/xnJVN3zFbG99psHC+BlFsoyC2lx1tpp5XmwWiYtfQEDg2uWA4H7yU3HXgTGrxRqXhxK930FVLmkfc7p/e+cyKsCLjUHUEdZUi+h2mNbhRpnNhm7rqabC9Jv7u6H1X5To5BMlKFwNCQCdrneR/2hc+VsHSWgi9ziXuS1wwVBpmpnqSbgXGljptIkarXr5q+WrXsTnqWZ7Hc3bXprK1mR2ntA2Zt4XSDfX6tjhFPG/f+06cnxXrqilnYIo3LEAfMyFOQOf8RTqJhnqZqNQhFNW790zEBSNblb6WvYXB0sby/R4QgYPUJr1Bs1SxC/kT7q/AfGSVWCwbEpZ2E+HZ2Mdg+QR7iQj2o4ZvttSsuY06wV0YqReyqjWuOhX5Eec1HG4ihVUPUp1TiBRWiAGApXRQiVSfvXCgeHYkbzpfj/LeHx9LusQuYDVWBs6HzVun6HqJoj9iFMvpiWyeRoAt7XzW+kgNToxKDYM1q83FyKUTIYqyDX0I/KaF2acPdsbRYKzik3fPkFyFTyHXUqLes6GwuKSquemwdfMfoR0PoZjeW+VcNw+madBTdtXdzd3I2zHy1Og01lziuGAsatJu5q9WA8L+lRdmHruPOTU1lB595mdRy1ybAUH3QNCX8GQdzn2jYnEOadKoaOHXw/sWK95bQuW+9lJ2Hla+s1vC8dxmFqBlevh3PiGbOuYedm0Ye4MiOUAfA2Jo19BsZAXcKx4B/wA/6Z0rNE7U1D0UyNdqbEuo1Kq4yhmtt4so1/ilxybzHV4rROZxRanZaopCzuTchgT9xSB01uD6TaU4XRWmaQRe7YEMpF81981/vX9Zfxr+xltWc5nYjDvos8HiczYimKlKrhqjmiWq06ofIzqciupRwuv48wNtx0l2lQ1cRmTMy5aVNSws793TSnnI82K3t6yWOKdklGo5ajVNMHXLUTOB7MCDb3v7zJ8t9nOGwbiqxNeqpupZQqKfMLrr6k6dLTU9ehGNoJJ+JjmnIdPRZQB8zMcr5VwlKkGDNTpojjqrAC4IOo1vvMrLPGcLSoc4Jp1QNKiaN7How9DNI5855xOCAwqFPtDDMaqj7qG4ByHQOSD5gAeomLbYFBdp0GHiPkWLTUPP7fMkOJzVW5hxRY1WrVywOr97U0J/mvp7SQeQe0PE1XGDrEVqj6UalRspuBcrUIHi0BIO+luotWTKVjojU2croVtFZsVw2uQPaSjWrqil3IVRuWNgJy/zPhXpValM6lXbf8QvcH2IIPsZ0nR4SCwqV27+oNswsifkTYe5ufWYPnHs9w/Ev2lzRxAFu8UXDAbB1/Fbobg/pPd9ZfRHtKvTMxMculn8rjW/iQLj61CrUrYhKlU1K9QP3WTKqXOZhUa5FQA6Lb302khdjVA/a3qE2AolNTbMzMhsPOwQn5S4wnYfUD/tMRTCX3p02LEezWA+skXhvKuFw+HGGRPADmuT4y/8ZYa5ttRtawsJEtbtYGYa1L9+Zj0YjY9Ldxb9AJl4mHxGMqYNGeqTWw6gsamneIAL+MbOPUa+kiDmTtLxmJc5KjYajfw06TZTb+dxqx+NvST23LXzMzA6bbmk9mgByTxJ3ic/8C7RcfhnBFVqyg6067FwR5XbxKfUfWTJwzjVTHUkq4Yd1ScXNSpZmB2ZVQdQQRc+Wxiq5bPA5n3O6Zbh6ZiCp4ImUxmPp0QC5tfYDVmPkqjUn2lhWpVsQLsgpJY5VfWo1+ptog9NfhLzCcMp0jmF3qHepUOZz8eg9BpLuL6EvrNb8GZoJB2JGPGOUHYsFOW+bTKLjMuVspIut10JG4mQ5e5aKNc+Jza5sOgCi9ttAJvj0lO4B9xeFQDYW9pz56Lc3/m920+NeZN6o5A8z4w1HIoXy/WesROjrrWtQi8DxISdxEStp7nyUiVtKREREREhXtxwVQYqlW1yPRCg9M1N2LD5Op+Mj6liKT08PnrVMM+H70EU0Yu+d2cNSYaKxzZTmI0Ub7Tpjj/L9DH0TQrrmU6gjRkYbMp6HX43sZFuO7FnWslOnXRlfMQXpsGAUAm4FwTY+nwlVlZWJUb3N6i+i+larX7Sv9R+Uj/lLAVa1ejRW+d6iKLdPELn4AE/CdSzU+TezzD8N/aXNbEEW7xlsFB3CLra/Ukk+202ye6ayuyeTK3UstL2VK/KqNb+ZWJSJPMqVnhjaZem6qbMyMoPkSpAP1ntEGfQdHc5bXFDD4mk1VTlpVVLrbUZGGYWPUWOnpLTEkhQv2o4omq75VFTKoIAzk1ACHbqoB21MnDnXsqpY6ocRQYUKzauGW9Nz/FpqreZF7+V9ZqfBuxitUdu8q0qaI5RjTDOxK2vlBCjruflKArdAUA3OqbLx8mxch7O0jkftMt2IYZ74mrqEtTT0LXZvoCP8UlaY/gnBaOCorh6AyovnqzE7sx6k/70l/LdSdiBZg5+T9qyGtHB/wAeJWJSJJKUrII7W6FROI1GN7OlNk/KECED+8rfOTtNf5v5Oo8SphXJp1Fv3dRRcrfcEfiU2GnppaQX1l00JqdKzFxMjvfgjR+m/eQFVxTtTQ08StCkuGam9EklmqeLMO62fOSDn6emUS95BwtR8dhVW+bvkb2CHOx/wqZsNXsgxi1hSDUGzBmDZ3AyqQCSMlwfENJIfJXIFLh16jN32IYZS+WyqOqoPgLk726bSsEd2GxoCbbZWLiVWGuzvZt6H4/M2wRETQnIRERETWe0ik7cMxATcKrG38K1FZvoCfhOf8DjAmI8TCmTTqrTqP8AdSq1NhTcnpZjv0vfpOpKtIMpVgGUgggi4IOhBHlaQ/zV2MVMzVMGyvS1Pd1Gyug3sGOjD3sffeVbkPeHA3N7p2Un2d8V27dnYP8AgyNMTia2akK1dcTUCEEo4qZBnJCNVH7w633Nr2k79kNNxw67Xs1aoUv/AA+FTb+8rTR+WuxivVKVMQy0aJAbwMHqMDrZbaLcdSdPKTPgcFToU0o0lCU0UKqjoALCK0JfvI1PmbkomMMVW7vO9+094iJamFERERERERKiIiIiDEGIlIiIiJj8X/zND8tb9EE1HtN52qYMLhsO2Ss652fqiXIAW/4iQdegHqCIlerXqBq5FWoASWq2drEakl+nzlWzJCN2gbm9hdFbIqF1jhAeN+86YiRB2a8/1e+TB4hzVpVDlps5uyP+Fcx1Knax2JHS8l+TV2CwbEzs3DfDs9N/PuD8iIiJJKUREExEGY/g3/vf9xV/UD+ki3m/tTrvUalg37mipIFRQM9S2hYE/dXytr1vraYDhPaHj6D5krmoL3ZKtnVid79QT5gyo2WgOp0FX8P5L1hyQCeAT5nQMTD8qcx0+IYZa6DKb5XS98ji1xfqNQQfIiZiWgQRsTCsratijjRHgxERPs8RETSu0Dn/AP4fahRCtiGXNdtVprewJHVjY2Hpc9AfDuEGzJ8fHsyLBXWNkzZa3/OU/wCxq/56UyE51qdpHEO9FQ4l84BA0SwBIJGXLa2g6dJJ/Z52if8AECcPXCriAuZWXRaijfT8LDe3Uai1jIkyFc64mjldIux0L7DAc69pvcREsTHiIiIieeJ+435W/Qz5xmLSjTarUIVEUsxPQKLkyHeYe1jF1WYYe2Go6geFWqMPNi1wPYDTzMituWvmaGD067NJFY8DkniS5wb/AJaj/ZU/8gl5IV5b7V8TQKpXy4igLLYKq1FUaeErYNYdCNfMSZMHi0rU1q0yGR1DKR1DC4MV3LZxPmb0+7DIFnB4I8ie0REllCIiIiIiIiIifFWsFFzoJ5d1RSzHQET0lJYnig6Kbe896GLV9tD5GUKOqYl79lbgn/eJ7NbAbInvE8MXjadIZqjBRsOpJ8lA1J9BLPNiK+18NS8zY1mHoNqfxufaaM8SI+2TDOmOz7q9JCp/LdSP0P8AeE0h8VTdaLGu+HajRekadNHzsxaoQabDw2fOA2YjY76TojjPJeExdDuHUjXMKgN6ge1s2Y3zXGhB3+Ujyv2H18/gr0il/vMrq1vyi4+sptWyOSo3udLVl4+RjpVa/YU8fQzRuRcDUq4zDIt8xrUzp0CMHY/AKT8J01NS5X7OMLgkOb9vVYWZ2GWwuDamAfDqAb3vpv0mayYjD7XxNLyJ/bKPQ7VB6HX1MlorKg795n9Ty0yHUV/yqNb+Zk7z5FQXsCL+V9flIk7Ruf6rVDhcM7UqSC1RhdHdiLlSd1AvYjqb9JoB76mor5KlNSQVq5WXU7EP69D1kb5Wm0o3qXcboRsqFltgTu4H+kTpy8sOPI5wtcU/vmjVC2/iNNrfWaJ2c8/1KwbDYkvWqKuakyqWqOL2KNbci4OY9L32ud37jEV/3h+z0/4KbXqH81TZfZfnJ0cWLsTIycazDu9N+R5+hnNdHEIuIomt+4FRC9xcZMwvcdRbf4xxHEYrKv2itSrHvHyim9Oo4Ww8QancLTJ2UkbbST+dOyF6jtVwWUqxuaLtlKk75GOhB8ja3n5a3wjsZ4i7gVETDJfVqjq3yVCSfp7ymEZVKds6WzJpvtXJFoA9weR+X7TbexBX7vEsfuZqQH5grlvoU+kk+a9wbgD8OoijhrVqQ1ZXslQsfvMHGhJ8jtoLzy5i5wXD0SUUiuTlCVVIKm1yzDqAPI6kiX8alj21rzOX6nmJZa+QfC/t4/rNmi8gvHcxVqjZqlaozb/fIA9lXRfgJsPKfPVWnUWnWc1aDEAlzdkvoGDHUjzB6bTXs6VYq7DAke05+vq1bMAVIB95Kc527WHqLxPEZr7pb8vdJlt8P6ydzxN6umGXONu9e4pD26v8NPWatzv2bHiCCoKt8WotmdQEdeiWUeEA3IOu5ve+mHchZfE6vpmStFp7joEa38SGGNY0ENDuPsv2Ymsaop/vvHnDH94Kl8uQD+W2l5kuyzvDxHC5d+81/LkbP/43nqeyHimfL9nv/N3lLL/izSTeRuzFcCpqVnJxLCwNFiBSHkp/ET1JFult7w6LkeNamh314tdhNgYsCAB55+ZvwiYz7RXofvR39P8A6lNbOPz0xv7r8pEfO/aXXr1Wp4eo1HDKSo7tirVLaZ2YagHoB03vJ7bRWNmZeDg2ZjlU8Ack8CTfE5o4XzfiqL56NeojXv8AvCwP5la4b4iTXylz1TxmGD1BbEKcjU6alixtcMi72I89iCLzxXeHPbrRljO6VZip6oYMvGx7T57VGccMqZdi9IN+XvB/XLIJwNMvVqDJ3zJRqPSpG5FSouWy5Rq1gWbKN8s6MxmBq4xGpVgKNBwQyaNUYHoW+6nwufWRFzD2VY2g5NJDiad7q9K2ceWZL3De15HepDh9bEu9MuR8V8Uv2MTsHjfA5miYjvhVQ1KIwzNTViqXAa5YBzTJ/Zkgfd02vbWdBdljOeGUs22aqFv/AA9439c0jjgHZVjcRUDVkbDU73Z6v3z+Vb3J97f0ku4TB1MEi06S99h0FlQWFVAP4TtU+Nj7z7SCzl9anjqNiVYy4wcO29kjyBz7zMRPDCY6nWF0N7aEbMp8mU6qfee8tznoieL4tF0LC/8Avyn3TrK2xB9pCuRUzdisCfjY3+k+6M+4iJNPkqJg+L4qxJOy6f6zOTBcbwhN/Jv1nO/xGHOKO3jY3+H/AGTU67pqNTmlhUC5TlY2BO17Ej2uAbe02LhnEO8UOvuJp1flZ+/FUKM4KnMSdlUqBbYaH6dJtnAuGFFWmN9pyeTXjj0/sp2+/wDksgnz3TYMFw1EPeG9SqR+8qG7ew6KPQCXsoq2FpWfpi70N8yhERE9REGIiJzj2g4R6ONxKNuaruCeq1CXU/JvoZheLYqjVeriErVA9YU7UFRly2y5lqsfCyLl8Nr/AIdBadB84ciYfiagvelWUWWqgBNt8rA/eW+vprYi5kfYbsVc12pHEUwqBSWFJiSHzWspNr+E9ZS9NkJ0N7nT/baMpKza/aUGuD518alh2O4N3x6OL5aVN2Y9PEpQA+5b/wATJ1mH5Z5Ww/DqXdUQbk3d21dztc26DoBoPnMxJ6a+xdGZPUssZV3evAAA/KIiJNM6JHXaxSYGg+uTLUX0DXVvqP8ALJFllxjhFLF0mo1RdTqCN1I2ZT0IlnFu9G0OZVy6TfUUE5zbHVjSVKFdMLVWuzVDUq91mQqgpsG/GFIe6fzbG8u8JW76vVNEHu3qN3YC2uGbw2Xpe+3rN04h2O1s96b0qi30LEo3xFiPkZsvKXZymDYVqzCpUXVVUeBT/Fc6sfLa001vqqY2h979pmNTbcgpKa17zccMhVFU6kKAfcAAz0iJhzcA1ERET7LfiFJnpVEQ2ZkdVPkSpA+pnMOHZExVI1xamtRe8DC4AB1zDqAdx6GdTSPOdOydMZUbEYZlo1WN3Rwe7djuwI1QnroQd9NZXuQkhh7TY6blV1q9Nh0G9/jX/ZD+L+0sqfaK9PENncqFqLVYKQvizrfKhOyX0tewko9iuGcfaamuT9knoWGdj8gR/iEw3BOx7E1GPeVKVKmrsjFCztdTY5VsB8zJc4HwWjgqK4eiLIvUm7Mx3Zj1J/3tIq63azvYal/My6KcM41Tdxbk+wA8y/iIl2cxERERLTF8MSoc4vTqjapT0b2PRh6GWlXEVkBSoVJ6OlxmHqv4T7GZaYrjKG9/MW+X/wCzG65bZXhsa+fA/I8yWoAsNzA47mGlRNmIEvOHcTFSzIdZHHM+FqFmAKKSzX7yiahKlLKEsPCc19bjcG+lps/KNFwLm9stMa+a00B+oM4u3CSjHXIR/vS0HJbRHiSJRqZlDec+54YJLIL+/wA9Z7z9GxmZ6UZ+SBv8dSi3MT5qUwwsdRPqVtJmUMNHifJZNwpPM/Se9HDKn3R8es9pSU6cDGpbvrQAz0XY+CYiIl2eYiIiIiIiImOwp/8AVV/7Oh/9kx3NvMv2RVRLCowJudcqjS9upvNIpc14gVCwqPnyqzXsbrplJG1vF9ZTtzFrbt0T+EysnqldFnp9pYjnXtJZiYnlzjYxdHObB1OVgNr2uCPQj+sy0so4dQw4M0arVtQOnBiIie5JEREREREREREREREREGJrfNPNX2Y91TsalrktqFB206kyO21al7m4kGRkJjobLD4mU4NtV/7it/mmQkacO50r02bUMC5Z1ZbeJjrqB4Tp9NpIXDcetektVPusOu4OxB9QZFTkpd4XmV8TPqyiQmwR7GXMREsy/ERERE+K1EOLHafcTy6K6lWGwYHiYLE8thjeyt76S7wfCFTe2nQbTJRMhOiYiP39vHsTsfpJTaxGoiImzIpUREREQYlIiIiIiIiIiIiIiRn2v4CqAmIS5TL3bEfhIJK398x+Ujr/AI/d6iBQAcNTpqwogOaiijmDPvl8L/ITo6tQV1KOAykWKsAQQehB3mDpch8MV+8GGp5t9QSoPohOX6Sq1J7iV95nviHvZk197ncxnZjgqi4U1agK94QVB6qosG+JJt6CblKAWlZNWgrUKJaopWmsVr7RERJJNEREREREREREREREREibtKp1KeKLa5XyMp9AApHwI+oksyz4lwmjiU7usgddxfQg+YI1Egvq9VdfnKeZjfaECjkHYkEvxVXauECqTiFKlS96iA1bucxsN12t97aTHyPh3TBJnuCxZwD0DHT5gX+M8cH2ecPpP3ndlyDcCo2ZR8Nj8ZsoFpHVSwfvbniQ4+Ky2+s+gda8RERLc0oiIiIiIiIiIiIiIiJURERERKRERERERERERERERERERERERERERERERERERERERERERERERERERERERERERERERERERERET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6804" name="AutoShape 4" descr="data:image/jpeg;base64,/9j/4AAQSkZJRgABAQAAAQABAAD/2wCEAAkGBg8PEBQPEBQUDxAVFBUUFRQQEBYVFRUWFBQVFRYVFRYXHCYfFxwjGRQVHy8hJCc1OCwsFR8yNTAqNSYrLyoBCQoKDgwOGg8PGjIkHyQ1MiwvNDQyLywyMCwsNCwsLDIsKiwvLCwyNS0sMCosNC4tLCwsLCwsLDQsLC0sKSwsLP/AABEIAKgBKwMBIgACEQEDEQH/xAAcAAEAAQUBAQAAAAAAAAAAAAAABwEEBQYIAwL/xABCEAACAQIEAwYDBQUGBQUAAAABAgADEQQSITEFBkEHEyJRYXGBkaEUMkJysSMzUmLBc4KSstHwFTRTdKIkQ8LD8f/EABsBAQADAQEBAQAAAAAAAAAAAAADBAUGAgEH/8QALxEAAgICAQMDAQYHAQAAAAAAAQIAAwQRMQUSIRNBUWEUInGBkdEGMqGxwfDxI//aAAwDAQACEQMRAD8Am6IiIiIiIiIiIiIiIiIiIiJjOP8AG0wdE1W1N8qi9rsdflYE/CaK/PmJLAh7XvZVpixA3tcEnY9ekq3ZSVHR2T9Jn5XUKsZgrAk/QbknSkwPKvMwxiEEAVFtcA6EHZh5e0z0nR1sXuXiW6bluQOnBiIlZ7kspERERERERErKRERERERE1fmjnEYVu6p2NSwJLahb7Cw3PWR2WLWvc0gvvShO9z4m0RI8wHaDVzePLUW+oC5T8COvvN9wmKWqi1EN1YAj4yOnIS7+WQ4udVlb7OR7HxPaIiWJdiIiIiIiIiIiIiIiIiIiIiIiIiIiIiIiIiIiImn9pPD3q4dGW9kY3t0zAAH5i3xkZ4YGm1BSqtkFUM7B8yZmqFctjY/eG4O8nqpTDAqwBB0IIuCD5zWa3KmFOJVMhCmm7kBzurIBbyHiMo202d/fXrz8zIycW/1TbTrzrYP0mv8AZXw6orvUa+UUwh9WYg2+AX6iSRPHC4RKShKahFGwAntLFFXpp2y7iUehUEJ2eT+cRESaWoiIiIiIiIiIiIiIiIkN8/0KlPiBdjZTVpvc7ZLrr8LEfCTJMdxngOHxi5ay5rbMDZh7H+kgvqNgGuR5lPMxzco7eQdyCqHFFYOEGQ/aibd4XzLlfxi+wuRt5ybeT6Trg6WfQkFrHcBmJH0P1mE4ByBgUqPUKtUKVWRQ7Ar4bEEgAXOvWboBI6qSH72+NSLHxmW03OADrWhEREtzRiIiIiIiIiIiIiIiIiWuNxeTQfeP09ZdTAcdqMuYjyFvlMXreVZjY26/BJ1v43JalDN5nzU4gL+Jzf8ANLzB8RPU5l8+okS8Qx9bvqelUqz0szgr3Qz1chQg63A8iT6W1m4cqYp3p+LzI+s5R68vp4XJ9TZPtve/xlnav93U3+J50L5VvvYfpPSfoVbdyhvmUTERE9xEREREwlXiuH+2ove0gRRqKR3qXzF6ZAtffQ/KaL2rc4VVqfYaLGmiqDWKmxYuLhLjUKFIJ883prHJwdTJnslsneZDUTvDT/6gp3zZet7ba7So+QQxVRvU6HF6Mr0rbfZ2d3AnTd4kPdlXOlQV1wNVi9GpcU8xv3bgEhQf4SARbobW3MmGT1WCxdiZWbhtiW+mx37g/IiIiSSnERMHzhx44LDl1t3jHIl9gSCSx9gCfe09ohsYKvJniywVqXbgTL18VTpi7uqD+dgv6z7RwwuCCPMG4kBV+JVK9Qmz4ipuxsXNvMnoOkvOXua6mEq3TMtmtUpNcBrbgqdm9ek1W6YNaVwW+Jjr1Q721ZC/MnOJ5YXELURai6q6hl9mFx9DPWY82gd+RERET7ERIU7RefatatUw9JzTw1MlDkJBqsujMxGpW9wBtpc3vpFbaKxsy/g4L5lnYp0B5J+BJa4Swz4gX179j80pzIzmRBiaGWuFqURcWqC6kE6rqNVuNRfeTH2Z85PjabUK5zV6QBD9XQ6XP8wNgfPMPWR15Hc3aw0ZczOkGio3VOHUc/T+83iIiWZiRERERPitVCgkz7mM41VygeWp/T/WUOo5JxcZrVHkcfifE9ovcwE+KvEmOxC/79Z9UOJt+LxD03kTc0c2VqZLiolJbuEFQsM5pqGYAgEDcAZiLk2mb5e47UeqaRJIATU/zIr/APynHMep1IMo2H8Pb9OJa1Wfu6koqwIuOsrLThjXT2J/1/rLudviX+vQlvyNyow0dRLLiOA7wab/AKiXsRlY1eTWarODCsVOxI/xnJVN3zFbG99psHC+BlFsoyC2lx1tpp5XmwWiYtfQEDg2uWA4H7yU3HXgTGrxRqXhxK930FVLmkfc7p/e+cyKsCLjUHUEdZUi+h2mNbhRpnNhm7rqabC9Jv7u6H1X5To5BMlKFwNCQCdrneR/2hc+VsHSWgi9ziXuS1wwVBpmpnqSbgXGljptIkarXr5q+WrXsTnqWZ7Hc3bXprK1mR2ntA2Zt4XSDfX6tjhFPG/f+06cnxXrqilnYIo3LEAfMyFOQOf8RTqJhnqZqNQhFNW790zEBSNblb6WvYXB0sby/R4QgYPUJr1Bs1SxC/kT7q/AfGSVWCwbEpZ2E+HZ2Mdg+QR7iQj2o4ZvttSsuY06wV0YqReyqjWuOhX5Eec1HG4ihVUPUp1TiBRWiAGApXRQiVSfvXCgeHYkbzpfj/LeHx9LusQuYDVWBs6HzVun6HqJoj9iFMvpiWyeRoAt7XzW+kgNToxKDYM1q83FyKUTIYqyDX0I/KaF2acPdsbRYKzik3fPkFyFTyHXUqLes6GwuKSquemwdfMfoR0PoZjeW+VcNw+madBTdtXdzd3I2zHy1Og01lziuGAsatJu5q9WA8L+lRdmHruPOTU1lB595mdRy1ybAUH3QNCX8GQdzn2jYnEOadKoaOHXw/sWK95bQuW+9lJ2Hla+s1vC8dxmFqBlevh3PiGbOuYedm0Ye4MiOUAfA2Jo19BsZAXcKx4B/wA/6Z0rNE7U1D0UyNdqbEuo1Kq4yhmtt4so1/ilxybzHV4rROZxRanZaopCzuTchgT9xSB01uD6TaU4XRWmaQRe7YEMpF81981/vX9Zfxr+xltWc5nYjDvos8HiczYimKlKrhqjmiWq06ofIzqciupRwuv48wNtx0l2lQ1cRmTMy5aVNSws793TSnnI82K3t6yWOKdklGo5ajVNMHXLUTOB7MCDb3v7zJ8t9nOGwbiqxNeqpupZQqKfMLrr6k6dLTU9ehGNoJJ+JjmnIdPRZQB8zMcr5VwlKkGDNTpojjqrAC4IOo1vvMrLPGcLSoc4Jp1QNKiaN7How9DNI5855xOCAwqFPtDDMaqj7qG4ByHQOSD5gAeomLbYFBdp0GHiPkWLTUPP7fMkOJzVW5hxRY1WrVywOr97U0J/mvp7SQeQe0PE1XGDrEVqj6UalRspuBcrUIHi0BIO+luotWTKVjojU2croVtFZsVw2uQPaSjWrqil3IVRuWNgJy/zPhXpValM6lXbf8QvcH2IIPsZ0nR4SCwqV27+oNswsifkTYe5ufWYPnHs9w/Ev2lzRxAFu8UXDAbB1/Fbobg/pPd9ZfRHtKvTMxMculn8rjW/iQLj61CrUrYhKlU1K9QP3WTKqXOZhUa5FQA6Lb302khdjVA/a3qE2AolNTbMzMhsPOwQn5S4wnYfUD/tMRTCX3p02LEezWA+skXhvKuFw+HGGRPADmuT4y/8ZYa5ttRtawsJEtbtYGYa1L9+Zj0YjY9Ldxb9AJl4mHxGMqYNGeqTWw6gsamneIAL+MbOPUa+kiDmTtLxmJc5KjYajfw06TZTb+dxqx+NvST23LXzMzA6bbmk9mgByTxJ3ic/8C7RcfhnBFVqyg6067FwR5XbxKfUfWTJwzjVTHUkq4Yd1ScXNSpZmB2ZVQdQQRc+Wxiq5bPA5n3O6Zbh6ZiCp4ImUxmPp0QC5tfYDVmPkqjUn2lhWpVsQLsgpJY5VfWo1+ptog9NfhLzCcMp0jmF3qHepUOZz8eg9BpLuL6EvrNb8GZoJB2JGPGOUHYsFOW+bTKLjMuVspIut10JG4mQ5e5aKNc+Jza5sOgCi9ttAJvj0lO4B9xeFQDYW9pz56Lc3/m920+NeZN6o5A8z4w1HIoXy/WesROjrrWtQi8DxISdxEStp7nyUiVtKREREREhXtxwVQYqlW1yPRCg9M1N2LD5Op+Mj6liKT08PnrVMM+H70EU0Yu+d2cNSYaKxzZTmI0Ub7Tpjj/L9DH0TQrrmU6gjRkYbMp6HX43sZFuO7FnWslOnXRlfMQXpsGAUAm4FwTY+nwlVlZWJUb3N6i+i+larX7Sv9R+Uj/lLAVa1ejRW+d6iKLdPELn4AE/CdSzU+TezzD8N/aXNbEEW7xlsFB3CLra/Ukk+202ye6ayuyeTK3UstL2VK/KqNb+ZWJSJPMqVnhjaZem6qbMyMoPkSpAP1ntEGfQdHc5bXFDD4mk1VTlpVVLrbUZGGYWPUWOnpLTEkhQv2o4omq75VFTKoIAzk1ACHbqoB21MnDnXsqpY6ocRQYUKzauGW9Nz/FpqreZF7+V9ZqfBuxitUdu8q0qaI5RjTDOxK2vlBCjruflKArdAUA3OqbLx8mxch7O0jkftMt2IYZ74mrqEtTT0LXZvoCP8UlaY/gnBaOCorh6AyovnqzE7sx6k/70l/LdSdiBZg5+T9qyGtHB/wAeJWJSJJKUrII7W6FROI1GN7OlNk/KECED+8rfOTtNf5v5Oo8SphXJp1Fv3dRRcrfcEfiU2GnppaQX1l00JqdKzFxMjvfgjR+m/eQFVxTtTQ08StCkuGam9EklmqeLMO62fOSDn6emUS95BwtR8dhVW+bvkb2CHOx/wqZsNXsgxi1hSDUGzBmDZ3AyqQCSMlwfENJIfJXIFLh16jN32IYZS+WyqOqoPgLk726bSsEd2GxoCbbZWLiVWGuzvZt6H4/M2wRETQnIRERETWe0ik7cMxATcKrG38K1FZvoCfhOf8DjAmI8TCmTTqrTqP8AdSq1NhTcnpZjv0vfpOpKtIMpVgGUgggi4IOhBHlaQ/zV2MVMzVMGyvS1Pd1Gyug3sGOjD3sffeVbkPeHA3N7p2Un2d8V27dnYP8AgyNMTia2akK1dcTUCEEo4qZBnJCNVH7w633Nr2k79kNNxw67Xs1aoUv/AA+FTb+8rTR+WuxivVKVMQy0aJAbwMHqMDrZbaLcdSdPKTPgcFToU0o0lCU0UKqjoALCK0JfvI1PmbkomMMVW7vO9+094iJamFERERERERKiIiIiDEGIlIiIiJj8X/zND8tb9EE1HtN52qYMLhsO2Ss652fqiXIAW/4iQdegHqCIlerXqBq5FWoASWq2drEakl+nzlWzJCN2gbm9hdFbIqF1jhAeN+86YiRB2a8/1e+TB4hzVpVDlps5uyP+Fcx1Knax2JHS8l+TV2CwbEzs3DfDs9N/PuD8iIiJJKUREExEGY/g3/vf9xV/UD+ki3m/tTrvUalg37mipIFRQM9S2hYE/dXytr1vraYDhPaHj6D5krmoL3ZKtnVid79QT5gyo2WgOp0FX8P5L1hyQCeAT5nQMTD8qcx0+IYZa6DKb5XS98ji1xfqNQQfIiZiWgQRsTCsratijjRHgxERPs8RETSu0Dn/AP4fahRCtiGXNdtVprewJHVjY2Hpc9AfDuEGzJ8fHsyLBXWNkzZa3/OU/wCxq/56UyE51qdpHEO9FQ4l84BA0SwBIJGXLa2g6dJJ/Z52if8AECcPXCriAuZWXRaijfT8LDe3Uai1jIkyFc64mjldIux0L7DAc69pvcREsTHiIiIieeJ+435W/Qz5xmLSjTarUIVEUsxPQKLkyHeYe1jF1WYYe2Go6geFWqMPNi1wPYDTzMituWvmaGD067NJFY8DkniS5wb/AJaj/ZU/8gl5IV5b7V8TQKpXy4igLLYKq1FUaeErYNYdCNfMSZMHi0rU1q0yGR1DKR1DC4MV3LZxPmb0+7DIFnB4I8ie0REllCIiIiIiIiIifFWsFFzoJ5d1RSzHQET0lJYnig6Kbe896GLV9tD5GUKOqYl79lbgn/eJ7NbAbInvE8MXjadIZqjBRsOpJ8lA1J9BLPNiK+18NS8zY1mHoNqfxufaaM8SI+2TDOmOz7q9JCp/LdSP0P8AeE0h8VTdaLGu+HajRekadNHzsxaoQabDw2fOA2YjY76TojjPJeExdDuHUjXMKgN6ge1s2Y3zXGhB3+Ujyv2H18/gr0il/vMrq1vyi4+sptWyOSo3udLVl4+RjpVa/YU8fQzRuRcDUq4zDIt8xrUzp0CMHY/AKT8J01NS5X7OMLgkOb9vVYWZ2GWwuDamAfDqAb3vpv0mayYjD7XxNLyJ/bKPQ7VB6HX1MlorKg795n9Ty0yHUV/yqNb+Zk7z5FQXsCL+V9flIk7Ruf6rVDhcM7UqSC1RhdHdiLlSd1AvYjqb9JoB76mor5KlNSQVq5WXU7EP69D1kb5Wm0o3qXcboRsqFltgTu4H+kTpy8sOPI5wtcU/vmjVC2/iNNrfWaJ2c8/1KwbDYkvWqKuakyqWqOL2KNbci4OY9L32ud37jEV/3h+z0/4KbXqH81TZfZfnJ0cWLsTIycazDu9N+R5+hnNdHEIuIomt+4FRC9xcZMwvcdRbf4xxHEYrKv2itSrHvHyim9Oo4Ww8QancLTJ2UkbbST+dOyF6jtVwWUqxuaLtlKk75GOhB8ja3n5a3wjsZ4i7gVETDJfVqjq3yVCSfp7ymEZVKds6WzJpvtXJFoA9weR+X7TbexBX7vEsfuZqQH5grlvoU+kk+a9wbgD8OoijhrVqQ1ZXslQsfvMHGhJ8jtoLzy5i5wXD0SUUiuTlCVVIKm1yzDqAPI6kiX8alj21rzOX6nmJZa+QfC/t4/rNmi8gvHcxVqjZqlaozb/fIA9lXRfgJsPKfPVWnUWnWc1aDEAlzdkvoGDHUjzB6bTXs6VYq7DAke05+vq1bMAVIB95Kc527WHqLxPEZr7pb8vdJlt8P6ydzxN6umGXONu9e4pD26v8NPWatzv2bHiCCoKt8WotmdQEdeiWUeEA3IOu5ve+mHchZfE6vpmStFp7joEa38SGGNY0ENDuPsv2Ymsaop/vvHnDH94Kl8uQD+W2l5kuyzvDxHC5d+81/LkbP/43nqeyHimfL9nv/N3lLL/izSTeRuzFcCpqVnJxLCwNFiBSHkp/ET1JFult7w6LkeNamh314tdhNgYsCAB55+ZvwiYz7RXofvR39P8A6lNbOPz0xv7r8pEfO/aXXr1Wp4eo1HDKSo7tirVLaZ2YagHoB03vJ7bRWNmZeDg2ZjlU8Ack8CTfE5o4XzfiqL56NeojXv8AvCwP5la4b4iTXylz1TxmGD1BbEKcjU6alixtcMi72I89iCLzxXeHPbrRljO6VZip6oYMvGx7T57VGccMqZdi9IN+XvB/XLIJwNMvVqDJ3zJRqPSpG5FSouWy5Rq1gWbKN8s6MxmBq4xGpVgKNBwQyaNUYHoW+6nwufWRFzD2VY2g5NJDiad7q9K2ceWZL3De15HepDh9bEu9MuR8V8Uv2MTsHjfA5miYjvhVQ1KIwzNTViqXAa5YBzTJ/Zkgfd02vbWdBdljOeGUs22aqFv/AA9439c0jjgHZVjcRUDVkbDU73Z6v3z+Vb3J97f0ku4TB1MEi06S99h0FlQWFVAP4TtU+Nj7z7SCzl9anjqNiVYy4wcO29kjyBz7zMRPDCY6nWF0N7aEbMp8mU6qfee8tznoieL4tF0LC/8Avyn3TrK2xB9pCuRUzdisCfjY3+k+6M+4iJNPkqJg+L4qxJOy6f6zOTBcbwhN/Jv1nO/xGHOKO3jY3+H/AGTU67pqNTmlhUC5TlY2BO17Ej2uAbe02LhnEO8UOvuJp1flZ+/FUKM4KnMSdlUqBbYaH6dJtnAuGFFWmN9pyeTXjj0/sp2+/wDksgnz3TYMFw1EPeG9SqR+8qG7ew6KPQCXsoq2FpWfpi70N8yhERE9REGIiJzj2g4R6ONxKNuaruCeq1CXU/JvoZheLYqjVeriErVA9YU7UFRly2y5lqsfCyLl8Nr/AIdBadB84ciYfiagvelWUWWqgBNt8rA/eW+vprYi5kfYbsVc12pHEUwqBSWFJiSHzWspNr+E9ZS9NkJ0N7nT/baMpKza/aUGuD518alh2O4N3x6OL5aVN2Y9PEpQA+5b/wATJ1mH5Z5Ww/DqXdUQbk3d21dztc26DoBoPnMxJ6a+xdGZPUssZV3evAAA/KIiJNM6JHXaxSYGg+uTLUX0DXVvqP8ALJFllxjhFLF0mo1RdTqCN1I2ZT0IlnFu9G0OZVy6TfUUE5zbHVjSVKFdMLVWuzVDUq91mQqgpsG/GFIe6fzbG8u8JW76vVNEHu3qN3YC2uGbw2Xpe+3rN04h2O1s96b0qi30LEo3xFiPkZsvKXZymDYVqzCpUXVVUeBT/Fc6sfLa001vqqY2h979pmNTbcgpKa17zccMhVFU6kKAfcAAz0iJhzcA1ERET7LfiFJnpVEQ2ZkdVPkSpA+pnMOHZExVI1xamtRe8DC4AB1zDqAdx6GdTSPOdOydMZUbEYZlo1WN3Rwe7djuwI1QnroQd9NZXuQkhh7TY6blV1q9Nh0G9/jX/ZD+L+0sqfaK9PENncqFqLVYKQvizrfKhOyX0tewko9iuGcfaamuT9knoWGdj8gR/iEw3BOx7E1GPeVKVKmrsjFCztdTY5VsB8zJc4HwWjgqK4eiLIvUm7Mx3Zj1J/3tIq63azvYal/My6KcM41Tdxbk+wA8y/iIl2cxERERLTF8MSoc4vTqjapT0b2PRh6GWlXEVkBSoVJ6OlxmHqv4T7GZaYrjKG9/MW+X/wCzG65bZXhsa+fA/I8yWoAsNzA47mGlRNmIEvOHcTFSzIdZHHM+FqFmAKKSzX7yiahKlLKEsPCc19bjcG+lps/KNFwLm9stMa+a00B+oM4u3CSjHXIR/vS0HJbRHiSJRqZlDec+54YJLIL+/wA9Z7z9GxmZ6UZ+SBv8dSi3MT5qUwwsdRPqVtJmUMNHifJZNwpPM/Se9HDKn3R8es9pSU6cDGpbvrQAz0XY+CYiIl2eYiIiIiIiImOwp/8AVV/7Oh/9kx3NvMv2RVRLCowJudcqjS9upvNIpc14gVCwqPnyqzXsbrplJG1vF9ZTtzFrbt0T+EysnqldFnp9pYjnXtJZiYnlzjYxdHObB1OVgNr2uCPQj+sy0so4dQw4M0arVtQOnBiIie5JEREREREREREREREREGJrfNPNX2Y91TsalrktqFB206kyO21al7m4kGRkJjobLD4mU4NtV/7it/mmQkacO50r02bUMC5Z1ZbeJjrqB4Tp9NpIXDcetektVPusOu4OxB9QZFTkpd4XmV8TPqyiQmwR7GXMREsy/ERERE+K1EOLHafcTy6K6lWGwYHiYLE8thjeyt76S7wfCFTe2nQbTJRMhOiYiP39vHsTsfpJTaxGoiImzIpUREREQYlIiIiIiIiIiIiIiRn2v4CqAmIS5TL3bEfhIJK398x+Ujr/AI/d6iBQAcNTpqwogOaiijmDPvl8L/ITo6tQV1KOAykWKsAQQehB3mDpch8MV+8GGp5t9QSoPohOX6Sq1J7iV95nviHvZk197ncxnZjgqi4U1agK94QVB6qosG+JJt6CblKAWlZNWgrUKJaopWmsVr7RERJJNEREREREREREREREREibtKp1KeKLa5XyMp9AApHwI+oksyz4lwmjiU7usgddxfQg+YI1Egvq9VdfnKeZjfaECjkHYkEvxVXauECqTiFKlS96iA1bucxsN12t97aTHyPh3TBJnuCxZwD0DHT5gX+M8cH2ecPpP3ndlyDcCo2ZR8Nj8ZsoFpHVSwfvbniQ4+Ky2+s+gda8RERLc0oiIiIiIiIiIiIiIiJURERERKRERERERERERERERERERERERERERERERERERERERERERERERERERERERERERERERERERERET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6806" name="Picture 6" descr="http://im.novinky.cz/948/199484-top_foto1-lj3d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764704"/>
            <a:ext cx="8820472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 descr="data:image/jpeg;base64,/9j/4AAQSkZJRgABAQAAAQABAAD/2wBDAAkGBwgHBgkIBwgKCgkLDRYPDQwMDRsUFRAWIB0iIiAdHx8kKDQsJCYxJx8fLT0tMTU3Ojo6Iys/RD84QzQ5Ojf/2wBDAQoKCg0MDRoPDxo3JR8lNzc3Nzc3Nzc3Nzc3Nzc3Nzc3Nzc3Nzc3Nzc3Nzc3Nzc3Nzc3Nzc3Nzc3Nzc3Nzc3Nzf/wAARCAC3ARMDASIAAhEBAxEB/8QAHAAAAQUBAQEAAAAAAAAAAAAABQADBAYHAgEI/8QATBAAAgEDAgMFAwkFBgMECwAAAQIDAAQRBSESMUEGEyJRYQdxgRQjMjV0kaGxwkJScrLBFTNiZHPRJeHwJqKjswgWJDRERVRlgsPx/8QAGgEAAwEBAQEAAAAAAAAAAAAAAgMEAQAFBv/EACgRAAICAQQCAgIBBQAAAAAAAAABAhEDBBIhMTJBBVETIhQjM0Jhgf/aAAwDAQACEQMRAD8A0kscnevCx86RxxGvCa+SLD3iPnXnEfOm5GKAtzwKinUIwSCdzyFco30cTGk4eZwPOgWsdqbfT27uNllkH0gNwPT30L7Ta0zD5NBJgEeMjpVTkj8h6kmr9Po937SBcizSdt7lj81Cqj13xTtv27GSJrcuf2QhwT/SqXIwxwrj1PSokkvRRk+dVvR4n6B3GrW3aizuEyeOJ+RU4P4iisFwJ0DI2R1xWKxTOFPE4VB8P/7U2z1i5sCslrcS8QH7R8P3VPPQL/FmqRsPEaXEfOs8su39zDHi8gjmbo4PD+FGtF7WnVJ+B7VIVHXvMk1LLS5ILlBbkWuGXgfJJxU9ZOIZB2oUGBAINSrN+YzVOg1DhL8b6YGSNqyZxnzrziPnXleZr2hB3GT3i/xD86pftVONXtQOfyb9TVc4/wC8T+IfnVL9q31va/Zv1NSs3gHj8ilRnc705k+dNRc6exSV0MY5AOIgGjVnajANAEfhbajVlfqkeXOwG9cYwurLCmWbArh76JE45H4V6Z60FvNXRMOTxPg4XHIVW9Q1lnYvxBnH0evDQtmqNlk1PtPHbeCCNi3Rn5fdVcu+192CRHNISf3QFqu3N7JIzEEsx5knNQmLk+InPktEk2dSRaoO3OoW7gyBJUzuG2NWjR+2um6hiOSU28p5rJsPvrJyAWw4NJ4iBkLt586LajLN7SZZFBRuIHqK9LHzrHtA7U3elFY3PHbg7rjcVp+kavZ6pbiW1lD+Y5Ee8UDVHBLiJ60snzrwGlQ0cLJHU1K0rP8Aadp/rLn76jGpOlfWdp/rL+dbHtHPovx50q9pVeTlXb6RpqaXgXOM04/0jQTXrzu8QRkLxDLv5CvlYRcnRZYxqmsPGGQEBh+6RVauNVeNtnLgfvDBFRL64AZgkp4eXCDz+6hFxcszbk4HPIr1sOnjFASZNubvvZi+fh5mo7u8m7cvU4FRUmYKSoX34zSDs/0mbHoRVaVcAilLNsE4h5morqeIAkZ8hUqQoF3DsRucn/aokj9FjUp6GiOsf4YxhixHn5muzJCUI4C2+2TgffUNzhOqqenOnPkzCIY2B3HEOdZRxzI8bnwRr64r23uHt3DwuwYetNkcBPHnHuxUd3hztkfwb1jSZxonZ3tlB3SwaowjxylKnf31b7O/tbsB7O5SQf4GzWErIQcMMqdxtVh7Ja0unaggnkZYGOCeYX3jyqDNpF5Q7DUja7WRnU8XTrT2aiWcqugaJgyMAQQeYqUDkVdpm/xq2Jl2OR/3ifxD86pXtX+uLT7N+o1c4v7xP4h+dUz2rn/jFp9m/UaPL4M3H5FLiGd6dPhBJ6U1Eds9KYvblUXhU70i+BnZ1cXCRANke4UPk1LiYniwo5jqaiXN5lTnHPmDyoXdSEJlAOfPNdRvRNvNUeQ8Kt6NQqWQu3zkm3QCmWbxnma87xQMqoLfhRqCMchwoB4uJVHTO1c95wbcQO3TOKYfvGOSBnyIruBW2G+594plCmyQkIfdjhehG9KNjHlVIYetJxF3YIPjB34TTBVjupOPOuo47lwckEg++lZX91p9wJrSZkcdVPP3004IGx3HQimj4gep8q70aa12M7VprKtbXYEd2g59HHmPWrYN/wDevnqGWWF1eJ2R1OQyncVqvYLtLLqsDWt+3FcR/Rk/fHr60qcK5QSZcKlaV9Z2n+sv51H3qTpf1naf6y/nQR7Rr6L9SrwnelVxOVWVwuSelUXtRcg3uSxZuHkDgCrveHETnyFZVrV18ovZFi5A4J868DRQudlbI88pIwu+etDriJpoyWYnh32H0qJrDhFZuWP+hXiQHu34hg8x6V6/QFMELJtwy24wP3enwrmWxt5vHbzqp/dYEfiNqmyiLvHRlckDbzFRyqKwKxEDnx/9bUQL7Go7V4z4g38SbinCwX9ri9ME12hZzlI8nPMPik8bNs8mNuSmtOIskkjbZUD+HeunlZY/m3cAcx0FessCDOST6timp2jK5jLo3TJyDWHEKWTjfx599c96VOU5DzFcyuSeFgM01g5I3+FYcShIT0AJ9acAOPC/E3LONqhD0O1e8TK24yOm9ccaX7O+1HyW5h0e/OY5DwwyZ+i37p9DWnZx7q+edCuFg1K1nblHIGq7ax2v1K+zFbt8ni6lfpGnYMLm2oisklHlmjXOtafYzxRz3K948iqqA5JJIFVr2sfXFp9m/U1UbTOJtWtGkYuxuI8ljk/SFXj2s/XNp9m/W1FrMKxwo7Tzc5FAvbv5PGFX6bUMficcbyHenLol7os3IbCo/wA5M/Cn0eW1Q0VXQzc4DAjpvmoNycDGDg+XKp0qFp+7U7gb1Hu7Z0yV5EcvOtdWYlashKi4w258qTR7HG2PSvQRkAgD1rzu3LgLkZ5Y5UxC2ciGYDiEZbyNdRuAcSjf+HNc92zbDY+ROxpxbV2AbHpsM0aZlDMqkk8JRv4RSt2KkYLA9akNbspAOcj05U9FAJG2IDL5VzZlESdyMNHy91RnwzErlT1xyopPGkZYbDO5UVBntyDlR/zrrNGQVHPnRHs9qQ0rVYLp1ZkVvEFODihxQofnAfjXO2PDv765qzlwfQlncR3drHPCQUkUMpqfpf1na/6q/nVC9md+ZNCMUrZMUhVc9BV80l1bUrTcf3y/nU9VIN9F/FKvCcUqtJ7KRrchj066cbERnH3VkicTIz4JLHnWs6yC1hdbZ+bbb4VllxHwRKDsB+NeN8euGVSJFopncKCSBv8AdRcWR4Acb+dQ9ChJYkrzH3VZIxgYA6VXOVSKMULiVS8sONCSuHU8xQsrPASpjQ4PMHBrQJYUeM5Xc+nOgtxpsROQOEjlRxmBkxUVfvWdcbnbcZ/rXKgICU4s9R50fTT+7k8KLn3bNUyHT4pRiSBAfdvRb6AWKyjXUveZDJn4bihM2cnHFitMn7OQSKdsHHWgc/ZeZXJiZTjkDXfkRrwP0U4RuxH51IS1YDLfhVqGhIoHeoYm643XP9K9NlDACC2dqzeY8TRVDCN+DO3PpiuGQZ2Pwo1e2yE8cRHEOnKg8yYJIHXcHpRiWjyAskgI6GrEr8Uat5iq1G+JMciOh3zVht5A9sh2xjp0qzRP96J9R4k/SfrSz+0R/wAwq7e1v65sx/lv1tVI0USS6rZrFGzkXEfIcvEKuvteONYtD/lv1tXfItNJHaRfsZzeRd5IvB1ONvOmpwLa2JTZlHPyqTA3945OAvLPQ0Kv5+9CxqThj8TUEK7ZXLl0PaZC3dd5IMsxJOamtEJI+B9seQrq3HAoyOmKkK3CwIU46KBzNK92UVSor99pphYlV4kPl0ppbOThDR54huMCrasKSxkum3UY5D30w1strJwrgcQyAelGpCpQ+gNFZxXaBmykmfEMcz6V0LOWyYsill5HyNFZo2ZQ1uYxMp3Cg4z5jyNTrRJZ4CLgcLciBuKNyoxRbACWkOoK3c5juFHiB5/EeVC7zS762Jm7sgrgnG4I86uK2EYkVyoJX6L9R8akvEOHhIO/ImgeSg1itFVW3TULESuhEnQjmKCGBo5WQEkjzq5S20UCsAhAbOynkaCTWrtcB13HnithIXOIGe3w6+I4O2D0NRri37ps9eo8qIaqB3h4Rg9R5UNd3YguSSORpwpB/sVqclnqRg4iI5xuvTiFaj2evmbWtPQn6VxGP+8Kw+3lMNxHKpwUYEGtd7JzpcaxpUsZyGuYj/3hSpqpJhx5ibjtSr2lVQgpt2MwSj/CfyrI52M122T4EJCjPM1tN/ECrEDB5bVi2pj5JNOGGCHI+Ga8zTYnhk4se5blYf0BQAW/GjK8xgVX+y7tLbMccmxVkACjbFFPsuxP9RxU4lAxUaaAgnw078rVDgryrp7peoG/KsQx8kNbZnX6IGOXpUu3txFHlt2poXqpJwjqOlQr7UkhQlnIA6A0XILSQRlZcsBTLr4OI4qrydpHduC2gY+vPNeS3l8yhpA6dcY5UW37BeT6Ct4cAnmKHXNuJkwvOo51S5ICTgSL54walQSCTdThff1rKaMtMrd7HLbP4gQM9RtUC4USKzLt0xVt1O1E8BGN6qwQJI0ch8wM02ErRNkjtYOC8RAPOrd2H0231aS4huJGxEAwCn6Q5Gq44TgYcnB2NFuxM0lr2jtHV8RysYnHnkf74rMs5wg3B0xKipOmanpdpbWUsMdtEqAOu+NzvQ32vjOr2g/yv62ovD/73F/qL+YoV7Xfri0+zfrao9LOU4TcnbGUlJJGbMeG3kXGSW/pQwYN3HkbA9TRSTAZgfL8aDlmjvlDfRB3qr0b7LNbJkEef4VKaNn4X4uFlGFPIVDtruBxlJFXHmetS++DKW/ZPl0NLUWU7kxwNOoESFSM8R4l50o7SWRiWIL82Y9BT0OJZCzFhtw7eVeQSPHK0LMCR+0eoouTOCdb2iBFLY233606wjG2B8PWhN5evEuEXiJ5uaix3t5O/D3nASdyFzmt2e2cpr6DLpDxZLqGO2eVNSrwtwOd8YBqA1iwUSS8crDoH2rw3RRRG/Fw/slicrQSj9G7/s8vbZ3PEviwKGgleJW8DcvENqPwkSZZipaomq2iTRty4sZ5YooTV0KyQvkpt9A7StkYZeYodJCwOSOdGZXIl4SfGNs026GRSrKMdcdKoTJqBPc43PI+daD7MpmfVNNiJ4lS7jAOP8Qqr2WkmbK/SRhzB5VaPZ5aS6f2ltrSTcC8hZT6FqGTTCUWlZ9FUqQpVUIAEy8QYGsi9o1k9rqKSqnzcxz8a15z4jQHtboMes6PNGCBMnzkbHz8qmyY5b1KIUWkuTOex10sdredTGwb8KfE2oXZZ4eIFjionYqF0u7yCdeabg+YNF9Rjv8Au+4scR5yXccwKVLiRZC2gZNHrFqfnbiPfoz71KsdQm7xI7gLucBgcjNDZtDme4AjuHKtgsZCeJT1onDpMUWGcgqvLI3zXSSoZCw6bXMRY4z5+VVDUFaS+MXjdFO4XrV2lbhs8nyoBDa5maZMcQYnB60CY1rggQR3yq502FEZFJxgHl6nmfQVGXU9buZWVZA6LzWSID4VYiQfCU7skcgN69aCPHEXJ9Sd6ZuSQtxt3YFt4ZpnxNCqMefCMiiken90mSMH1qbp1v4u8K7dB6U9dsApA2FA2FQHmQkMMY2qm6nH3d0zA8m5Vc7hsH4VWtTspri7BVR3fU5oocCsqtAGTLSYUZOat/Y7TBLdxyPkd0RJ8RQyysRHdJxDiJbBBq69n4li+UsBgceBStVNrGzIw2xbYet2/wDaov41/Ohvtd+uLP7N+pqIWu91D/Gv50P9rgzrVn9m/W1T6H+3L/gp+SMxvSQSaGXjZuFkAxkD76NX0Xg4qCyIXHD1zVidM2rQWjsYbiNHifgJGTtsKm2dpPCCsUySgnOxofLZOViiVsRkZI8zRDs8h0lLo3dpBdLMo4BITlCOoYbj4GtT/wBhtP0iZaySG8EUilTjkRzolMvGONQi4GPCaDWwnN/bxyuXwrHfoDViuYQIFCjfnnlS5TpjowtFbuiFnycsmM586iQavKt6lvFBGOLk0j4A67mi09uQhERIz064qJaW0AlDSRr3inIJ6H/ejUk1yC4P0wndSTWkgimRWc7EwtxD/lTZgWffh38zU2JY0BdyNzknmT8a8j4HYCNABnnigcl6D2cDEEZRuAjpzru4HeR+g2BqUyBQCyrkjHEOtNOOEcI5Y2zQN8nVxRSdQgIuGIOCDt61wqvHwk4Knn6VP1RAJiWOamaTphuoAroW71mC+8VSnwiXbyeWloYolkR9mwce+rLoZx2p0jI8Xexgk8/pioS2fBYogb6EgUgnlvT+hvx9t7QKcrHdQxj4MM/nQrsdkVQN1pV7Sq886wA5AJJIGN96zbth2lnvLuSxspCltGcMyndz/tQzXO0V7q140qyvBDjhWNGI29aEjAq/Bptv7SJp5b4QW7Nvi/bzaMjNWSWPKcS54uuKpmnTm2von6FsH3GrmJivLceVeX8hh2ZbXs9PQzU4UyLJKEQlxXEKs8LTSZGdkU+XnU/CybsgzzrycAhR0zvUJeonl4xayAUHOKFW5K5Odx0o1MCbckkDy2oIIWaYkNge+uOCMUSXMQEiht/ur35DbRuCUfboTUSwumjlaKTcDkaIznIBojaOGmIXhjUqvmahXLnh3OTT5kO4qNPkg55ULAbBsjEuRUSYkcRHPpUlsmQ9KiXBAJP30SAkP2lqyQqRg3LHJYnPD61ZNGi7uzCEEksTnqaE2DJL3NvCVMkm3w6mrckcdlbtNLsiLn3Ck5YSytQQvNNRjRI063CTRM30uIfnQT2t/Xln9m/W1S9N7UaRc3sEMVwe8eRVVcczmonta+vLL7N+tqseBYcW2iOE987KNdwccBxVfEYS5UEftVbljDw8qr+owGKcPjkc0iSKIPkJmNjGhiUF16n8qUhkRhxrjHmc4pW0o41C5ORTt/A7WcjAHiwD8OtAk7KG1Q1pczy35mKExovCD8aNTXjuwBHCvoKH6VbqVAUgLj76kzqyqRjcDlXU27OTpUJGQFl+kc8zUdIu9PHtsdwPKvJTwqp4COvF/SnrF1ZsHmOfoabVoWnUiZb2kUkWXy2+2DUqIIWESKVHn8aYCAHiBAzviu+9wxOcdc+dLUUO3HkrcJIGcBtsioMzF2IBwAeYp+6lYyEEbHy6VFgYkk4HI/GukqB3A66tu9lAyMZGdudTrfUvks8Nva25kkRWPoCTzNRZW3I4s422onYTQJa5KhZSPExHSii2Yo8nkbOIm75h3jPxvwnZQKi9iZu/7TWEp3Ml8jZ//MUxruoraWEpj/bHAo9TXXYBSmt6SD/9VF/MKJegMz4o+iBypUqVXnnHzcdq8zzpE715nevdIBVb7SXv7aKQbkqDVP6VYuz83HamPO6N+Brzfksd41L6LdFOp0Go3Y1zeCTuGMWOIDIB60gcHblXkkmQQOQrw0e1v4K7Lf3zRsHjZSDg1A4tSuSQjtEoO5HM1aBBx8RwT51z8nOB4OH1pioW5N9EPR4JIgzXDl3bb4UWV1C8OdumahvwwkZZcVy8xlkXutx6cqxmqTH8+OmLt9uHPSu5Dw7npUWR+LiPOgo7siykD1obeN8xKeoU7fCp077HlQ6duNHUdVIokgZvgl+yyJ7jVJ7mRmZYYsDJzuauHbW7+S6I6KcNMeEVX/ZkYomuLdcB3AbOeeKXtBvBJfw2oPhiXJ99ehgxf1EjzMs+Gcez7Thda/FMVyluQ3xztVj9rA/47ZfZv1tTvs8sfk2mxzuMSTuGPuztTftY+vbP7N+tqHWT3Wbp1RWIP7sUN1eIFCcUThHgFQdVX5s7VE1wUR7BGmznj4CeW1WZJU7g96AR3RAJ3zVNt2KXPlR6ZzJEkKLhjuSPKlplF8EVLsWu3GzKeQC0Wt/lEwZoyrZXbiz+NC0tuOdF543NHtPidSyqvCnVztTU0ckyFMbhgsc0AQjYsG2rrBW5FxCvECPEo6H3USaz4l3wfcQaT2ZSMupUMPvNDdm0eRTK0RYFc5ytcKNmBzjPMV3BGVbIAXJzuKdIWEN3h4sb8qBsJEdgOHhQEjO7E8/SopYKjuCAuOVSGIAygbc7DHSoU4xxEtt6da7swhXDKsbOB0riTW7a2iiW5XglA+8Vxd5YBDkk9KBdooybmI4zhTRwS6Zjm4JtHt/qH9rXScI4YVbYefrVy7EpjXdLP+ai/mFZ9YKxkCY61o/YxOHW9LyP/iov5hWy8kJu02zeqVKlVxIfNp515SJ3NeZr3TzxUV7OpcNPK8UTtCq+NgNh5UPtLS51C4FtZxmSUjlnlWpaVaLp2hxWdwiBynDIF6k1DrssYYmpeyjTp700V2NuNSKizSzBysMJlYdOX411Or2Vw0T5PCds9R0NdRkgGRDzr59NVaPZTshSyazKQsDwxDyBziodzZalO4a7ulRBzKgn86k311PEMxJk+YOKgNLfXD8PhHvJNMTKFKKO7fTLQzBpZZnUdC3P7ulFIVjif5teFPLnUa1tJRvI2TRDu8KemPOhbFydkHUZ/nAobnTRciEEj6W+9MXp45wOmetd3EiqgwcACuBTIN1Lwg779aiwtxtk8qbupO8kwOVOwDFEB2yNo1zPoV2urWeZ7eCTguYG5oCefu9amzTnXdaEsRJFzIOHPMLT/ZS1F1qus2si5gktG4weWTy/Gofs0ngTtIttdsAxDCHPVx0/CrcGbb2efmhbNj06NYBbwp9FOEflVd9rH17Z/Zv1tVhtSVuowf3x+dV72r/X1n9m/W1Iyu4sPH5FZh/uxTN9Hxxnan4R4BSkXiU0ljEU+VDHdD30b0xo3keaXZeHH3UO1eLgcsOhzT0TYgdRgF0yCPxpVc0UJ8D3A91M54u7iB8KqcEjzqZDDG+FlnlYZ/xGlalY4wxAPCMHO9dx3BLZjGfM0aaQalJcIIwaTZHDCVh6qOE/fXt3amLAt5ZccXNjxA05bT5QK6gjbapJQSLn6OOgoN3ITt9obhTjj4mxt0ppmzs2CD0rsxsgJQ5A51EUgnxMScbCsBs9cFABxbDb4+VDLmRRsSNuYFSbyXhPHsAOuaEljM5wfDnPvrUjGzg/OSF+nSourWctw/epGzrEuXKjkPOinAMDhxindPuZLXUlZADxIVZDyYdRRJbnR0uINlc0+BTKCFGfOrz2VULrmmfaov5hQnVLK3tbuK4tcCC6yUX91h9ICjHZgj+3tMH+ai/mFcotSpiJNNWjcaVKlXoUSHzWeZpIjyOI4kLOeQAzSPOp2hz3y3vcacVEkowzFc8I869nJNQi5P0QxVui19kbS2tLcz2qGW75SytssfpR2SRpDlzvQ/S9O/s6ERLcSSKSWYMdsnmamhWY7Cvi/kdZ+edR6PVw49i5B+tW/fW/fquXi3P8PWg8OOHhU4HlRLtH2gsNBt2W4fjuXU93Cm5O3M+Qqn9n9c+WQ95IpEkRCyYG2/Kt0kZuHK4HqSTosZtUY5bcdAa9W0jB8IFNNeLwcaMCDyqLJqY3HKrEOTCmEUgDG3lUS6lWKM4OSaGrqCxsWJ26DNDb3VWnYrGNvOsrk5ySHWn45eLOwNRby7yCAd6jNMccIrmKMyNk0VC7s7iQs3FUpQEjLHYD1r2KPgXxbUa7N6C2rzi5ulKadC2WPLvT+6PT1rqvgK1BWxzToxoXZPUdZuBwzXa+AEYPDjC/fzrLIppI5lmjdkkVgyupwQeeRV79qmvLcXUekW5AjgPFKF5Z6L8KoAOKoSpELduzYexPby21S4trLVgLe+LKqy8kmP6T6UT9q/19Z/Zv1tWN6HvrWnfaov5xWye1f6+svs362ocngbDyK3F9AV0eVcxfQGK6PrSmEgHrMfhJNDLKYMqoxPgyPgaParHxRHbpVTlJil4gcYpT4Y6LtFkhVpE4cnBorZ2/gAAqtaPq8bkxhvEm/wAKsEeohSGjbei2hKYct4iQQFAxsTXMsZiJOQceRoadULhTkg4wcCmmvJmPD06E9aFxD3omtcDJA5NzFQJ2QHduvLPUVw8zBSQ3EeVMFS3NSxPnXJAttjN3IZpMD4Ada6hjHDgDY9aejgLtnGw8qdaMcARNsV3QUUN8BXmKF6wTBbmUEgjqKMsngzz33obcabca3dxWFspCg8Ur9FWsi6lYU/GhjWGnuOxVtdo2HjunnRhzxsp+Gan+z7XYL/XNKhlYR3PyqIcJ5N4hyo5rOnwxab8hjUCGOLuVHoBufvNZn2IUp260JCeWpwD/AMQU/E992R5Fs6PrmlXoG1KqxB82RxmWZIwwUuwXJ5DNXGD/ANXeyoLXGpwvcsviIbjPuAFZXPcySkl3Jz06VFZRnIxTNZP+RH8adIDFj2O2aPqftJtkymk2TzN0kn8K/cN6q2o9sNe1DKyXphj/AHLccA+/nQAkD316u1Qw0eLH0h+9scYs3HJK7O55sxyTV29kD28l3qdldIskc8a5VuuD/wA6o8pxGB50a7CXZs9cjkBxxHhPup7Sqjkm+UW3tRosuiX3BbyO1vLkxk8/cfOq+5dW8TH8q2DWNKi1/RWgbaQjjicc0YciKyd1uIbiSzvVC3MLcMiP1PmPfSJKh+OW5ECRwTu2fjXIBOwGKni3TPjjKeo5UmUIcIoJ++hsZtI0UBOC2TUtVCDO23WvYoLm5lWKKNmdjgIoyT8BV40HsOIVW711gcbrbjkP4vX0rknJmuUYdgLs72fk1Qi7vA0VgvmcGX0Hp60Z7W9oYdC0g/J1VWxwQRjYZxz9wopql8p+bTCQxjAUcgKxjtfqzarqrsrZhiJSMfmabGNdEs5ub5A08sk80k0rF5JGLMx5kmmwM170pDpTBYQ0HbWtP+1Rfzitl9q/19Z/Zf1tWNaF9daf9qi/nFan7bNVj07X7JWQu7WmQM4H02oZq4mxdSBse6Cmbm8trUZuJkjH+Jqo152lv5wVRxCnkgwfvoNLI8jEsxZjzJOTQbPs3cXTVO1FiFKQB5m8wMCqld3slzIScKD+yKiZI2pZ9K3YjVJlx9mtslzq88cqBkaHhIPqavGsdjpILR7/AE0mSJTxSQkZKg9R5jO1VD2Tpxa9Kh5GHJ++t60oEZXHiGcr5/vD+tA1c+Qt1RMXi8JAK4PlUoKki8Ox+NWztl2Yk0+Z7+wjL2T+IqvOEn+n5VWIpELYdRn1FDJUNi7XB4ljLJjgIUD/AKxUhrLugO8Pi571LjEZXMYwTyxtXF0qDHFuaVY2MfsilVVjwgDJptx16D8akqeLbGPhTlppdzqd2lpYoHlbcseSDqTQ030M4StkSxsrrVr5LGxj45nHP9lF/ePpWjR6DZ6DpEVnbDjuGbieQjxSPjGT6DoKKdndCtOztg6x+OZ/FNMw3c/0HkKhXM7TyvcdW8EKn8TTpxUI17JXN5JcdFL7TKqkqOSgrnzPX8ayfskAPaHowA/+aw/+Yta12iTLFRyUFQfPHM/fWT9ltvaNpA/+7Q/+aKLT+xWb0fWY5UqQ5UqrEnyCxyabY4pUq4I8UZOTXa/SpUqxnCuDyFSdGkMV1FKOjg/jSpUE+ijTq5n0RoMveWUJ80Bob227M2mqwC77wW93EuFmwSCOgbHMUqVY+hEXUuDN7iG8sS0V5CAV/aDAj386maLpE17EbyacQ2QfhyoyzEb4A6e8/jSpUpJWWSk9llo7PalaadeiCztOGPGJHc8Tt65/pRrXdUKKyJkUqVHdIkfPLMx7W640Vq0MRIeUlc+nWqAxzSpUZhziuhSpVphP0Mf8a077VF/OKvf/AKQp/wC1WnD/ACP/AOxqVKtO9mVk5Oegrwgj1pUqE5HJ510gB50qVd7OL/7Hh/2ieRvopCSw8xnetzt2KXqqp57A+ZA2+8UqVKn5Bx6DiqrpggFWGcGs+7Z9lVson1DTQBBn5yAnZPVc9PSlSpskmuQYtp8FM02+jDtHIW25egqc5SQkrgL59aVKo5Ivg2O2dlNfX0dnZhTM4zljgKOpP+1aho2k2mg6eViyTjjllI8Uh8z/AEFKlTsKW1sRqZNyr0cajdG4WOGLIEu+T0GN6FOTvIg693EPLpn8PwpUqTJ27Z0VSKzrsYCSsN1iUgH3bmse7Gt3nb7RZDzbVID/AOIKVKnafpi83Z9ajlSpUqqEH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684" name="AutoShape 4" descr="data:image/jpeg;base64,/9j/4AAQSkZJRgABAQAAAQABAAD/2wBDAAkGBwgHBgkIBwgKCgkLDRYPDQwMDRsUFRAWIB0iIiAdHx8kKDQsJCYxJx8fLT0tMTU3Ojo6Iys/RD84QzQ5Ojf/2wBDAQoKCg0MDRoPDxo3JR8lNzc3Nzc3Nzc3Nzc3Nzc3Nzc3Nzc3Nzc3Nzc3Nzc3Nzc3Nzc3Nzc3Nzc3Nzc3Nzc3Nzf/wAARCAC3ARMDASIAAhEBAxEB/8QAHAAAAQUBAQEAAAAAAAAAAAAABQADBAYHAgEI/8QATBAAAgEDAgMFAwkFBgMECwAAAQIDAAQRBSESMUEGEyJRYQdxgRQjMjV0kaGxwkJScrLBFTNiZHPRJeHwJqKjswgWJDRERVRlgsPx/8QAGgEAAwEBAQEAAAAAAAAAAAAAAgMEAQAFBv/EACgRAAICAQQCAgIBBQAAAAAAAAABAhEDBBIhMTJBBVETIhQjM0Jhgf/aAAwDAQACEQMRAD8A0kscnevCx86RxxGvCa+SLD3iPnXnEfOm5GKAtzwKinUIwSCdzyFco30cTGk4eZwPOgWsdqbfT27uNllkH0gNwPT30L7Ta0zD5NBJgEeMjpVTkj8h6kmr9Po937SBcizSdt7lj81Cqj13xTtv27GSJrcuf2QhwT/SqXIwxwrj1PSokkvRRk+dVvR4n6B3GrW3aizuEyeOJ+RU4P4iisFwJ0DI2R1xWKxTOFPE4VB8P/7U2z1i5sCslrcS8QH7R8P3VPPQL/FmqRsPEaXEfOs8su39zDHi8gjmbo4PD+FGtF7WnVJ+B7VIVHXvMk1LLS5ILlBbkWuGXgfJJxU9ZOIZB2oUGBAINSrN+YzVOg1DhL8b6YGSNqyZxnzrziPnXleZr2hB3GT3i/xD86pftVONXtQOfyb9TVc4/wC8T+IfnVL9q31va/Zv1NSs3gHj8ilRnc705k+dNRc6exSV0MY5AOIgGjVnajANAEfhbajVlfqkeXOwG9cYwurLCmWbArh76JE45H4V6Z60FvNXRMOTxPg4XHIVW9Q1lnYvxBnH0evDQtmqNlk1PtPHbeCCNi3Rn5fdVcu+192CRHNISf3QFqu3N7JIzEEsx5knNQmLk+InPktEk2dSRaoO3OoW7gyBJUzuG2NWjR+2um6hiOSU28p5rJsPvrJyAWw4NJ4iBkLt586LajLN7SZZFBRuIHqK9LHzrHtA7U3elFY3PHbg7rjcVp+kavZ6pbiW1lD+Y5Ee8UDVHBLiJ60snzrwGlQ0cLJHU1K0rP8Aadp/rLn76jGpOlfWdp/rL+dbHtHPovx50q9pVeTlXb6RpqaXgXOM04/0jQTXrzu8QRkLxDLv5CvlYRcnRZYxqmsPGGQEBh+6RVauNVeNtnLgfvDBFRL64AZgkp4eXCDz+6hFxcszbk4HPIr1sOnjFASZNubvvZi+fh5mo7u8m7cvU4FRUmYKSoX34zSDs/0mbHoRVaVcAilLNsE4h5morqeIAkZ8hUqQoF3DsRucn/aokj9FjUp6GiOsf4YxhixHn5muzJCUI4C2+2TgffUNzhOqqenOnPkzCIY2B3HEOdZRxzI8bnwRr64r23uHt3DwuwYetNkcBPHnHuxUd3hztkfwb1jSZxonZ3tlB3SwaowjxylKnf31b7O/tbsB7O5SQf4GzWErIQcMMqdxtVh7Ja0unaggnkZYGOCeYX3jyqDNpF5Q7DUja7WRnU8XTrT2aiWcqugaJgyMAQQeYqUDkVdpm/xq2Jl2OR/3ifxD86pXtX+uLT7N+o1c4v7xP4h+dUz2rn/jFp9m/UaPL4M3H5FLiGd6dPhBJ6U1Eds9KYvblUXhU70i+BnZ1cXCRANke4UPk1LiYniwo5jqaiXN5lTnHPmDyoXdSEJlAOfPNdRvRNvNUeQ8Kt6NQqWQu3zkm3QCmWbxnma87xQMqoLfhRqCMchwoB4uJVHTO1c95wbcQO3TOKYfvGOSBnyIruBW2G+594plCmyQkIfdjhehG9KNjHlVIYetJxF3YIPjB34TTBVjupOPOuo47lwckEg++lZX91p9wJrSZkcdVPP3004IGx3HQimj4gep8q70aa12M7VprKtbXYEd2g59HHmPWrYN/wDevnqGWWF1eJ2R1OQyncVqvYLtLLqsDWt+3FcR/Rk/fHr60qcK5QSZcKlaV9Z2n+sv51H3qTpf1naf6y/nQR7Rr6L9SrwnelVxOVWVwuSelUXtRcg3uSxZuHkDgCrveHETnyFZVrV18ovZFi5A4J868DRQudlbI88pIwu+etDriJpoyWYnh32H0qJrDhFZuWP+hXiQHu34hg8x6V6/QFMELJtwy24wP3enwrmWxt5vHbzqp/dYEfiNqmyiLvHRlckDbzFRyqKwKxEDnx/9bUQL7Go7V4z4g38SbinCwX9ri9ME12hZzlI8nPMPik8bNs8mNuSmtOIskkjbZUD+HeunlZY/m3cAcx0FessCDOST6timp2jK5jLo3TJyDWHEKWTjfx599c96VOU5DzFcyuSeFgM01g5I3+FYcShIT0AJ9acAOPC/E3LONqhD0O1e8TK24yOm9ccaX7O+1HyW5h0e/OY5DwwyZ+i37p9DWnZx7q+edCuFg1K1nblHIGq7ax2v1K+zFbt8ni6lfpGnYMLm2oisklHlmjXOtafYzxRz3K948iqqA5JJIFVr2sfXFp9m/U1UbTOJtWtGkYuxuI8ljk/SFXj2s/XNp9m/W1FrMKxwo7Tzc5FAvbv5PGFX6bUMficcbyHenLol7os3IbCo/wA5M/Cn0eW1Q0VXQzc4DAjpvmoNycDGDg+XKp0qFp+7U7gb1Hu7Z0yV5EcvOtdWYlashKi4w258qTR7HG2PSvQRkAgD1rzu3LgLkZ5Y5UxC2ciGYDiEZbyNdRuAcSjf+HNc92zbDY+ROxpxbV2AbHpsM0aZlDMqkk8JRv4RSt2KkYLA9akNbspAOcj05U9FAJG2IDL5VzZlESdyMNHy91RnwzErlT1xyopPGkZYbDO5UVBntyDlR/zrrNGQVHPnRHs9qQ0rVYLp1ZkVvEFODihxQofnAfjXO2PDv765qzlwfQlncR3drHPCQUkUMpqfpf1na/6q/nVC9md+ZNCMUrZMUhVc9BV80l1bUrTcf3y/nU9VIN9F/FKvCcUqtJ7KRrchj066cbERnH3VkicTIz4JLHnWs6yC1hdbZ+bbb4VllxHwRKDsB+NeN8euGVSJFopncKCSBv8AdRcWR4Acb+dQ9ChJYkrzH3VZIxgYA6VXOVSKMULiVS8sONCSuHU8xQsrPASpjQ4PMHBrQJYUeM5Xc+nOgtxpsROQOEjlRxmBkxUVfvWdcbnbcZ/rXKgICU4s9R50fTT+7k8KLn3bNUyHT4pRiSBAfdvRb6AWKyjXUveZDJn4bihM2cnHFitMn7OQSKdsHHWgc/ZeZXJiZTjkDXfkRrwP0U4RuxH51IS1YDLfhVqGhIoHeoYm643XP9K9NlDACC2dqzeY8TRVDCN+DO3PpiuGQZ2Pwo1e2yE8cRHEOnKg8yYJIHXcHpRiWjyAskgI6GrEr8Uat5iq1G+JMciOh3zVht5A9sh2xjp0qzRP96J9R4k/SfrSz+0R/wAwq7e1v65sx/lv1tVI0USS6rZrFGzkXEfIcvEKuvteONYtD/lv1tXfItNJHaRfsZzeRd5IvB1ONvOmpwLa2JTZlHPyqTA3945OAvLPQ0Kv5+9CxqThj8TUEK7ZXLl0PaZC3dd5IMsxJOamtEJI+B9seQrq3HAoyOmKkK3CwIU46KBzNK92UVSor99pphYlV4kPl0ppbOThDR54huMCrasKSxkum3UY5D30w1strJwrgcQyAelGpCpQ+gNFZxXaBmykmfEMcz6V0LOWyYsill5HyNFZo2ZQ1uYxMp3Cg4z5jyNTrRJZ4CLgcLciBuKNyoxRbACWkOoK3c5juFHiB5/EeVC7zS762Jm7sgrgnG4I86uK2EYkVyoJX6L9R8akvEOHhIO/ImgeSg1itFVW3TULESuhEnQjmKCGBo5WQEkjzq5S20UCsAhAbOynkaCTWrtcB13HnithIXOIGe3w6+I4O2D0NRri37ps9eo8qIaqB3h4Rg9R5UNd3YguSSORpwpB/sVqclnqRg4iI5xuvTiFaj2evmbWtPQn6VxGP+8Kw+3lMNxHKpwUYEGtd7JzpcaxpUsZyGuYj/3hSpqpJhx5ibjtSr2lVQgpt2MwSj/CfyrI52M122T4EJCjPM1tN/ECrEDB5bVi2pj5JNOGGCHI+Ga8zTYnhk4se5blYf0BQAW/GjK8xgVX+y7tLbMccmxVkACjbFFPsuxP9RxU4lAxUaaAgnw078rVDgryrp7peoG/KsQx8kNbZnX6IGOXpUu3txFHlt2poXqpJwjqOlQr7UkhQlnIA6A0XILSQRlZcsBTLr4OI4qrydpHduC2gY+vPNeS3l8yhpA6dcY5UW37BeT6Ct4cAnmKHXNuJkwvOo51S5ICTgSL54walQSCTdThff1rKaMtMrd7HLbP4gQM9RtUC4USKzLt0xVt1O1E8BGN6qwQJI0ch8wM02ErRNkjtYOC8RAPOrd2H0231aS4huJGxEAwCn6Q5Gq44TgYcnB2NFuxM0lr2jtHV8RysYnHnkf74rMs5wg3B0xKipOmanpdpbWUsMdtEqAOu+NzvQ32vjOr2g/yv62ovD/73F/qL+YoV7Xfri0+zfrao9LOU4TcnbGUlJJGbMeG3kXGSW/pQwYN3HkbA9TRSTAZgfL8aDlmjvlDfRB3qr0b7LNbJkEef4VKaNn4X4uFlGFPIVDtruBxlJFXHmetS++DKW/ZPl0NLUWU7kxwNOoESFSM8R4l50o7SWRiWIL82Y9BT0OJZCzFhtw7eVeQSPHK0LMCR+0eoouTOCdb2iBFLY233606wjG2B8PWhN5evEuEXiJ5uaix3t5O/D3nASdyFzmt2e2cpr6DLpDxZLqGO2eVNSrwtwOd8YBqA1iwUSS8crDoH2rw3RRRG/Fw/slicrQSj9G7/s8vbZ3PEviwKGgleJW8DcvENqPwkSZZipaomq2iTRty4sZ5YooTV0KyQvkpt9A7StkYZeYodJCwOSOdGZXIl4SfGNs026GRSrKMdcdKoTJqBPc43PI+daD7MpmfVNNiJ4lS7jAOP8Qqr2WkmbK/SRhzB5VaPZ5aS6f2ltrSTcC8hZT6FqGTTCUWlZ9FUqQpVUIAEy8QYGsi9o1k9rqKSqnzcxz8a15z4jQHtboMes6PNGCBMnzkbHz8qmyY5b1KIUWkuTOex10sdredTGwb8KfE2oXZZ4eIFjionYqF0u7yCdeabg+YNF9Rjv8Au+4scR5yXccwKVLiRZC2gZNHrFqfnbiPfoz71KsdQm7xI7gLucBgcjNDZtDme4AjuHKtgsZCeJT1onDpMUWGcgqvLI3zXSSoZCw6bXMRY4z5+VVDUFaS+MXjdFO4XrV2lbhs8nyoBDa5maZMcQYnB60CY1rggQR3yq502FEZFJxgHl6nmfQVGXU9buZWVZA6LzWSID4VYiQfCU7skcgN69aCPHEXJ9Sd6ZuSQtxt3YFt4ZpnxNCqMefCMiiken90mSMH1qbp1v4u8K7dB6U9dsApA2FA2FQHmQkMMY2qm6nH3d0zA8m5Vc7hsH4VWtTspri7BVR3fU5oocCsqtAGTLSYUZOat/Y7TBLdxyPkd0RJ8RQyysRHdJxDiJbBBq69n4li+UsBgceBStVNrGzIw2xbYet2/wDaov41/Ohvtd+uLP7N+pqIWu91D/Gv50P9rgzrVn9m/W1T6H+3L/gp+SMxvSQSaGXjZuFkAxkD76NX0Xg4qCyIXHD1zVidM2rQWjsYbiNHifgJGTtsKm2dpPCCsUySgnOxofLZOViiVsRkZI8zRDs8h0lLo3dpBdLMo4BITlCOoYbj4GtT/wBhtP0iZaySG8EUilTjkRzolMvGONQi4GPCaDWwnN/bxyuXwrHfoDViuYQIFCjfnnlS5TpjowtFbuiFnycsmM586iQavKt6lvFBGOLk0j4A67mi09uQhERIz064qJaW0AlDSRr3inIJ6H/ejUk1yC4P0wndSTWkgimRWc7EwtxD/lTZgWffh38zU2JY0BdyNzknmT8a8j4HYCNABnnigcl6D2cDEEZRuAjpzru4HeR+g2BqUyBQCyrkjHEOtNOOEcI5Y2zQN8nVxRSdQgIuGIOCDt61wqvHwk4Knn6VP1RAJiWOamaTphuoAroW71mC+8VSnwiXbyeWloYolkR9mwce+rLoZx2p0jI8Xexgk8/pioS2fBYogb6EgUgnlvT+hvx9t7QKcrHdQxj4MM/nQrsdkVQN1pV7Sq886wA5AJJIGN96zbth2lnvLuSxspCltGcMyndz/tQzXO0V7q140qyvBDjhWNGI29aEjAq/Bptv7SJp5b4QW7Nvi/bzaMjNWSWPKcS54uuKpmnTm2von6FsH3GrmJivLceVeX8hh2ZbXs9PQzU4UyLJKEQlxXEKs8LTSZGdkU+XnU/CybsgzzrycAhR0zvUJeonl4xayAUHOKFW5K5Odx0o1MCbckkDy2oIIWaYkNge+uOCMUSXMQEiht/ur35DbRuCUfboTUSwumjlaKTcDkaIznIBojaOGmIXhjUqvmahXLnh3OTT5kO4qNPkg55ULAbBsjEuRUSYkcRHPpUlsmQ9KiXBAJP30SAkP2lqyQqRg3LHJYnPD61ZNGi7uzCEEksTnqaE2DJL3NvCVMkm3w6mrckcdlbtNLsiLn3Ck5YSytQQvNNRjRI063CTRM30uIfnQT2t/Xln9m/W1S9N7UaRc3sEMVwe8eRVVcczmonta+vLL7N+tqseBYcW2iOE987KNdwccBxVfEYS5UEftVbljDw8qr+owGKcPjkc0iSKIPkJmNjGhiUF16n8qUhkRhxrjHmc4pW0o41C5ORTt/A7WcjAHiwD8OtAk7KG1Q1pczy35mKExovCD8aNTXjuwBHCvoKH6VbqVAUgLj76kzqyqRjcDlXU27OTpUJGQFl+kc8zUdIu9PHtsdwPKvJTwqp4COvF/SnrF1ZsHmOfoabVoWnUiZb2kUkWXy2+2DUqIIWESKVHn8aYCAHiBAzviu+9wxOcdc+dLUUO3HkrcJIGcBtsioMzF2IBwAeYp+6lYyEEbHy6VFgYkk4HI/GukqB3A66tu9lAyMZGdudTrfUvks8Nva25kkRWPoCTzNRZW3I4s422onYTQJa5KhZSPExHSii2Yo8nkbOIm75h3jPxvwnZQKi9iZu/7TWEp3Ml8jZ//MUxruoraWEpj/bHAo9TXXYBSmt6SD/9VF/MKJegMz4o+iBypUqVXnnHzcdq8zzpE715nevdIBVb7SXv7aKQbkqDVP6VYuz83HamPO6N+Brzfksd41L6LdFOp0Go3Y1zeCTuGMWOIDIB60gcHblXkkmQQOQrw0e1v4K7Lf3zRsHjZSDg1A4tSuSQjtEoO5HM1aBBx8RwT51z8nOB4OH1pioW5N9EPR4JIgzXDl3bb4UWV1C8OdumahvwwkZZcVy8xlkXutx6cqxmqTH8+OmLt9uHPSu5Dw7npUWR+LiPOgo7siykD1obeN8xKeoU7fCp077HlQ6duNHUdVIokgZvgl+yyJ7jVJ7mRmZYYsDJzuauHbW7+S6I6KcNMeEVX/ZkYomuLdcB3AbOeeKXtBvBJfw2oPhiXJ99ehgxf1EjzMs+Gcez7Thda/FMVyluQ3xztVj9rA/47ZfZv1tTvs8sfk2mxzuMSTuGPuztTftY+vbP7N+tqHWT3Wbp1RWIP7sUN1eIFCcUThHgFQdVX5s7VE1wUR7BGmznj4CeW1WZJU7g96AR3RAJ3zVNt2KXPlR6ZzJEkKLhjuSPKlplF8EVLsWu3GzKeQC0Wt/lEwZoyrZXbiz+NC0tuOdF543NHtPidSyqvCnVztTU0ckyFMbhgsc0AQjYsG2rrBW5FxCvECPEo6H3USaz4l3wfcQaT2ZSMupUMPvNDdm0eRTK0RYFc5ytcKNmBzjPMV3BGVbIAXJzuKdIWEN3h4sb8qBsJEdgOHhQEjO7E8/SopYKjuCAuOVSGIAygbc7DHSoU4xxEtt6da7swhXDKsbOB0riTW7a2iiW5XglA+8Vxd5YBDkk9KBdooybmI4zhTRwS6Zjm4JtHt/qH9rXScI4YVbYefrVy7EpjXdLP+ai/mFZ9YKxkCY61o/YxOHW9LyP/iov5hWy8kJu02zeqVKlVxIfNp515SJ3NeZr3TzxUV7OpcNPK8UTtCq+NgNh5UPtLS51C4FtZxmSUjlnlWpaVaLp2hxWdwiBynDIF6k1DrssYYmpeyjTp700V2NuNSKizSzBysMJlYdOX411Or2Vw0T5PCds9R0NdRkgGRDzr59NVaPZTshSyazKQsDwxDyBziodzZalO4a7ulRBzKgn86k311PEMxJk+YOKgNLfXD8PhHvJNMTKFKKO7fTLQzBpZZnUdC3P7ulFIVjif5teFPLnUa1tJRvI2TRDu8KemPOhbFydkHUZ/nAobnTRciEEj6W+9MXp45wOmetd3EiqgwcACuBTIN1Lwg779aiwtxtk8qbupO8kwOVOwDFEB2yNo1zPoV2urWeZ7eCTguYG5oCefu9amzTnXdaEsRJFzIOHPMLT/ZS1F1qus2si5gktG4weWTy/Gofs0ngTtIttdsAxDCHPVx0/CrcGbb2efmhbNj06NYBbwp9FOEflVd9rH17Z/Zv1tVhtSVuowf3x+dV72r/X1n9m/W1Iyu4sPH5FZh/uxTN9Hxxnan4R4BSkXiU0ljEU+VDHdD30b0xo3keaXZeHH3UO1eLgcsOhzT0TYgdRgF0yCPxpVc0UJ8D3A91M54u7iB8KqcEjzqZDDG+FlnlYZ/xGlalY4wxAPCMHO9dx3BLZjGfM0aaQalJcIIwaTZHDCVh6qOE/fXt3amLAt5ZccXNjxA05bT5QK6gjbapJQSLn6OOgoN3ITt9obhTjj4mxt0ppmzs2CD0rsxsgJQ5A51EUgnxMScbCsBs9cFABxbDb4+VDLmRRsSNuYFSbyXhPHsAOuaEljM5wfDnPvrUjGzg/OSF+nSourWctw/epGzrEuXKjkPOinAMDhxindPuZLXUlZADxIVZDyYdRRJbnR0uINlc0+BTKCFGfOrz2VULrmmfaov5hQnVLK3tbuK4tcCC6yUX91h9ICjHZgj+3tMH+ai/mFcotSpiJNNWjcaVKlXoUSHzWeZpIjyOI4kLOeQAzSPOp2hz3y3vcacVEkowzFc8I869nJNQi5P0QxVui19kbS2tLcz2qGW75SytssfpR2SRpDlzvQ/S9O/s6ERLcSSKSWYMdsnmamhWY7Cvi/kdZ+edR6PVw49i5B+tW/fW/fquXi3P8PWg8OOHhU4HlRLtH2gsNBt2W4fjuXU93Cm5O3M+Qqn9n9c+WQ95IpEkRCyYG2/Kt0kZuHK4HqSTosZtUY5bcdAa9W0jB8IFNNeLwcaMCDyqLJqY3HKrEOTCmEUgDG3lUS6lWKM4OSaGrqCxsWJ26DNDb3VWnYrGNvOsrk5ySHWn45eLOwNRby7yCAd6jNMccIrmKMyNk0VC7s7iQs3FUpQEjLHYD1r2KPgXxbUa7N6C2rzi5ulKadC2WPLvT+6PT1rqvgK1BWxzToxoXZPUdZuBwzXa+AEYPDjC/fzrLIppI5lmjdkkVgyupwQeeRV79qmvLcXUekW5AjgPFKF5Z6L8KoAOKoSpELduzYexPby21S4trLVgLe+LKqy8kmP6T6UT9q/19Z/Zv1tWN6HvrWnfaov5xWye1f6+svs362ocngbDyK3F9AV0eVcxfQGK6PrSmEgHrMfhJNDLKYMqoxPgyPgaParHxRHbpVTlJil4gcYpT4Y6LtFkhVpE4cnBorZ2/gAAqtaPq8bkxhvEm/wAKsEeohSGjbei2hKYct4iQQFAxsTXMsZiJOQceRoadULhTkg4wcCmmvJmPD06E9aFxD3omtcDJA5NzFQJ2QHduvLPUVw8zBSQ3EeVMFS3NSxPnXJAttjN3IZpMD4Ada6hjHDgDY9aejgLtnGw8qdaMcARNsV3QUUN8BXmKF6wTBbmUEgjqKMsngzz33obcabca3dxWFspCg8Ur9FWsi6lYU/GhjWGnuOxVtdo2HjunnRhzxsp+Gan+z7XYL/XNKhlYR3PyqIcJ5N4hyo5rOnwxab8hjUCGOLuVHoBufvNZn2IUp260JCeWpwD/AMQU/E992R5Fs6PrmlXoG1KqxB82RxmWZIwwUuwXJ5DNXGD/ANXeyoLXGpwvcsviIbjPuAFZXPcySkl3Jz06VFZRnIxTNZP+RH8adIDFj2O2aPqftJtkymk2TzN0kn8K/cN6q2o9sNe1DKyXphj/AHLccA+/nQAkD316u1Qw0eLH0h+9scYs3HJK7O55sxyTV29kD28l3qdldIskc8a5VuuD/wA6o8pxGB50a7CXZs9cjkBxxHhPup7Sqjkm+UW3tRosuiX3BbyO1vLkxk8/cfOq+5dW8TH8q2DWNKi1/RWgbaQjjicc0YciKyd1uIbiSzvVC3MLcMiP1PmPfSJKh+OW5ECRwTu2fjXIBOwGKni3TPjjKeo5UmUIcIoJ++hsZtI0UBOC2TUtVCDO23WvYoLm5lWKKNmdjgIoyT8BV40HsOIVW711gcbrbjkP4vX0rknJmuUYdgLs72fk1Qi7vA0VgvmcGX0Hp60Z7W9oYdC0g/J1VWxwQRjYZxz9wopql8p+bTCQxjAUcgKxjtfqzarqrsrZhiJSMfmabGNdEs5ub5A08sk80k0rF5JGLMx5kmmwM170pDpTBYQ0HbWtP+1Rfzitl9q/19Z/Zf1tWNaF9daf9qi/nFan7bNVj07X7JWQu7WmQM4H02oZq4mxdSBse6Cmbm8trUZuJkjH+Jqo152lv5wVRxCnkgwfvoNLI8jEsxZjzJOTQbPs3cXTVO1FiFKQB5m8wMCqld3slzIScKD+yKiZI2pZ9K3YjVJlx9mtslzq88cqBkaHhIPqavGsdjpILR7/AE0mSJTxSQkZKg9R5jO1VD2Tpxa9Kh5GHJ++t60oEZXHiGcr5/vD+tA1c+Qt1RMXi8JAK4PlUoKki8Ox+NWztl2Yk0+Z7+wjL2T+IqvOEn+n5VWIpELYdRn1FDJUNi7XB4ljLJjgIUD/AKxUhrLugO8Pi571LjEZXMYwTyxtXF0qDHFuaVY2MfsilVVjwgDJptx16D8akqeLbGPhTlppdzqd2lpYoHlbcseSDqTQ030M4StkSxsrrVr5LGxj45nHP9lF/ePpWjR6DZ6DpEVnbDjuGbieQjxSPjGT6DoKKdndCtOztg6x+OZ/FNMw3c/0HkKhXM7TyvcdW8EKn8TTpxUI17JXN5JcdFL7TKqkqOSgrnzPX8ayfskAPaHowA/+aw/+Yta12iTLFRyUFQfPHM/fWT9ltvaNpA/+7Q/+aKLT+xWb0fWY5UqQ5UqrEnyCxyabY4pUq4I8UZOTXa/SpUqxnCuDyFSdGkMV1FKOjg/jSpUE+ijTq5n0RoMveWUJ80Bob227M2mqwC77wW93EuFmwSCOgbHMUqVY+hEXUuDN7iG8sS0V5CAV/aDAj386maLpE17EbyacQ2QfhyoyzEb4A6e8/jSpUpJWWSk9llo7PalaadeiCztOGPGJHc8Tt65/pRrXdUKKyJkUqVHdIkfPLMx7W640Vq0MRIeUlc+nWqAxzSpUZhziuhSpVphP0Mf8a077VF/OKvf/AKQp/wC1WnD/ACP/AOxqVKtO9mVk5Oegrwgj1pUqE5HJ510gB50qVd7OL/7Hh/2ieRvopCSw8xnetzt2KXqqp57A+ZA2+8UqVKn5Bx6DiqrpggFWGcGs+7Z9lVson1DTQBBn5yAnZPVc9PSlSpskmuQYtp8FM02+jDtHIW25egqc5SQkrgL59aVKo5Ivg2O2dlNfX0dnZhTM4zljgKOpP+1aho2k2mg6eViyTjjllI8Uh8z/AEFKlTsKW1sRqZNyr0cajdG4WOGLIEu+T0GN6FOTvIg693EPLpn8PwpUqTJ27Z0VSKzrsYCSsN1iUgH3bmse7Gt3nb7RZDzbVID/AOIKVKnafpi83Z9ajlSpUqqEH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686" name="AutoShape 6" descr="data:image/jpeg;base64,/9j/4AAQSkZJRgABAQAAAQABAAD/2wBDAAkGBwgHBgkIBwgKCgkLDRYPDQwMDRsUFRAWIB0iIiAdHx8kKDQsJCYxJx8fLT0tMTU3Ojo6Iys/RD84QzQ5Ojf/2wBDAQoKCg0MDRoPDxo3JR8lNzc3Nzc3Nzc3Nzc3Nzc3Nzc3Nzc3Nzc3Nzc3Nzc3Nzc3Nzc3Nzc3Nzc3Nzc3Nzc3Nzf/wAARCAC3ARMDASIAAhEBAxEB/8QAHAAAAQUBAQEAAAAAAAAAAAAABQADBAYHAgEI/8QATBAAAgEDAgMFAwkFBgMECwAAAQIDAAQRBSESMUEGEyJRYQdxgRQjMjV0kaGxwkJScrLBFTNiZHPRJeHwJqKjswgWJDRERVRlgsPx/8QAGgEAAwEBAQEAAAAAAAAAAAAAAgMEAQAFBv/EACgRAAICAQQCAgIBBQAAAAAAAAABAhEDBBIhMTJBBVETIhQjM0Jhgf/aAAwDAQACEQMRAD8A0kscnevCx86RxxGvCa+SLD3iPnXnEfOm5GKAtzwKinUIwSCdzyFco30cTGk4eZwPOgWsdqbfT27uNllkH0gNwPT30L7Ta0zD5NBJgEeMjpVTkj8h6kmr9Po937SBcizSdt7lj81Cqj13xTtv27GSJrcuf2QhwT/SqXIwxwrj1PSokkvRRk+dVvR4n6B3GrW3aizuEyeOJ+RU4P4iisFwJ0DI2R1xWKxTOFPE4VB8P/7U2z1i5sCslrcS8QH7R8P3VPPQL/FmqRsPEaXEfOs8su39zDHi8gjmbo4PD+FGtF7WnVJ+B7VIVHXvMk1LLS5ILlBbkWuGXgfJJxU9ZOIZB2oUGBAINSrN+YzVOg1DhL8b6YGSNqyZxnzrziPnXleZr2hB3GT3i/xD86pftVONXtQOfyb9TVc4/wC8T+IfnVL9q31va/Zv1NSs3gHj8ilRnc705k+dNRc6exSV0MY5AOIgGjVnajANAEfhbajVlfqkeXOwG9cYwurLCmWbArh76JE45H4V6Z60FvNXRMOTxPg4XHIVW9Q1lnYvxBnH0evDQtmqNlk1PtPHbeCCNi3Rn5fdVcu+192CRHNISf3QFqu3N7JIzEEsx5knNQmLk+InPktEk2dSRaoO3OoW7gyBJUzuG2NWjR+2um6hiOSU28p5rJsPvrJyAWw4NJ4iBkLt586LajLN7SZZFBRuIHqK9LHzrHtA7U3elFY3PHbg7rjcVp+kavZ6pbiW1lD+Y5Ee8UDVHBLiJ60snzrwGlQ0cLJHU1K0rP8Aadp/rLn76jGpOlfWdp/rL+dbHtHPovx50q9pVeTlXb6RpqaXgXOM04/0jQTXrzu8QRkLxDLv5CvlYRcnRZYxqmsPGGQEBh+6RVauNVeNtnLgfvDBFRL64AZgkp4eXCDz+6hFxcszbk4HPIr1sOnjFASZNubvvZi+fh5mo7u8m7cvU4FRUmYKSoX34zSDs/0mbHoRVaVcAilLNsE4h5morqeIAkZ8hUqQoF3DsRucn/aokj9FjUp6GiOsf4YxhixHn5muzJCUI4C2+2TgffUNzhOqqenOnPkzCIY2B3HEOdZRxzI8bnwRr64r23uHt3DwuwYetNkcBPHnHuxUd3hztkfwb1jSZxonZ3tlB3SwaowjxylKnf31b7O/tbsB7O5SQf4GzWErIQcMMqdxtVh7Ja0unaggnkZYGOCeYX3jyqDNpF5Q7DUja7WRnU8XTrT2aiWcqugaJgyMAQQeYqUDkVdpm/xq2Jl2OR/3ifxD86pXtX+uLT7N+o1c4v7xP4h+dUz2rn/jFp9m/UaPL4M3H5FLiGd6dPhBJ6U1Eds9KYvblUXhU70i+BnZ1cXCRANke4UPk1LiYniwo5jqaiXN5lTnHPmDyoXdSEJlAOfPNdRvRNvNUeQ8Kt6NQqWQu3zkm3QCmWbxnma87xQMqoLfhRqCMchwoB4uJVHTO1c95wbcQO3TOKYfvGOSBnyIruBW2G+594plCmyQkIfdjhehG9KNjHlVIYetJxF3YIPjB34TTBVjupOPOuo47lwckEg++lZX91p9wJrSZkcdVPP3004IGx3HQimj4gep8q70aa12M7VprKtbXYEd2g59HHmPWrYN/wDevnqGWWF1eJ2R1OQyncVqvYLtLLqsDWt+3FcR/Rk/fHr60qcK5QSZcKlaV9Z2n+sv51H3qTpf1naf6y/nQR7Rr6L9SrwnelVxOVWVwuSelUXtRcg3uSxZuHkDgCrveHETnyFZVrV18ovZFi5A4J868DRQudlbI88pIwu+etDriJpoyWYnh32H0qJrDhFZuWP+hXiQHu34hg8x6V6/QFMELJtwy24wP3enwrmWxt5vHbzqp/dYEfiNqmyiLvHRlckDbzFRyqKwKxEDnx/9bUQL7Go7V4z4g38SbinCwX9ri9ME12hZzlI8nPMPik8bNs8mNuSmtOIskkjbZUD+HeunlZY/m3cAcx0FessCDOST6timp2jK5jLo3TJyDWHEKWTjfx599c96VOU5DzFcyuSeFgM01g5I3+FYcShIT0AJ9acAOPC/E3LONqhD0O1e8TK24yOm9ccaX7O+1HyW5h0e/OY5DwwyZ+i37p9DWnZx7q+edCuFg1K1nblHIGq7ax2v1K+zFbt8ni6lfpGnYMLm2oisklHlmjXOtafYzxRz3K948iqqA5JJIFVr2sfXFp9m/U1UbTOJtWtGkYuxuI8ljk/SFXj2s/XNp9m/W1FrMKxwo7Tzc5FAvbv5PGFX6bUMficcbyHenLol7os3IbCo/wA5M/Cn0eW1Q0VXQzc4DAjpvmoNycDGDg+XKp0qFp+7U7gb1Hu7Z0yV5EcvOtdWYlashKi4w258qTR7HG2PSvQRkAgD1rzu3LgLkZ5Y5UxC2ciGYDiEZbyNdRuAcSjf+HNc92zbDY+ROxpxbV2AbHpsM0aZlDMqkk8JRv4RSt2KkYLA9akNbspAOcj05U9FAJG2IDL5VzZlESdyMNHy91RnwzErlT1xyopPGkZYbDO5UVBntyDlR/zrrNGQVHPnRHs9qQ0rVYLp1ZkVvEFODihxQofnAfjXO2PDv765qzlwfQlncR3drHPCQUkUMpqfpf1na/6q/nVC9md+ZNCMUrZMUhVc9BV80l1bUrTcf3y/nU9VIN9F/FKvCcUqtJ7KRrchj066cbERnH3VkicTIz4JLHnWs6yC1hdbZ+bbb4VllxHwRKDsB+NeN8euGVSJFopncKCSBv8AdRcWR4Acb+dQ9ChJYkrzH3VZIxgYA6VXOVSKMULiVS8sONCSuHU8xQsrPASpjQ4PMHBrQJYUeM5Xc+nOgtxpsROQOEjlRxmBkxUVfvWdcbnbcZ/rXKgICU4s9R50fTT+7k8KLn3bNUyHT4pRiSBAfdvRb6AWKyjXUveZDJn4bihM2cnHFitMn7OQSKdsHHWgc/ZeZXJiZTjkDXfkRrwP0U4RuxH51IS1YDLfhVqGhIoHeoYm643XP9K9NlDACC2dqzeY8TRVDCN+DO3PpiuGQZ2Pwo1e2yE8cRHEOnKg8yYJIHXcHpRiWjyAskgI6GrEr8Uat5iq1G+JMciOh3zVht5A9sh2xjp0qzRP96J9R4k/SfrSz+0R/wAwq7e1v65sx/lv1tVI0USS6rZrFGzkXEfIcvEKuvteONYtD/lv1tXfItNJHaRfsZzeRd5IvB1ONvOmpwLa2JTZlHPyqTA3945OAvLPQ0Kv5+9CxqThj8TUEK7ZXLl0PaZC3dd5IMsxJOamtEJI+B9seQrq3HAoyOmKkK3CwIU46KBzNK92UVSor99pphYlV4kPl0ppbOThDR54huMCrasKSxkum3UY5D30w1strJwrgcQyAelGpCpQ+gNFZxXaBmykmfEMcz6V0LOWyYsill5HyNFZo2ZQ1uYxMp3Cg4z5jyNTrRJZ4CLgcLciBuKNyoxRbACWkOoK3c5juFHiB5/EeVC7zS762Jm7sgrgnG4I86uK2EYkVyoJX6L9R8akvEOHhIO/ImgeSg1itFVW3TULESuhEnQjmKCGBo5WQEkjzq5S20UCsAhAbOynkaCTWrtcB13HnithIXOIGe3w6+I4O2D0NRri37ps9eo8qIaqB3h4Rg9R5UNd3YguSSORpwpB/sVqclnqRg4iI5xuvTiFaj2evmbWtPQn6VxGP+8Kw+3lMNxHKpwUYEGtd7JzpcaxpUsZyGuYj/3hSpqpJhx5ibjtSr2lVQgpt2MwSj/CfyrI52M122T4EJCjPM1tN/ECrEDB5bVi2pj5JNOGGCHI+Ga8zTYnhk4se5blYf0BQAW/GjK8xgVX+y7tLbMccmxVkACjbFFPsuxP9RxU4lAxUaaAgnw078rVDgryrp7peoG/KsQx8kNbZnX6IGOXpUu3txFHlt2poXqpJwjqOlQr7UkhQlnIA6A0XILSQRlZcsBTLr4OI4qrydpHduC2gY+vPNeS3l8yhpA6dcY5UW37BeT6Ct4cAnmKHXNuJkwvOo51S5ICTgSL54walQSCTdThff1rKaMtMrd7HLbP4gQM9RtUC4USKzLt0xVt1O1E8BGN6qwQJI0ch8wM02ErRNkjtYOC8RAPOrd2H0231aS4huJGxEAwCn6Q5Gq44TgYcnB2NFuxM0lr2jtHV8RysYnHnkf74rMs5wg3B0xKipOmanpdpbWUsMdtEqAOu+NzvQ32vjOr2g/yv62ovD/73F/qL+YoV7Xfri0+zfrao9LOU4TcnbGUlJJGbMeG3kXGSW/pQwYN3HkbA9TRSTAZgfL8aDlmjvlDfRB3qr0b7LNbJkEef4VKaNn4X4uFlGFPIVDtruBxlJFXHmetS++DKW/ZPl0NLUWU7kxwNOoESFSM8R4l50o7SWRiWIL82Y9BT0OJZCzFhtw7eVeQSPHK0LMCR+0eoouTOCdb2iBFLY233606wjG2B8PWhN5evEuEXiJ5uaix3t5O/D3nASdyFzmt2e2cpr6DLpDxZLqGO2eVNSrwtwOd8YBqA1iwUSS8crDoH2rw3RRRG/Fw/slicrQSj9G7/s8vbZ3PEviwKGgleJW8DcvENqPwkSZZipaomq2iTRty4sZ5YooTV0KyQvkpt9A7StkYZeYodJCwOSOdGZXIl4SfGNs026GRSrKMdcdKoTJqBPc43PI+daD7MpmfVNNiJ4lS7jAOP8Qqr2WkmbK/SRhzB5VaPZ5aS6f2ltrSTcC8hZT6FqGTTCUWlZ9FUqQpVUIAEy8QYGsi9o1k9rqKSqnzcxz8a15z4jQHtboMes6PNGCBMnzkbHz8qmyY5b1KIUWkuTOex10sdredTGwb8KfE2oXZZ4eIFjionYqF0u7yCdeabg+YNF9Rjv8Au+4scR5yXccwKVLiRZC2gZNHrFqfnbiPfoz71KsdQm7xI7gLucBgcjNDZtDme4AjuHKtgsZCeJT1onDpMUWGcgqvLI3zXSSoZCw6bXMRY4z5+VVDUFaS+MXjdFO4XrV2lbhs8nyoBDa5maZMcQYnB60CY1rggQR3yq502FEZFJxgHl6nmfQVGXU9buZWVZA6LzWSID4VYiQfCU7skcgN69aCPHEXJ9Sd6ZuSQtxt3YFt4ZpnxNCqMefCMiiken90mSMH1qbp1v4u8K7dB6U9dsApA2FA2FQHmQkMMY2qm6nH3d0zA8m5Vc7hsH4VWtTspri7BVR3fU5oocCsqtAGTLSYUZOat/Y7TBLdxyPkd0RJ8RQyysRHdJxDiJbBBq69n4li+UsBgceBStVNrGzIw2xbYet2/wDaov41/Ohvtd+uLP7N+pqIWu91D/Gv50P9rgzrVn9m/W1T6H+3L/gp+SMxvSQSaGXjZuFkAxkD76NX0Xg4qCyIXHD1zVidM2rQWjsYbiNHifgJGTtsKm2dpPCCsUySgnOxofLZOViiVsRkZI8zRDs8h0lLo3dpBdLMo4BITlCOoYbj4GtT/wBhtP0iZaySG8EUilTjkRzolMvGONQi4GPCaDWwnN/bxyuXwrHfoDViuYQIFCjfnnlS5TpjowtFbuiFnycsmM586iQavKt6lvFBGOLk0j4A67mi09uQhERIz064qJaW0AlDSRr3inIJ6H/ejUk1yC4P0wndSTWkgimRWc7EwtxD/lTZgWffh38zU2JY0BdyNzknmT8a8j4HYCNABnnigcl6D2cDEEZRuAjpzru4HeR+g2BqUyBQCyrkjHEOtNOOEcI5Y2zQN8nVxRSdQgIuGIOCDt61wqvHwk4Knn6VP1RAJiWOamaTphuoAroW71mC+8VSnwiXbyeWloYolkR9mwce+rLoZx2p0jI8Xexgk8/pioS2fBYogb6EgUgnlvT+hvx9t7QKcrHdQxj4MM/nQrsdkVQN1pV7Sq886wA5AJJIGN96zbth2lnvLuSxspCltGcMyndz/tQzXO0V7q140qyvBDjhWNGI29aEjAq/Bptv7SJp5b4QW7Nvi/bzaMjNWSWPKcS54uuKpmnTm2von6FsH3GrmJivLceVeX8hh2ZbXs9PQzU4UyLJKEQlxXEKs8LTSZGdkU+XnU/CybsgzzrycAhR0zvUJeonl4xayAUHOKFW5K5Odx0o1MCbckkDy2oIIWaYkNge+uOCMUSXMQEiht/ur35DbRuCUfboTUSwumjlaKTcDkaIznIBojaOGmIXhjUqvmahXLnh3OTT5kO4qNPkg55ULAbBsjEuRUSYkcRHPpUlsmQ9KiXBAJP30SAkP2lqyQqRg3LHJYnPD61ZNGi7uzCEEksTnqaE2DJL3NvCVMkm3w6mrckcdlbtNLsiLn3Ck5YSytQQvNNRjRI063CTRM30uIfnQT2t/Xln9m/W1S9N7UaRc3sEMVwe8eRVVcczmonta+vLL7N+tqseBYcW2iOE987KNdwccBxVfEYS5UEftVbljDw8qr+owGKcPjkc0iSKIPkJmNjGhiUF16n8qUhkRhxrjHmc4pW0o41C5ORTt/A7WcjAHiwD8OtAk7KG1Q1pczy35mKExovCD8aNTXjuwBHCvoKH6VbqVAUgLj76kzqyqRjcDlXU27OTpUJGQFl+kc8zUdIu9PHtsdwPKvJTwqp4COvF/SnrF1ZsHmOfoabVoWnUiZb2kUkWXy2+2DUqIIWESKVHn8aYCAHiBAzviu+9wxOcdc+dLUUO3HkrcJIGcBtsioMzF2IBwAeYp+6lYyEEbHy6VFgYkk4HI/GukqB3A66tu9lAyMZGdudTrfUvks8Nva25kkRWPoCTzNRZW3I4s422onYTQJa5KhZSPExHSii2Yo8nkbOIm75h3jPxvwnZQKi9iZu/7TWEp3Ml8jZ//MUxruoraWEpj/bHAo9TXXYBSmt6SD/9VF/MKJegMz4o+iBypUqVXnnHzcdq8zzpE715nevdIBVb7SXv7aKQbkqDVP6VYuz83HamPO6N+Brzfksd41L6LdFOp0Go3Y1zeCTuGMWOIDIB60gcHblXkkmQQOQrw0e1v4K7Lf3zRsHjZSDg1A4tSuSQjtEoO5HM1aBBx8RwT51z8nOB4OH1pioW5N9EPR4JIgzXDl3bb4UWV1C8OdumahvwwkZZcVy8xlkXutx6cqxmqTH8+OmLt9uHPSu5Dw7npUWR+LiPOgo7siykD1obeN8xKeoU7fCp077HlQ6duNHUdVIokgZvgl+yyJ7jVJ7mRmZYYsDJzuauHbW7+S6I6KcNMeEVX/ZkYomuLdcB3AbOeeKXtBvBJfw2oPhiXJ99ehgxf1EjzMs+Gcez7Thda/FMVyluQ3xztVj9rA/47ZfZv1tTvs8sfk2mxzuMSTuGPuztTftY+vbP7N+tqHWT3Wbp1RWIP7sUN1eIFCcUThHgFQdVX5s7VE1wUR7BGmznj4CeW1WZJU7g96AR3RAJ3zVNt2KXPlR6ZzJEkKLhjuSPKlplF8EVLsWu3GzKeQC0Wt/lEwZoyrZXbiz+NC0tuOdF543NHtPidSyqvCnVztTU0ckyFMbhgsc0AQjYsG2rrBW5FxCvECPEo6H3USaz4l3wfcQaT2ZSMupUMPvNDdm0eRTK0RYFc5ytcKNmBzjPMV3BGVbIAXJzuKdIWEN3h4sb8qBsJEdgOHhQEjO7E8/SopYKjuCAuOVSGIAygbc7DHSoU4xxEtt6da7swhXDKsbOB0riTW7a2iiW5XglA+8Vxd5YBDkk9KBdooybmI4zhTRwS6Zjm4JtHt/qH9rXScI4YVbYefrVy7EpjXdLP+ai/mFZ9YKxkCY61o/YxOHW9LyP/iov5hWy8kJu02zeqVKlVxIfNp515SJ3NeZr3TzxUV7OpcNPK8UTtCq+NgNh5UPtLS51C4FtZxmSUjlnlWpaVaLp2hxWdwiBynDIF6k1DrssYYmpeyjTp700V2NuNSKizSzBysMJlYdOX411Or2Vw0T5PCds9R0NdRkgGRDzr59NVaPZTshSyazKQsDwxDyBziodzZalO4a7ulRBzKgn86k311PEMxJk+YOKgNLfXD8PhHvJNMTKFKKO7fTLQzBpZZnUdC3P7ulFIVjif5teFPLnUa1tJRvI2TRDu8KemPOhbFydkHUZ/nAobnTRciEEj6W+9MXp45wOmetd3EiqgwcACuBTIN1Lwg779aiwtxtk8qbupO8kwOVOwDFEB2yNo1zPoV2urWeZ7eCTguYG5oCefu9amzTnXdaEsRJFzIOHPMLT/ZS1F1qus2si5gktG4weWTy/Gofs0ngTtIttdsAxDCHPVx0/CrcGbb2efmhbNj06NYBbwp9FOEflVd9rH17Z/Zv1tVhtSVuowf3x+dV72r/X1n9m/W1Iyu4sPH5FZh/uxTN9Hxxnan4R4BSkXiU0ljEU+VDHdD30b0xo3keaXZeHH3UO1eLgcsOhzT0TYgdRgF0yCPxpVc0UJ8D3A91M54u7iB8KqcEjzqZDDG+FlnlYZ/xGlalY4wxAPCMHO9dx3BLZjGfM0aaQalJcIIwaTZHDCVh6qOE/fXt3amLAt5ZccXNjxA05bT5QK6gjbapJQSLn6OOgoN3ITt9obhTjj4mxt0ppmzs2CD0rsxsgJQ5A51EUgnxMScbCsBs9cFABxbDb4+VDLmRRsSNuYFSbyXhPHsAOuaEljM5wfDnPvrUjGzg/OSF+nSourWctw/epGzrEuXKjkPOinAMDhxindPuZLXUlZADxIVZDyYdRRJbnR0uINlc0+BTKCFGfOrz2VULrmmfaov5hQnVLK3tbuK4tcCC6yUX91h9ICjHZgj+3tMH+ai/mFcotSpiJNNWjcaVKlXoUSHzWeZpIjyOI4kLOeQAzSPOp2hz3y3vcacVEkowzFc8I869nJNQi5P0QxVui19kbS2tLcz2qGW75SytssfpR2SRpDlzvQ/S9O/s6ERLcSSKSWYMdsnmamhWY7Cvi/kdZ+edR6PVw49i5B+tW/fW/fquXi3P8PWg8OOHhU4HlRLtH2gsNBt2W4fjuXU93Cm5O3M+Qqn9n9c+WQ95IpEkRCyYG2/Kt0kZuHK4HqSTosZtUY5bcdAa9W0jB8IFNNeLwcaMCDyqLJqY3HKrEOTCmEUgDG3lUS6lWKM4OSaGrqCxsWJ26DNDb3VWnYrGNvOsrk5ySHWn45eLOwNRby7yCAd6jNMccIrmKMyNk0VC7s7iQs3FUpQEjLHYD1r2KPgXxbUa7N6C2rzi5ulKadC2WPLvT+6PT1rqvgK1BWxzToxoXZPUdZuBwzXa+AEYPDjC/fzrLIppI5lmjdkkVgyupwQeeRV79qmvLcXUekW5AjgPFKF5Z6L8KoAOKoSpELduzYexPby21S4trLVgLe+LKqy8kmP6T6UT9q/19Z/Zv1tWN6HvrWnfaov5xWye1f6+svs362ocngbDyK3F9AV0eVcxfQGK6PrSmEgHrMfhJNDLKYMqoxPgyPgaParHxRHbpVTlJil4gcYpT4Y6LtFkhVpE4cnBorZ2/gAAqtaPq8bkxhvEm/wAKsEeohSGjbei2hKYct4iQQFAxsTXMsZiJOQceRoadULhTkg4wcCmmvJmPD06E9aFxD3omtcDJA5NzFQJ2QHduvLPUVw8zBSQ3EeVMFS3NSxPnXJAttjN3IZpMD4Ada6hjHDgDY9aejgLtnGw8qdaMcARNsV3QUUN8BXmKF6wTBbmUEgjqKMsngzz33obcabca3dxWFspCg8Ur9FWsi6lYU/GhjWGnuOxVtdo2HjunnRhzxsp+Gan+z7XYL/XNKhlYR3PyqIcJ5N4hyo5rOnwxab8hjUCGOLuVHoBufvNZn2IUp260JCeWpwD/AMQU/E992R5Fs6PrmlXoG1KqxB82RxmWZIwwUuwXJ5DNXGD/ANXeyoLXGpwvcsviIbjPuAFZXPcySkl3Jz06VFZRnIxTNZP+RH8adIDFj2O2aPqftJtkymk2TzN0kn8K/cN6q2o9sNe1DKyXphj/AHLccA+/nQAkD316u1Qw0eLH0h+9scYs3HJK7O55sxyTV29kD28l3qdldIskc8a5VuuD/wA6o8pxGB50a7CXZs9cjkBxxHhPup7Sqjkm+UW3tRosuiX3BbyO1vLkxk8/cfOq+5dW8TH8q2DWNKi1/RWgbaQjjicc0YciKyd1uIbiSzvVC3MLcMiP1PmPfSJKh+OW5ECRwTu2fjXIBOwGKni3TPjjKeo5UmUIcIoJ++hsZtI0UBOC2TUtVCDO23WvYoLm5lWKKNmdjgIoyT8BV40HsOIVW711gcbrbjkP4vX0rknJmuUYdgLs72fk1Qi7vA0VgvmcGX0Hp60Z7W9oYdC0g/J1VWxwQRjYZxz9wopql8p+bTCQxjAUcgKxjtfqzarqrsrZhiJSMfmabGNdEs5ub5A08sk80k0rF5JGLMx5kmmwM170pDpTBYQ0HbWtP+1Rfzitl9q/19Z/Zf1tWNaF9daf9qi/nFan7bNVj07X7JWQu7WmQM4H02oZq4mxdSBse6Cmbm8trUZuJkjH+Jqo152lv5wVRxCnkgwfvoNLI8jEsxZjzJOTQbPs3cXTVO1FiFKQB5m8wMCqld3slzIScKD+yKiZI2pZ9K3YjVJlx9mtslzq88cqBkaHhIPqavGsdjpILR7/AE0mSJTxSQkZKg9R5jO1VD2Tpxa9Kh5GHJ++t60oEZXHiGcr5/vD+tA1c+Qt1RMXi8JAK4PlUoKki8Ox+NWztl2Yk0+Z7+wjL2T+IqvOEn+n5VWIpELYdRn1FDJUNi7XB4ljLJjgIUD/AKxUhrLugO8Pi571LjEZXMYwTyxtXF0qDHFuaVY2MfsilVVjwgDJptx16D8akqeLbGPhTlppdzqd2lpYoHlbcseSDqTQ030M4StkSxsrrVr5LGxj45nHP9lF/ePpWjR6DZ6DpEVnbDjuGbieQjxSPjGT6DoKKdndCtOztg6x+OZ/FNMw3c/0HkKhXM7TyvcdW8EKn8TTpxUI17JXN5JcdFL7TKqkqOSgrnzPX8ayfskAPaHowA/+aw/+Yta12iTLFRyUFQfPHM/fWT9ltvaNpA/+7Q/+aKLT+xWb0fWY5UqQ5UqrEnyCxyabY4pUq4I8UZOTXa/SpUqxnCuDyFSdGkMV1FKOjg/jSpUE+ijTq5n0RoMveWUJ80Bob227M2mqwC77wW93EuFmwSCOgbHMUqVY+hEXUuDN7iG8sS0V5CAV/aDAj386maLpE17EbyacQ2QfhyoyzEb4A6e8/jSpUpJWWSk9llo7PalaadeiCztOGPGJHc8Tt65/pRrXdUKKyJkUqVHdIkfPLMx7W640Vq0MRIeUlc+nWqAxzSpUZhziuhSpVphP0Mf8a077VF/OKvf/AKQp/wC1WnD/ACP/AOxqVKtO9mVk5Oegrwgj1pUqE5HJ510gB50qVd7OL/7Hh/2ieRvopCSw8xnetzt2KXqqp57A+ZA2+8UqVKn5Bx6DiqrpggFWGcGs+7Z9lVson1DTQBBn5yAnZPVc9PSlSpskmuQYtp8FM02+jDtHIW25egqc5SQkrgL59aVKo5Ivg2O2dlNfX0dnZhTM4zljgKOpP+1aho2k2mg6eViyTjjllI8Uh8z/AEFKlTsKW1sRqZNyr0cajdG4WOGLIEu+T0GN6FOTvIg693EPLpn8PwpUqTJ27Z0VSKzrsYCSsN1iUgH3bmse7Gt3nb7RZDzbVID/AOIKVKnafpi83Z9ajlSpUqqEH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688" name="AutoShape 8" descr="data:image/jpeg;base64,/9j/4AAQSkZJRgABAQAAAQABAAD/2wBDAAkGBwgHBgkIBwgKCgkLDRYPDQwMDRsUFRAWIB0iIiAdHx8kKDQsJCYxJx8fLT0tMTU3Ojo6Iys/RD84QzQ5Ojf/2wBDAQoKCg0MDRoPDxo3JR8lNzc3Nzc3Nzc3Nzc3Nzc3Nzc3Nzc3Nzc3Nzc3Nzc3Nzc3Nzc3Nzc3Nzc3Nzc3Nzc3Nzf/wAARCAC3ARMDASIAAhEBAxEB/8QAHAAAAQUBAQEAAAAAAAAAAAAABQADBAYHAgEI/8QATBAAAgEDAgMFAwkFBgMECwAAAQIDAAQRBSESMUEGEyJRYQdxgRQjMjV0kaGxwkJScrLBFTNiZHPRJeHwJqKjswgWJDRERVRlgsPx/8QAGgEAAwEBAQEAAAAAAAAAAAAAAgMEAQAFBv/EACgRAAICAQQCAgIBBQAAAAAAAAABAhEDBBIhMTJBBVETIhQjM0Jhgf/aAAwDAQACEQMRAD8A0kscnevCx86RxxGvCa+SLD3iPnXnEfOm5GKAtzwKinUIwSCdzyFco30cTGk4eZwPOgWsdqbfT27uNllkH0gNwPT30L7Ta0zD5NBJgEeMjpVTkj8h6kmr9Po937SBcizSdt7lj81Cqj13xTtv27GSJrcuf2QhwT/SqXIwxwrj1PSokkvRRk+dVvR4n6B3GrW3aizuEyeOJ+RU4P4iisFwJ0DI2R1xWKxTOFPE4VB8P/7U2z1i5sCslrcS8QH7R8P3VPPQL/FmqRsPEaXEfOs8su39zDHi8gjmbo4PD+FGtF7WnVJ+B7VIVHXvMk1LLS5ILlBbkWuGXgfJJxU9ZOIZB2oUGBAINSrN+YzVOg1DhL8b6YGSNqyZxnzrziPnXleZr2hB3GT3i/xD86pftVONXtQOfyb9TVc4/wC8T+IfnVL9q31va/Zv1NSs3gHj8ilRnc705k+dNRc6exSV0MY5AOIgGjVnajANAEfhbajVlfqkeXOwG9cYwurLCmWbArh76JE45H4V6Z60FvNXRMOTxPg4XHIVW9Q1lnYvxBnH0evDQtmqNlk1PtPHbeCCNi3Rn5fdVcu+192CRHNISf3QFqu3N7JIzEEsx5knNQmLk+InPktEk2dSRaoO3OoW7gyBJUzuG2NWjR+2um6hiOSU28p5rJsPvrJyAWw4NJ4iBkLt586LajLN7SZZFBRuIHqK9LHzrHtA7U3elFY3PHbg7rjcVp+kavZ6pbiW1lD+Y5Ee8UDVHBLiJ60snzrwGlQ0cLJHU1K0rP8Aadp/rLn76jGpOlfWdp/rL+dbHtHPovx50q9pVeTlXb6RpqaXgXOM04/0jQTXrzu8QRkLxDLv5CvlYRcnRZYxqmsPGGQEBh+6RVauNVeNtnLgfvDBFRL64AZgkp4eXCDz+6hFxcszbk4HPIr1sOnjFASZNubvvZi+fh5mo7u8m7cvU4FRUmYKSoX34zSDs/0mbHoRVaVcAilLNsE4h5morqeIAkZ8hUqQoF3DsRucn/aokj9FjUp6GiOsf4YxhixHn5muzJCUI4C2+2TgffUNzhOqqenOnPkzCIY2B3HEOdZRxzI8bnwRr64r23uHt3DwuwYetNkcBPHnHuxUd3hztkfwb1jSZxonZ3tlB3SwaowjxylKnf31b7O/tbsB7O5SQf4GzWErIQcMMqdxtVh7Ja0unaggnkZYGOCeYX3jyqDNpF5Q7DUja7WRnU8XTrT2aiWcqugaJgyMAQQeYqUDkVdpm/xq2Jl2OR/3ifxD86pXtX+uLT7N+o1c4v7xP4h+dUz2rn/jFp9m/UaPL4M3H5FLiGd6dPhBJ6U1Eds9KYvblUXhU70i+BnZ1cXCRANke4UPk1LiYniwo5jqaiXN5lTnHPmDyoXdSEJlAOfPNdRvRNvNUeQ8Kt6NQqWQu3zkm3QCmWbxnma87xQMqoLfhRqCMchwoB4uJVHTO1c95wbcQO3TOKYfvGOSBnyIruBW2G+594plCmyQkIfdjhehG9KNjHlVIYetJxF3YIPjB34TTBVjupOPOuo47lwckEg++lZX91p9wJrSZkcdVPP3004IGx3HQimj4gep8q70aa12M7VprKtbXYEd2g59HHmPWrYN/wDevnqGWWF1eJ2R1OQyncVqvYLtLLqsDWt+3FcR/Rk/fHr60qcK5QSZcKlaV9Z2n+sv51H3qTpf1naf6y/nQR7Rr6L9SrwnelVxOVWVwuSelUXtRcg3uSxZuHkDgCrveHETnyFZVrV18ovZFi5A4J868DRQudlbI88pIwu+etDriJpoyWYnh32H0qJrDhFZuWP+hXiQHu34hg8x6V6/QFMELJtwy24wP3enwrmWxt5vHbzqp/dYEfiNqmyiLvHRlckDbzFRyqKwKxEDnx/9bUQL7Go7V4z4g38SbinCwX9ri9ME12hZzlI8nPMPik8bNs8mNuSmtOIskkjbZUD+HeunlZY/m3cAcx0FessCDOST6timp2jK5jLo3TJyDWHEKWTjfx599c96VOU5DzFcyuSeFgM01g5I3+FYcShIT0AJ9acAOPC/E3LONqhD0O1e8TK24yOm9ccaX7O+1HyW5h0e/OY5DwwyZ+i37p9DWnZx7q+edCuFg1K1nblHIGq7ax2v1K+zFbt8ni6lfpGnYMLm2oisklHlmjXOtafYzxRz3K948iqqA5JJIFVr2sfXFp9m/U1UbTOJtWtGkYuxuI8ljk/SFXj2s/XNp9m/W1FrMKxwo7Tzc5FAvbv5PGFX6bUMficcbyHenLol7os3IbCo/wA5M/Cn0eW1Q0VXQzc4DAjpvmoNycDGDg+XKp0qFp+7U7gb1Hu7Z0yV5EcvOtdWYlashKi4w258qTR7HG2PSvQRkAgD1rzu3LgLkZ5Y5UxC2ciGYDiEZbyNdRuAcSjf+HNc92zbDY+ROxpxbV2AbHpsM0aZlDMqkk8JRv4RSt2KkYLA9akNbspAOcj05U9FAJG2IDL5VzZlESdyMNHy91RnwzErlT1xyopPGkZYbDO5UVBntyDlR/zrrNGQVHPnRHs9qQ0rVYLp1ZkVvEFODihxQofnAfjXO2PDv765qzlwfQlncR3drHPCQUkUMpqfpf1na/6q/nVC9md+ZNCMUrZMUhVc9BV80l1bUrTcf3y/nU9VIN9F/FKvCcUqtJ7KRrchj066cbERnH3VkicTIz4JLHnWs6yC1hdbZ+bbb4VllxHwRKDsB+NeN8euGVSJFopncKCSBv8AdRcWR4Acb+dQ9ChJYkrzH3VZIxgYA6VXOVSKMULiVS8sONCSuHU8xQsrPASpjQ4PMHBrQJYUeM5Xc+nOgtxpsROQOEjlRxmBkxUVfvWdcbnbcZ/rXKgICU4s9R50fTT+7k8KLn3bNUyHT4pRiSBAfdvRb6AWKyjXUveZDJn4bihM2cnHFitMn7OQSKdsHHWgc/ZeZXJiZTjkDXfkRrwP0U4RuxH51IS1YDLfhVqGhIoHeoYm643XP9K9NlDACC2dqzeY8TRVDCN+DO3PpiuGQZ2Pwo1e2yE8cRHEOnKg8yYJIHXcHpRiWjyAskgI6GrEr8Uat5iq1G+JMciOh3zVht5A9sh2xjp0qzRP96J9R4k/SfrSz+0R/wAwq7e1v65sx/lv1tVI0USS6rZrFGzkXEfIcvEKuvteONYtD/lv1tXfItNJHaRfsZzeRd5IvB1ONvOmpwLa2JTZlHPyqTA3945OAvLPQ0Kv5+9CxqThj8TUEK7ZXLl0PaZC3dd5IMsxJOamtEJI+B9seQrq3HAoyOmKkK3CwIU46KBzNK92UVSor99pphYlV4kPl0ppbOThDR54huMCrasKSxkum3UY5D30w1strJwrgcQyAelGpCpQ+gNFZxXaBmykmfEMcz6V0LOWyYsill5HyNFZo2ZQ1uYxMp3Cg4z5jyNTrRJZ4CLgcLciBuKNyoxRbACWkOoK3c5juFHiB5/EeVC7zS762Jm7sgrgnG4I86uK2EYkVyoJX6L9R8akvEOHhIO/ImgeSg1itFVW3TULESuhEnQjmKCGBo5WQEkjzq5S20UCsAhAbOynkaCTWrtcB13HnithIXOIGe3w6+I4O2D0NRri37ps9eo8qIaqB3h4Rg9R5UNd3YguSSORpwpB/sVqclnqRg4iI5xuvTiFaj2evmbWtPQn6VxGP+8Kw+3lMNxHKpwUYEGtd7JzpcaxpUsZyGuYj/3hSpqpJhx5ibjtSr2lVQgpt2MwSj/CfyrI52M122T4EJCjPM1tN/ECrEDB5bVi2pj5JNOGGCHI+Ga8zTYnhk4se5blYf0BQAW/GjK8xgVX+y7tLbMccmxVkACjbFFPsuxP9RxU4lAxUaaAgnw078rVDgryrp7peoG/KsQx8kNbZnX6IGOXpUu3txFHlt2poXqpJwjqOlQr7UkhQlnIA6A0XILSQRlZcsBTLr4OI4qrydpHduC2gY+vPNeS3l8yhpA6dcY5UW37BeT6Ct4cAnmKHXNuJkwvOo51S5ICTgSL54walQSCTdThff1rKaMtMrd7HLbP4gQM9RtUC4USKzLt0xVt1O1E8BGN6qwQJI0ch8wM02ErRNkjtYOC8RAPOrd2H0231aS4huJGxEAwCn6Q5Gq44TgYcnB2NFuxM0lr2jtHV8RysYnHnkf74rMs5wg3B0xKipOmanpdpbWUsMdtEqAOu+NzvQ32vjOr2g/yv62ovD/73F/qL+YoV7Xfri0+zfrao9LOU4TcnbGUlJJGbMeG3kXGSW/pQwYN3HkbA9TRSTAZgfL8aDlmjvlDfRB3qr0b7LNbJkEef4VKaNn4X4uFlGFPIVDtruBxlJFXHmetS++DKW/ZPl0NLUWU7kxwNOoESFSM8R4l50o7SWRiWIL82Y9BT0OJZCzFhtw7eVeQSPHK0LMCR+0eoouTOCdb2iBFLY233606wjG2B8PWhN5evEuEXiJ5uaix3t5O/D3nASdyFzmt2e2cpr6DLpDxZLqGO2eVNSrwtwOd8YBqA1iwUSS8crDoH2rw3RRRG/Fw/slicrQSj9G7/s8vbZ3PEviwKGgleJW8DcvENqPwkSZZipaomq2iTRty4sZ5YooTV0KyQvkpt9A7StkYZeYodJCwOSOdGZXIl4SfGNs026GRSrKMdcdKoTJqBPc43PI+daD7MpmfVNNiJ4lS7jAOP8Qqr2WkmbK/SRhzB5VaPZ5aS6f2ltrSTcC8hZT6FqGTTCUWlZ9FUqQpVUIAEy8QYGsi9o1k9rqKSqnzcxz8a15z4jQHtboMes6PNGCBMnzkbHz8qmyY5b1KIUWkuTOex10sdredTGwb8KfE2oXZZ4eIFjionYqF0u7yCdeabg+YNF9Rjv8Au+4scR5yXccwKVLiRZC2gZNHrFqfnbiPfoz71KsdQm7xI7gLucBgcjNDZtDme4AjuHKtgsZCeJT1onDpMUWGcgqvLI3zXSSoZCw6bXMRY4z5+VVDUFaS+MXjdFO4XrV2lbhs8nyoBDa5maZMcQYnB60CY1rggQR3yq502FEZFJxgHl6nmfQVGXU9buZWVZA6LzWSID4VYiQfCU7skcgN69aCPHEXJ9Sd6ZuSQtxt3YFt4ZpnxNCqMefCMiiken90mSMH1qbp1v4u8K7dB6U9dsApA2FA2FQHmQkMMY2qm6nH3d0zA8m5Vc7hsH4VWtTspri7BVR3fU5oocCsqtAGTLSYUZOat/Y7TBLdxyPkd0RJ8RQyysRHdJxDiJbBBq69n4li+UsBgceBStVNrGzIw2xbYet2/wDaov41/Ohvtd+uLP7N+pqIWu91D/Gv50P9rgzrVn9m/W1T6H+3L/gp+SMxvSQSaGXjZuFkAxkD76NX0Xg4qCyIXHD1zVidM2rQWjsYbiNHifgJGTtsKm2dpPCCsUySgnOxofLZOViiVsRkZI8zRDs8h0lLo3dpBdLMo4BITlCOoYbj4GtT/wBhtP0iZaySG8EUilTjkRzolMvGONQi4GPCaDWwnN/bxyuXwrHfoDViuYQIFCjfnnlS5TpjowtFbuiFnycsmM586iQavKt6lvFBGOLk0j4A67mi09uQhERIz064qJaW0AlDSRr3inIJ6H/ejUk1yC4P0wndSTWkgimRWc7EwtxD/lTZgWffh38zU2JY0BdyNzknmT8a8j4HYCNABnnigcl6D2cDEEZRuAjpzru4HeR+g2BqUyBQCyrkjHEOtNOOEcI5Y2zQN8nVxRSdQgIuGIOCDt61wqvHwk4Knn6VP1RAJiWOamaTphuoAroW71mC+8VSnwiXbyeWloYolkR9mwce+rLoZx2p0jI8Xexgk8/pioS2fBYogb6EgUgnlvT+hvx9t7QKcrHdQxj4MM/nQrsdkVQN1pV7Sq886wA5AJJIGN96zbth2lnvLuSxspCltGcMyndz/tQzXO0V7q140qyvBDjhWNGI29aEjAq/Bptv7SJp5b4QW7Nvi/bzaMjNWSWPKcS54uuKpmnTm2von6FsH3GrmJivLceVeX8hh2ZbXs9PQzU4UyLJKEQlxXEKs8LTSZGdkU+XnU/CybsgzzrycAhR0zvUJeonl4xayAUHOKFW5K5Odx0o1MCbckkDy2oIIWaYkNge+uOCMUSXMQEiht/ur35DbRuCUfboTUSwumjlaKTcDkaIznIBojaOGmIXhjUqvmahXLnh3OTT5kO4qNPkg55ULAbBsjEuRUSYkcRHPpUlsmQ9KiXBAJP30SAkP2lqyQqRg3LHJYnPD61ZNGi7uzCEEksTnqaE2DJL3NvCVMkm3w6mrckcdlbtNLsiLn3Ck5YSytQQvNNRjRI063CTRM30uIfnQT2t/Xln9m/W1S9N7UaRc3sEMVwe8eRVVcczmonta+vLL7N+tqseBYcW2iOE987KNdwccBxVfEYS5UEftVbljDw8qr+owGKcPjkc0iSKIPkJmNjGhiUF16n8qUhkRhxrjHmc4pW0o41C5ORTt/A7WcjAHiwD8OtAk7KG1Q1pczy35mKExovCD8aNTXjuwBHCvoKH6VbqVAUgLj76kzqyqRjcDlXU27OTpUJGQFl+kc8zUdIu9PHtsdwPKvJTwqp4COvF/SnrF1ZsHmOfoabVoWnUiZb2kUkWXy2+2DUqIIWESKVHn8aYCAHiBAzviu+9wxOcdc+dLUUO3HkrcJIGcBtsioMzF2IBwAeYp+6lYyEEbHy6VFgYkk4HI/GukqB3A66tu9lAyMZGdudTrfUvks8Nva25kkRWPoCTzNRZW3I4s422onYTQJa5KhZSPExHSii2Yo8nkbOIm75h3jPxvwnZQKi9iZu/7TWEp3Ml8jZ//MUxruoraWEpj/bHAo9TXXYBSmt6SD/9VF/MKJegMz4o+iBypUqVXnnHzcdq8zzpE715nevdIBVb7SXv7aKQbkqDVP6VYuz83HamPO6N+Brzfksd41L6LdFOp0Go3Y1zeCTuGMWOIDIB60gcHblXkkmQQOQrw0e1v4K7Lf3zRsHjZSDg1A4tSuSQjtEoO5HM1aBBx8RwT51z8nOB4OH1pioW5N9EPR4JIgzXDl3bb4UWV1C8OdumahvwwkZZcVy8xlkXutx6cqxmqTH8+OmLt9uHPSu5Dw7npUWR+LiPOgo7siykD1obeN8xKeoU7fCp077HlQ6duNHUdVIokgZvgl+yyJ7jVJ7mRmZYYsDJzuauHbW7+S6I6KcNMeEVX/ZkYomuLdcB3AbOeeKXtBvBJfw2oPhiXJ99ehgxf1EjzMs+Gcez7Thda/FMVyluQ3xztVj9rA/47ZfZv1tTvs8sfk2mxzuMSTuGPuztTftY+vbP7N+tqHWT3Wbp1RWIP7sUN1eIFCcUThHgFQdVX5s7VE1wUR7BGmznj4CeW1WZJU7g96AR3RAJ3zVNt2KXPlR6ZzJEkKLhjuSPKlplF8EVLsWu3GzKeQC0Wt/lEwZoyrZXbiz+NC0tuOdF543NHtPidSyqvCnVztTU0ckyFMbhgsc0AQjYsG2rrBW5FxCvECPEo6H3USaz4l3wfcQaT2ZSMupUMPvNDdm0eRTK0RYFc5ytcKNmBzjPMV3BGVbIAXJzuKdIWEN3h4sb8qBsJEdgOHhQEjO7E8/SopYKjuCAuOVSGIAygbc7DHSoU4xxEtt6da7swhXDKsbOB0riTW7a2iiW5XglA+8Vxd5YBDkk9KBdooybmI4zhTRwS6Zjm4JtHt/qH9rXScI4YVbYefrVy7EpjXdLP+ai/mFZ9YKxkCY61o/YxOHW9LyP/iov5hWy8kJu02zeqVKlVxIfNp515SJ3NeZr3TzxUV7OpcNPK8UTtCq+NgNh5UPtLS51C4FtZxmSUjlnlWpaVaLp2hxWdwiBynDIF6k1DrssYYmpeyjTp700V2NuNSKizSzBysMJlYdOX411Or2Vw0T5PCds9R0NdRkgGRDzr59NVaPZTshSyazKQsDwxDyBziodzZalO4a7ulRBzKgn86k311PEMxJk+YOKgNLfXD8PhHvJNMTKFKKO7fTLQzBpZZnUdC3P7ulFIVjif5teFPLnUa1tJRvI2TRDu8KemPOhbFydkHUZ/nAobnTRciEEj6W+9MXp45wOmetd3EiqgwcACuBTIN1Lwg779aiwtxtk8qbupO8kwOVOwDFEB2yNo1zPoV2urWeZ7eCTguYG5oCefu9amzTnXdaEsRJFzIOHPMLT/ZS1F1qus2si5gktG4weWTy/Gofs0ngTtIttdsAxDCHPVx0/CrcGbb2efmhbNj06NYBbwp9FOEflVd9rH17Z/Zv1tVhtSVuowf3x+dV72r/X1n9m/W1Iyu4sPH5FZh/uxTN9Hxxnan4R4BSkXiU0ljEU+VDHdD30b0xo3keaXZeHH3UO1eLgcsOhzT0TYgdRgF0yCPxpVc0UJ8D3A91M54u7iB8KqcEjzqZDDG+FlnlYZ/xGlalY4wxAPCMHO9dx3BLZjGfM0aaQalJcIIwaTZHDCVh6qOE/fXt3amLAt5ZccXNjxA05bT5QK6gjbapJQSLn6OOgoN3ITt9obhTjj4mxt0ppmzs2CD0rsxsgJQ5A51EUgnxMScbCsBs9cFABxbDb4+VDLmRRsSNuYFSbyXhPHsAOuaEljM5wfDnPvrUjGzg/OSF+nSourWctw/epGzrEuXKjkPOinAMDhxindPuZLXUlZADxIVZDyYdRRJbnR0uINlc0+BTKCFGfOrz2VULrmmfaov5hQnVLK3tbuK4tcCC6yUX91h9ICjHZgj+3tMH+ai/mFcotSpiJNNWjcaVKlXoUSHzWeZpIjyOI4kLOeQAzSPOp2hz3y3vcacVEkowzFc8I869nJNQi5P0QxVui19kbS2tLcz2qGW75SytssfpR2SRpDlzvQ/S9O/s6ERLcSSKSWYMdsnmamhWY7Cvi/kdZ+edR6PVw49i5B+tW/fW/fquXi3P8PWg8OOHhU4HlRLtH2gsNBt2W4fjuXU93Cm5O3M+Qqn9n9c+WQ95IpEkRCyYG2/Kt0kZuHK4HqSTosZtUY5bcdAa9W0jB8IFNNeLwcaMCDyqLJqY3HKrEOTCmEUgDG3lUS6lWKM4OSaGrqCxsWJ26DNDb3VWnYrGNvOsrk5ySHWn45eLOwNRby7yCAd6jNMccIrmKMyNk0VC7s7iQs3FUpQEjLHYD1r2KPgXxbUa7N6C2rzi5ulKadC2WPLvT+6PT1rqvgK1BWxzToxoXZPUdZuBwzXa+AEYPDjC/fzrLIppI5lmjdkkVgyupwQeeRV79qmvLcXUekW5AjgPFKF5Z6L8KoAOKoSpELduzYexPby21S4trLVgLe+LKqy8kmP6T6UT9q/19Z/Zv1tWN6HvrWnfaov5xWye1f6+svs362ocngbDyK3F9AV0eVcxfQGK6PrSmEgHrMfhJNDLKYMqoxPgyPgaParHxRHbpVTlJil4gcYpT4Y6LtFkhVpE4cnBorZ2/gAAqtaPq8bkxhvEm/wAKsEeohSGjbei2hKYct4iQQFAxsTXMsZiJOQceRoadULhTkg4wcCmmvJmPD06E9aFxD3omtcDJA5NzFQJ2QHduvLPUVw8zBSQ3EeVMFS3NSxPnXJAttjN3IZpMD4Ada6hjHDgDY9aejgLtnGw8qdaMcARNsV3QUUN8BXmKF6wTBbmUEgjqKMsngzz33obcabca3dxWFspCg8Ur9FWsi6lYU/GhjWGnuOxVtdo2HjunnRhzxsp+Gan+z7XYL/XNKhlYR3PyqIcJ5N4hyo5rOnwxab8hjUCGOLuVHoBufvNZn2IUp260JCeWpwD/AMQU/E992R5Fs6PrmlXoG1KqxB82RxmWZIwwUuwXJ5DNXGD/ANXeyoLXGpwvcsviIbjPuAFZXPcySkl3Jz06VFZRnIxTNZP+RH8adIDFj2O2aPqftJtkymk2TzN0kn8K/cN6q2o9sNe1DKyXphj/AHLccA+/nQAkD316u1Qw0eLH0h+9scYs3HJK7O55sxyTV29kD28l3qdldIskc8a5VuuD/wA6o8pxGB50a7CXZs9cjkBxxHhPup7Sqjkm+UW3tRosuiX3BbyO1vLkxk8/cfOq+5dW8TH8q2DWNKi1/RWgbaQjjicc0YciKyd1uIbiSzvVC3MLcMiP1PmPfSJKh+OW5ECRwTu2fjXIBOwGKni3TPjjKeo5UmUIcIoJ++hsZtI0UBOC2TUtVCDO23WvYoLm5lWKKNmdjgIoyT8BV40HsOIVW711gcbrbjkP4vX0rknJmuUYdgLs72fk1Qi7vA0VgvmcGX0Hp60Z7W9oYdC0g/J1VWxwQRjYZxz9wopql8p+bTCQxjAUcgKxjtfqzarqrsrZhiJSMfmabGNdEs5ub5A08sk80k0rF5JGLMx5kmmwM170pDpTBYQ0HbWtP+1Rfzitl9q/19Z/Zf1tWNaF9daf9qi/nFan7bNVj07X7JWQu7WmQM4H02oZq4mxdSBse6Cmbm8trUZuJkjH+Jqo152lv5wVRxCnkgwfvoNLI8jEsxZjzJOTQbPs3cXTVO1FiFKQB5m8wMCqld3slzIScKD+yKiZI2pZ9K3YjVJlx9mtslzq88cqBkaHhIPqavGsdjpILR7/AE0mSJTxSQkZKg9R5jO1VD2Tpxa9Kh5GHJ++t60oEZXHiGcr5/vD+tA1c+Qt1RMXi8JAK4PlUoKki8Ox+NWztl2Yk0+Z7+wjL2T+IqvOEn+n5VWIpELYdRn1FDJUNi7XB4ljLJjgIUD/AKxUhrLugO8Pi571LjEZXMYwTyxtXF0qDHFuaVY2MfsilVVjwgDJptx16D8akqeLbGPhTlppdzqd2lpYoHlbcseSDqTQ030M4StkSxsrrVr5LGxj45nHP9lF/ePpWjR6DZ6DpEVnbDjuGbieQjxSPjGT6DoKKdndCtOztg6x+OZ/FNMw3c/0HkKhXM7TyvcdW8EKn8TTpxUI17JXN5JcdFL7TKqkqOSgrnzPX8ayfskAPaHowA/+aw/+Yta12iTLFRyUFQfPHM/fWT9ltvaNpA/+7Q/+aKLT+xWb0fWY5UqQ5UqrEnyCxyabY4pUq4I8UZOTXa/SpUqxnCuDyFSdGkMV1FKOjg/jSpUE+ijTq5n0RoMveWUJ80Bob227M2mqwC77wW93EuFmwSCOgbHMUqVY+hEXUuDN7iG8sS0V5CAV/aDAj386maLpE17EbyacQ2QfhyoyzEb4A6e8/jSpUpJWWSk9llo7PalaadeiCztOGPGJHc8Tt65/pRrXdUKKyJkUqVHdIkfPLMx7W640Vq0MRIeUlc+nWqAxzSpUZhziuhSpVphP0Mf8a077VF/OKvf/AKQp/wC1WnD/ACP/AOxqVKtO9mVk5Oegrwgj1pUqE5HJ510gB50qVd7OL/7Hh/2ieRvopCSw8xnetzt2KXqqp57A+ZA2+8UqVKn5Bx6DiqrpggFWGcGs+7Z9lVson1DTQBBn5yAnZPVc9PSlSpskmuQYtp8FM02+jDtHIW25egqc5SQkrgL59aVKo5Ivg2O2dlNfX0dnZhTM4zljgKOpP+1aho2k2mg6eViyTjjllI8Uh8z/AEFKlTsKW1sRqZNyr0cajdG4WOGLIEu+T0GN6FOTvIg693EPLpn8PwpUqTJ27Z0VSKzrsYCSsN1iUgH3bmse7Gt3nb7RZDzbVID/AOIKVKnafpi83Z9ajlSpUqqEH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1690" name="Picture 10" descr="http://melhorqueprimagens.blogs.sapo.pt/arquivo/Yushchenk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0"/>
            <a:ext cx="8568952" cy="5733256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539552" y="5877272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Blip>
                <a:blip r:embed="rId4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Následky otravy tetrachlorodibenzo-p-dioxinem (Viktor Juščenko 2004)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55320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Polycyklické aromatické uhlovodíky (</a:t>
            </a:r>
            <a:r>
              <a:rPr lang="cs-CZ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PAHs</a:t>
            </a:r>
            <a:r>
              <a:rPr lang="cs-CZ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Jsou to </a:t>
            </a: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aromatické </a:t>
            </a:r>
            <a:r>
              <a:rPr lang="cs-CZ" sz="2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ohlovodíky</a:t>
            </a: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obsahující v molekule nejméně 2 kondenzovaná benzenová jádra.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Vznikají při </a:t>
            </a:r>
            <a:r>
              <a:rPr lang="cs-CZ" sz="2400" b="1" dirty="0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nedokonalém hoření organických látek,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ale také </a:t>
            </a:r>
            <a:r>
              <a:rPr lang="cs-CZ" sz="2400" b="1" dirty="0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při kouření a tepelné úpravě potravin (uzení, pečení, smažení a grilování masa nad 200 °C). 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Významným zdrojem je i průmysl: </a:t>
            </a:r>
            <a:r>
              <a:rPr lang="cs-CZ" sz="2400" b="1" dirty="0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výfukové plyny, výroba železa, oceli, hliníku, koksu, dehtu, sazí,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zvláště při použití zastaralých technologií.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Prokázané mutagenní teratogenní a karcinogenní účinky.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Poškozují imunitní systém a reprodukční funkce.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Při metabolické detoxikaci produkují sekundární karcinogeny.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 pokusných zvířat, snížení plodnosti a vývojové vady.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1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AutoShape 2" descr="data:image/jpeg;base64,/9j/4AAQSkZJRgABAQAAAQABAAD/2wCEAAkGBg8PEBQPEBQUDxAVFBUUFRQQEBYVFRUWFBQVFRYVFRYXHCYfFxwjGRQVHy8hJCc1OCwsFR8yNTAqNSYrLyoBCQoKDgwOGg8PGjIkHyQ1MiwvNDQyLywyMCwsNCwsLDIsKiwvLCwyNS0sMCosNC4tLCwsLCwsLDQsLC0sKSwsLP/AABEIAKgBKwMBIgACEQEDEQH/xAAcAAEAAQUBAQAAAAAAAAAAAAAABwEEBQYIAwL/xABCEAACAQIEAwYDBQUGBQUAAAABAgADEQQSITEFBkEHEyJRYXGBkaEUMkJysSMzUmLBc4KSstHwFTRTdKIkQ8LD8f/EABsBAQADAQEBAQAAAAAAAAAAAAADBAUGAgEH/8QALxEAAgICAQMDAQYHAQAAAAAAAQIAAwQRMQUSIRNBUWEUInGBkdEGMqGxwfDxI//aAAwDAQACEQMRAD8Am6IiIiIiIiIiIiIiIiIiIiJjOP8AG0wdE1W1N8qi9rsdflYE/CaK/PmJLAh7XvZVpixA3tcEnY9ekq3ZSVHR2T9Jn5XUKsZgrAk/QbknSkwPKvMwxiEEAVFtcA6EHZh5e0z0nR1sXuXiW6bluQOnBiIlZ7kspERERERERErKRERERERE1fmjnEYVu6p2NSwJLahb7Cw3PWR2WLWvc0gvvShO9z4m0RI8wHaDVzePLUW+oC5T8COvvN9wmKWqi1EN1YAj4yOnIS7+WQ4udVlb7OR7HxPaIiWJdiIiIiIiIiIiIiIiIiIiIiIiIiIiIiIiIiIiImn9pPD3q4dGW9kY3t0zAAH5i3xkZ4YGm1BSqtkFUM7B8yZmqFctjY/eG4O8nqpTDAqwBB0IIuCD5zWa3KmFOJVMhCmm7kBzurIBbyHiMo202d/fXrz8zIycW/1TbTrzrYP0mv8AZXw6orvUa+UUwh9WYg2+AX6iSRPHC4RKShKahFGwAntLFFXpp2y7iUehUEJ2eT+cRESaWoiIiIiIiIiIiIiIiIkN8/0KlPiBdjZTVpvc7ZLrr8LEfCTJMdxngOHxi5ay5rbMDZh7H+kgvqNgGuR5lPMxzco7eQdyCqHFFYOEGQ/aibd4XzLlfxi+wuRt5ybeT6Trg6WfQkFrHcBmJH0P1mE4ByBgUqPUKtUKVWRQ7Ar4bEEgAXOvWboBI6qSH72+NSLHxmW03OADrWhEREtzRiIiIiIiIiIiIiIiIiWuNxeTQfeP09ZdTAcdqMuYjyFvlMXreVZjY26/BJ1v43JalDN5nzU4gL+Jzf8ANLzB8RPU5l8+okS8Qx9bvqelUqz0szgr3Qz1chQg63A8iT6W1m4cqYp3p+LzI+s5R68vp4XJ9TZPtve/xlnav93U3+J50L5VvvYfpPSfoVbdyhvmUTERE9xEREREwlXiuH+2ove0gRRqKR3qXzF6ZAtffQ/KaL2rc4VVqfYaLGmiqDWKmxYuLhLjUKFIJ883prHJwdTJnslsneZDUTvDT/6gp3zZet7ba7So+QQxVRvU6HF6Mr0rbfZ2d3AnTd4kPdlXOlQV1wNVi9GpcU8xv3bgEhQf4SARbobW3MmGT1WCxdiZWbhtiW+mx37g/IiIiSSnERMHzhx44LDl1t3jHIl9gSCSx9gCfe09ohsYKvJniywVqXbgTL18VTpi7uqD+dgv6z7RwwuCCPMG4kBV+JVK9Qmz4ipuxsXNvMnoOkvOXua6mEq3TMtmtUpNcBrbgqdm9ek1W6YNaVwW+Jjr1Q721ZC/MnOJ5YXELURai6q6hl9mFx9DPWY82gd+RERET7ERIU7RefatatUw9JzTw1MlDkJBqsujMxGpW9wBtpc3vpFbaKxsy/g4L5lnYp0B5J+BJa4Swz4gX179j80pzIzmRBiaGWuFqURcWqC6kE6rqNVuNRfeTH2Z85PjabUK5zV6QBD9XQ6XP8wNgfPMPWR15Hc3aw0ZczOkGio3VOHUc/T+83iIiWZiRERERPitVCgkz7mM41VygeWp/T/WUOo5JxcZrVHkcfifE9ovcwE+KvEmOxC/79Z9UOJt+LxD03kTc0c2VqZLiolJbuEFQsM5pqGYAgEDcAZiLk2mb5e47UeqaRJIATU/zIr/APynHMep1IMo2H8Pb9OJa1Wfu6koqwIuOsrLThjXT2J/1/rLudviX+vQlvyNyow0dRLLiOA7wab/AKiXsRlY1eTWarODCsVOxI/xnJVN3zFbG99psHC+BlFsoyC2lx1tpp5XmwWiYtfQEDg2uWA4H7yU3HXgTGrxRqXhxK930FVLmkfc7p/e+cyKsCLjUHUEdZUi+h2mNbhRpnNhm7rqabC9Jv7u6H1X5To5BMlKFwNCQCdrneR/2hc+VsHSWgi9ziXuS1wwVBpmpnqSbgXGljptIkarXr5q+WrXsTnqWZ7Hc3bXprK1mR2ntA2Zt4XSDfX6tjhFPG/f+06cnxXrqilnYIo3LEAfMyFOQOf8RTqJhnqZqNQhFNW790zEBSNblb6WvYXB0sby/R4QgYPUJr1Bs1SxC/kT7q/AfGSVWCwbEpZ2E+HZ2Mdg+QR7iQj2o4ZvttSsuY06wV0YqReyqjWuOhX5Eec1HG4ihVUPUp1TiBRWiAGApXRQiVSfvXCgeHYkbzpfj/LeHx9LusQuYDVWBs6HzVun6HqJoj9iFMvpiWyeRoAt7XzW+kgNToxKDYM1q83FyKUTIYqyDX0I/KaF2acPdsbRYKzik3fPkFyFTyHXUqLes6GwuKSquemwdfMfoR0PoZjeW+VcNw+madBTdtXdzd3I2zHy1Og01lziuGAsatJu5q9WA8L+lRdmHruPOTU1lB595mdRy1ybAUH3QNCX8GQdzn2jYnEOadKoaOHXw/sWK95bQuW+9lJ2Hla+s1vC8dxmFqBlevh3PiGbOuYedm0Ye4MiOUAfA2Jo19BsZAXcKx4B/wA/6Z0rNE7U1D0UyNdqbEuo1Kq4yhmtt4so1/ilxybzHV4rROZxRanZaopCzuTchgT9xSB01uD6TaU4XRWmaQRe7YEMpF81981/vX9Zfxr+xltWc5nYjDvos8HiczYimKlKrhqjmiWq06ofIzqciupRwuv48wNtx0l2lQ1cRmTMy5aVNSws793TSnnI82K3t6yWOKdklGo5ajVNMHXLUTOB7MCDb3v7zJ8t9nOGwbiqxNeqpupZQqKfMLrr6k6dLTU9ehGNoJJ+JjmnIdPRZQB8zMcr5VwlKkGDNTpojjqrAC4IOo1vvMrLPGcLSoc4Jp1QNKiaN7How9DNI5855xOCAwqFPtDDMaqj7qG4ByHQOSD5gAeomLbYFBdp0GHiPkWLTUPP7fMkOJzVW5hxRY1WrVywOr97U0J/mvp7SQeQe0PE1XGDrEVqj6UalRspuBcrUIHi0BIO+luotWTKVjojU2croVtFZsVw2uQPaSjWrqil3IVRuWNgJy/zPhXpValM6lXbf8QvcH2IIPsZ0nR4SCwqV27+oNswsifkTYe5ufWYPnHs9w/Ev2lzRxAFu8UXDAbB1/Fbobg/pPd9ZfRHtKvTMxMculn8rjW/iQLj61CrUrYhKlU1K9QP3WTKqXOZhUa5FQA6Lb302khdjVA/a3qE2AolNTbMzMhsPOwQn5S4wnYfUD/tMRTCX3p02LEezWA+skXhvKuFw+HGGRPADmuT4y/8ZYa5ttRtawsJEtbtYGYa1L9+Zj0YjY9Ldxb9AJl4mHxGMqYNGeqTWw6gsamneIAL+MbOPUa+kiDmTtLxmJc5KjYajfw06TZTb+dxqx+NvST23LXzMzA6bbmk9mgByTxJ3ic/8C7RcfhnBFVqyg6067FwR5XbxKfUfWTJwzjVTHUkq4Yd1ScXNSpZmB2ZVQdQQRc+Wxiq5bPA5n3O6Zbh6ZiCp4ImUxmPp0QC5tfYDVmPkqjUn2lhWpVsQLsgpJY5VfWo1+ptog9NfhLzCcMp0jmF3qHepUOZz8eg9BpLuL6EvrNb8GZoJB2JGPGOUHYsFOW+bTKLjMuVspIut10JG4mQ5e5aKNc+Jza5sOgCi9ttAJvj0lO4B9xeFQDYW9pz56Lc3/m920+NeZN6o5A8z4w1HIoXy/WesROjrrWtQi8DxISdxEStp7nyUiVtKREREREhXtxwVQYqlW1yPRCg9M1N2LD5Op+Mj6liKT08PnrVMM+H70EU0Yu+d2cNSYaKxzZTmI0Ub7Tpjj/L9DH0TQrrmU6gjRkYbMp6HX43sZFuO7FnWslOnXRlfMQXpsGAUAm4FwTY+nwlVlZWJUb3N6i+i+larX7Sv9R+Uj/lLAVa1ejRW+d6iKLdPELn4AE/CdSzU+TezzD8N/aXNbEEW7xlsFB3CLra/Ukk+202ye6ayuyeTK3UstL2VK/KqNb+ZWJSJPMqVnhjaZem6qbMyMoPkSpAP1ntEGfQdHc5bXFDD4mk1VTlpVVLrbUZGGYWPUWOnpLTEkhQv2o4omq75VFTKoIAzk1ACHbqoB21MnDnXsqpY6ocRQYUKzauGW9Nz/FpqreZF7+V9ZqfBuxitUdu8q0qaI5RjTDOxK2vlBCjruflKArdAUA3OqbLx8mxch7O0jkftMt2IYZ74mrqEtTT0LXZvoCP8UlaY/gnBaOCorh6AyovnqzE7sx6k/70l/LdSdiBZg5+T9qyGtHB/wAeJWJSJJKUrII7W6FROI1GN7OlNk/KECED+8rfOTtNf5v5Oo8SphXJp1Fv3dRRcrfcEfiU2GnppaQX1l00JqdKzFxMjvfgjR+m/eQFVxTtTQ08StCkuGam9EklmqeLMO62fOSDn6emUS95BwtR8dhVW+bvkb2CHOx/wqZsNXsgxi1hSDUGzBmDZ3AyqQCSMlwfENJIfJXIFLh16jN32IYZS+WyqOqoPgLk726bSsEd2GxoCbbZWLiVWGuzvZt6H4/M2wRETQnIRERETWe0ik7cMxATcKrG38K1FZvoCfhOf8DjAmI8TCmTTqrTqP8AdSq1NhTcnpZjv0vfpOpKtIMpVgGUgggi4IOhBHlaQ/zV2MVMzVMGyvS1Pd1Gyug3sGOjD3sffeVbkPeHA3N7p2Un2d8V27dnYP8AgyNMTia2akK1dcTUCEEo4qZBnJCNVH7w633Nr2k79kNNxw67Xs1aoUv/AA+FTb+8rTR+WuxivVKVMQy0aJAbwMHqMDrZbaLcdSdPKTPgcFToU0o0lCU0UKqjoALCK0JfvI1PmbkomMMVW7vO9+094iJamFERERERERKiIiIiDEGIlIiIiJj8X/zND8tb9EE1HtN52qYMLhsO2Ss652fqiXIAW/4iQdegHqCIlerXqBq5FWoASWq2drEakl+nzlWzJCN2gbm9hdFbIqF1jhAeN+86YiRB2a8/1e+TB4hzVpVDlps5uyP+Fcx1Knax2JHS8l+TV2CwbEzs3DfDs9N/PuD8iIiJJKUREExEGY/g3/vf9xV/UD+ki3m/tTrvUalg37mipIFRQM9S2hYE/dXytr1vraYDhPaHj6D5krmoL3ZKtnVid79QT5gyo2WgOp0FX8P5L1hyQCeAT5nQMTD8qcx0+IYZa6DKb5XS98ji1xfqNQQfIiZiWgQRsTCsratijjRHgxERPs8RETSu0Dn/AP4fahRCtiGXNdtVprewJHVjY2Hpc9AfDuEGzJ8fHsyLBXWNkzZa3/OU/wCxq/56UyE51qdpHEO9FQ4l84BA0SwBIJGXLa2g6dJJ/Z52if8AECcPXCriAuZWXRaijfT8LDe3Uai1jIkyFc64mjldIux0L7DAc69pvcREsTHiIiIieeJ+435W/Qz5xmLSjTarUIVEUsxPQKLkyHeYe1jF1WYYe2Go6geFWqMPNi1wPYDTzMituWvmaGD067NJFY8DkniS5wb/AJaj/ZU/8gl5IV5b7V8TQKpXy4igLLYKq1FUaeErYNYdCNfMSZMHi0rU1q0yGR1DKR1DC4MV3LZxPmb0+7DIFnB4I8ie0REllCIiIiIiIiIifFWsFFzoJ5d1RSzHQET0lJYnig6Kbe896GLV9tD5GUKOqYl79lbgn/eJ7NbAbInvE8MXjadIZqjBRsOpJ8lA1J9BLPNiK+18NS8zY1mHoNqfxufaaM8SI+2TDOmOz7q9JCp/LdSP0P8AeE0h8VTdaLGu+HajRekadNHzsxaoQabDw2fOA2YjY76TojjPJeExdDuHUjXMKgN6ge1s2Y3zXGhB3+Ujyv2H18/gr0il/vMrq1vyi4+sptWyOSo3udLVl4+RjpVa/YU8fQzRuRcDUq4zDIt8xrUzp0CMHY/AKT8J01NS5X7OMLgkOb9vVYWZ2GWwuDamAfDqAb3vpv0mayYjD7XxNLyJ/bKPQ7VB6HX1MlorKg795n9Ty0yHUV/yqNb+Zk7z5FQXsCL+V9flIk7Ruf6rVDhcM7UqSC1RhdHdiLlSd1AvYjqb9JoB76mor5KlNSQVq5WXU7EP69D1kb5Wm0o3qXcboRsqFltgTu4H+kTpy8sOPI5wtcU/vmjVC2/iNNrfWaJ2c8/1KwbDYkvWqKuakyqWqOL2KNbci4OY9L32ud37jEV/3h+z0/4KbXqH81TZfZfnJ0cWLsTIycazDu9N+R5+hnNdHEIuIomt+4FRC9xcZMwvcdRbf4xxHEYrKv2itSrHvHyim9Oo4Ww8QancLTJ2UkbbST+dOyF6jtVwWUqxuaLtlKk75GOhB8ja3n5a3wjsZ4i7gVETDJfVqjq3yVCSfp7ymEZVKds6WzJpvtXJFoA9weR+X7TbexBX7vEsfuZqQH5grlvoU+kk+a9wbgD8OoijhrVqQ1ZXslQsfvMHGhJ8jtoLzy5i5wXD0SUUiuTlCVVIKm1yzDqAPI6kiX8alj21rzOX6nmJZa+QfC/t4/rNmi8gvHcxVqjZqlaozb/fIA9lXRfgJsPKfPVWnUWnWc1aDEAlzdkvoGDHUjzB6bTXs6VYq7DAke05+vq1bMAVIB95Kc527WHqLxPEZr7pb8vdJlt8P6ydzxN6umGXONu9e4pD26v8NPWatzv2bHiCCoKt8WotmdQEdeiWUeEA3IOu5ve+mHchZfE6vpmStFp7joEa38SGGNY0ENDuPsv2Ymsaop/vvHnDH94Kl8uQD+W2l5kuyzvDxHC5d+81/LkbP/43nqeyHimfL9nv/N3lLL/izSTeRuzFcCpqVnJxLCwNFiBSHkp/ET1JFult7w6LkeNamh314tdhNgYsCAB55+ZvwiYz7RXofvR39P8A6lNbOPz0xv7r8pEfO/aXXr1Wp4eo1HDKSo7tirVLaZ2YagHoB03vJ7bRWNmZeDg2ZjlU8Ack8CTfE5o4XzfiqL56NeojXv8AvCwP5la4b4iTXylz1TxmGD1BbEKcjU6alixtcMi72I89iCLzxXeHPbrRljO6VZip6oYMvGx7T57VGccMqZdi9IN+XvB/XLIJwNMvVqDJ3zJRqPSpG5FSouWy5Rq1gWbKN8s6MxmBq4xGpVgKNBwQyaNUYHoW+6nwufWRFzD2VY2g5NJDiad7q9K2ceWZL3De15HepDh9bEu9MuR8V8Uv2MTsHjfA5miYjvhVQ1KIwzNTViqXAa5YBzTJ/Zkgfd02vbWdBdljOeGUs22aqFv/AA9439c0jjgHZVjcRUDVkbDU73Z6v3z+Vb3J97f0ku4TB1MEi06S99h0FlQWFVAP4TtU+Nj7z7SCzl9anjqNiVYy4wcO29kjyBz7zMRPDCY6nWF0N7aEbMp8mU6qfee8tznoieL4tF0LC/8Avyn3TrK2xB9pCuRUzdisCfjY3+k+6M+4iJNPkqJg+L4qxJOy6f6zOTBcbwhN/Jv1nO/xGHOKO3jY3+H/AGTU67pqNTmlhUC5TlY2BO17Ej2uAbe02LhnEO8UOvuJp1flZ+/FUKM4KnMSdlUqBbYaH6dJtnAuGFFWmN9pyeTXjj0/sp2+/wDksgnz3TYMFw1EPeG9SqR+8qG7ew6KPQCXsoq2FpWfpi70N8yhERE9REGIiJzj2g4R6ONxKNuaruCeq1CXU/JvoZheLYqjVeriErVA9YU7UFRly2y5lqsfCyLl8Nr/AIdBadB84ciYfiagvelWUWWqgBNt8rA/eW+vprYi5kfYbsVc12pHEUwqBSWFJiSHzWspNr+E9ZS9NkJ0N7nT/baMpKza/aUGuD518alh2O4N3x6OL5aVN2Y9PEpQA+5b/wATJ1mH5Z5Ww/DqXdUQbk3d21dztc26DoBoPnMxJ6a+xdGZPUssZV3evAAA/KIiJNM6JHXaxSYGg+uTLUX0DXVvqP8ALJFllxjhFLF0mo1RdTqCN1I2ZT0IlnFu9G0OZVy6TfUUE5zbHVjSVKFdMLVWuzVDUq91mQqgpsG/GFIe6fzbG8u8JW76vVNEHu3qN3YC2uGbw2Xpe+3rN04h2O1s96b0qi30LEo3xFiPkZsvKXZymDYVqzCpUXVVUeBT/Fc6sfLa001vqqY2h979pmNTbcgpKa17zccMhVFU6kKAfcAAz0iJhzcA1ERET7LfiFJnpVEQ2ZkdVPkSpA+pnMOHZExVI1xamtRe8DC4AB1zDqAdx6GdTSPOdOydMZUbEYZlo1WN3Rwe7djuwI1QnroQd9NZXuQkhh7TY6blV1q9Nh0G9/jX/ZD+L+0sqfaK9PENncqFqLVYKQvizrfKhOyX0tewko9iuGcfaamuT9knoWGdj8gR/iEw3BOx7E1GPeVKVKmrsjFCztdTY5VsB8zJc4HwWjgqK4eiLIvUm7Mx3Zj1J/3tIq63azvYal/My6KcM41Tdxbk+wA8y/iIl2cxERERLTF8MSoc4vTqjapT0b2PRh6GWlXEVkBSoVJ6OlxmHqv4T7GZaYrjKG9/MW+X/wCzG65bZXhsa+fA/I8yWoAsNzA47mGlRNmIEvOHcTFSzIdZHHM+FqFmAKKSzX7yiahKlLKEsPCc19bjcG+lps/KNFwLm9stMa+a00B+oM4u3CSjHXIR/vS0HJbRHiSJRqZlDec+54YJLIL+/wA9Z7z9GxmZ6UZ+SBv8dSi3MT5qUwwsdRPqVtJmUMNHifJZNwpPM/Se9HDKn3R8es9pSU6cDGpbvrQAz0XY+CYiIl2eYiIiIiIiImOwp/8AVV/7Oh/9kx3NvMv2RVRLCowJudcqjS9upvNIpc14gVCwqPnyqzXsbrplJG1vF9ZTtzFrbt0T+EysnqldFnp9pYjnXtJZiYnlzjYxdHObB1OVgNr2uCPQj+sy0so4dQw4M0arVtQOnBiIie5JEREREREREREREREREGJrfNPNX2Y91TsalrktqFB206kyO21al7m4kGRkJjobLD4mU4NtV/7it/mmQkacO50r02bUMC5Z1ZbeJjrqB4Tp9NpIXDcetektVPusOu4OxB9QZFTkpd4XmV8TPqyiQmwR7GXMREsy/ERERE+K1EOLHafcTy6K6lWGwYHiYLE8thjeyt76S7wfCFTe2nQbTJRMhOiYiP39vHsTsfpJTaxGoiImzIpUREREQYlIiIiIiIiIiIiIiRn2v4CqAmIS5TL3bEfhIJK398x+Ujr/AI/d6iBQAcNTpqwogOaiijmDPvl8L/ITo6tQV1KOAykWKsAQQehB3mDpch8MV+8GGp5t9QSoPohOX6Sq1J7iV95nviHvZk197ncxnZjgqi4U1agK94QVB6qosG+JJt6CblKAWlZNWgrUKJaopWmsVr7RERJJNEREREREREREREREREibtKp1KeKLa5XyMp9AApHwI+oksyz4lwmjiU7usgddxfQg+YI1Egvq9VdfnKeZjfaECjkHYkEvxVXauECqTiFKlS96iA1bucxsN12t97aTHyPh3TBJnuCxZwD0DHT5gX+M8cH2ecPpP3ndlyDcCo2ZR8Nj8ZsoFpHVSwfvbniQ4+Ky2+s+gda8RERLc0oiIiIiIiIiIiIiIiJURERERKRERERERERERERERERERERERERERERERERERERERERERERERERERERERERERERERERERERET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6804" name="AutoShape 4" descr="data:image/jpeg;base64,/9j/4AAQSkZJRgABAQAAAQABAAD/2wCEAAkGBg8PEBQPEBQUDxAVFBUUFRQQEBYVFRUWFBQVFRYVFRYXHCYfFxwjGRQVHy8hJCc1OCwsFR8yNTAqNSYrLyoBCQoKDgwOGg8PGjIkHyQ1MiwvNDQyLywyMCwsNCwsLDIsKiwvLCwyNS0sMCosNC4tLCwsLCwsLDQsLC0sKSwsLP/AABEIAKgBKwMBIgACEQEDEQH/xAAcAAEAAQUBAQAAAAAAAAAAAAAABwEEBQYIAwL/xABCEAACAQIEAwYDBQUGBQUAAAABAgADEQQSITEFBkEHEyJRYXGBkaEUMkJysSMzUmLBc4KSstHwFTRTdKIkQ8LD8f/EABsBAQADAQEBAQAAAAAAAAAAAAADBAUGAgEH/8QALxEAAgICAQMDAQYHAQAAAAAAAQIAAwQRMQUSIRNBUWEUInGBkdEGMqGxwfDxI//aAAwDAQACEQMRAD8Am6IiIiIiIiIiIiIiIiIiIiJjOP8AG0wdE1W1N8qi9rsdflYE/CaK/PmJLAh7XvZVpixA3tcEnY9ekq3ZSVHR2T9Jn5XUKsZgrAk/QbknSkwPKvMwxiEEAVFtcA6EHZh5e0z0nR1sXuXiW6bluQOnBiIlZ7kspERERERERErKRERERERE1fmjnEYVu6p2NSwJLahb7Cw3PWR2WLWvc0gvvShO9z4m0RI8wHaDVzePLUW+oC5T8COvvN9wmKWqi1EN1YAj4yOnIS7+WQ4udVlb7OR7HxPaIiWJdiIiIiIiIiIiIiIiIiIiIiIiIiIiIiIiIiIiImn9pPD3q4dGW9kY3t0zAAH5i3xkZ4YGm1BSqtkFUM7B8yZmqFctjY/eG4O8nqpTDAqwBB0IIuCD5zWa3KmFOJVMhCmm7kBzurIBbyHiMo202d/fXrz8zIycW/1TbTrzrYP0mv8AZXw6orvUa+UUwh9WYg2+AX6iSRPHC4RKShKahFGwAntLFFXpp2y7iUehUEJ2eT+cRESaWoiIiIiIiIiIiIiIiIkN8/0KlPiBdjZTVpvc7ZLrr8LEfCTJMdxngOHxi5ay5rbMDZh7H+kgvqNgGuR5lPMxzco7eQdyCqHFFYOEGQ/aibd4XzLlfxi+wuRt5ybeT6Trg6WfQkFrHcBmJH0P1mE4ByBgUqPUKtUKVWRQ7Ar4bEEgAXOvWboBI6qSH72+NSLHxmW03OADrWhEREtzRiIiIiIiIiIiIiIiIiWuNxeTQfeP09ZdTAcdqMuYjyFvlMXreVZjY26/BJ1v43JalDN5nzU4gL+Jzf8ANLzB8RPU5l8+okS8Qx9bvqelUqz0szgr3Qz1chQg63A8iT6W1m4cqYp3p+LzI+s5R68vp4XJ9TZPtve/xlnav93U3+J50L5VvvYfpPSfoVbdyhvmUTERE9xEREREwlXiuH+2ove0gRRqKR3qXzF6ZAtffQ/KaL2rc4VVqfYaLGmiqDWKmxYuLhLjUKFIJ883prHJwdTJnslsneZDUTvDT/6gp3zZet7ba7So+QQxVRvU6HF6Mr0rbfZ2d3AnTd4kPdlXOlQV1wNVi9GpcU8xv3bgEhQf4SARbobW3MmGT1WCxdiZWbhtiW+mx37g/IiIiSSnERMHzhx44LDl1t3jHIl9gSCSx9gCfe09ohsYKvJniywVqXbgTL18VTpi7uqD+dgv6z7RwwuCCPMG4kBV+JVK9Qmz4ipuxsXNvMnoOkvOXua6mEq3TMtmtUpNcBrbgqdm9ek1W6YNaVwW+Jjr1Q721ZC/MnOJ5YXELURai6q6hl9mFx9DPWY82gd+RERET7ERIU7RefatatUw9JzTw1MlDkJBqsujMxGpW9wBtpc3vpFbaKxsy/g4L5lnYp0B5J+BJa4Swz4gX179j80pzIzmRBiaGWuFqURcWqC6kE6rqNVuNRfeTH2Z85PjabUK5zV6QBD9XQ6XP8wNgfPMPWR15Hc3aw0ZczOkGio3VOHUc/T+83iIiWZiRERERPitVCgkz7mM41VygeWp/T/WUOo5JxcZrVHkcfifE9ovcwE+KvEmOxC/79Z9UOJt+LxD03kTc0c2VqZLiolJbuEFQsM5pqGYAgEDcAZiLk2mb5e47UeqaRJIATU/zIr/APynHMep1IMo2H8Pb9OJa1Wfu6koqwIuOsrLThjXT2J/1/rLudviX+vQlvyNyow0dRLLiOA7wab/AKiXsRlY1eTWarODCsVOxI/xnJVN3zFbG99psHC+BlFsoyC2lx1tpp5XmwWiYtfQEDg2uWA4H7yU3HXgTGrxRqXhxK930FVLmkfc7p/e+cyKsCLjUHUEdZUi+h2mNbhRpnNhm7rqabC9Jv7u6H1X5To5BMlKFwNCQCdrneR/2hc+VsHSWgi9ziXuS1wwVBpmpnqSbgXGljptIkarXr5q+WrXsTnqWZ7Hc3bXprK1mR2ntA2Zt4XSDfX6tjhFPG/f+06cnxXrqilnYIo3LEAfMyFOQOf8RTqJhnqZqNQhFNW790zEBSNblb6WvYXB0sby/R4QgYPUJr1Bs1SxC/kT7q/AfGSVWCwbEpZ2E+HZ2Mdg+QR7iQj2o4ZvttSsuY06wV0YqReyqjWuOhX5Eec1HG4ihVUPUp1TiBRWiAGApXRQiVSfvXCgeHYkbzpfj/LeHx9LusQuYDVWBs6HzVun6HqJoj9iFMvpiWyeRoAt7XzW+kgNToxKDYM1q83FyKUTIYqyDX0I/KaF2acPdsbRYKzik3fPkFyFTyHXUqLes6GwuKSquemwdfMfoR0PoZjeW+VcNw+madBTdtXdzd3I2zHy1Og01lziuGAsatJu5q9WA8L+lRdmHruPOTU1lB595mdRy1ybAUH3QNCX8GQdzn2jYnEOadKoaOHXw/sWK95bQuW+9lJ2Hla+s1vC8dxmFqBlevh3PiGbOuYedm0Ye4MiOUAfA2Jo19BsZAXcKx4B/wA/6Z0rNE7U1D0UyNdqbEuo1Kq4yhmtt4so1/ilxybzHV4rROZxRanZaopCzuTchgT9xSB01uD6TaU4XRWmaQRe7YEMpF81981/vX9Zfxr+xltWc5nYjDvos8HiczYimKlKrhqjmiWq06ofIzqciupRwuv48wNtx0l2lQ1cRmTMy5aVNSws793TSnnI82K3t6yWOKdklGo5ajVNMHXLUTOB7MCDb3v7zJ8t9nOGwbiqxNeqpupZQqKfMLrr6k6dLTU9ehGNoJJ+JjmnIdPRZQB8zMcr5VwlKkGDNTpojjqrAC4IOo1vvMrLPGcLSoc4Jp1QNKiaN7How9DNI5855xOCAwqFPtDDMaqj7qG4ByHQOSD5gAeomLbYFBdp0GHiPkWLTUPP7fMkOJzVW5hxRY1WrVywOr97U0J/mvp7SQeQe0PE1XGDrEVqj6UalRspuBcrUIHi0BIO+luotWTKVjojU2croVtFZsVw2uQPaSjWrqil3IVRuWNgJy/zPhXpValM6lXbf8QvcH2IIPsZ0nR4SCwqV27+oNswsifkTYe5ufWYPnHs9w/Ev2lzRxAFu8UXDAbB1/Fbobg/pPd9ZfRHtKvTMxMculn8rjW/iQLj61CrUrYhKlU1K9QP3WTKqXOZhUa5FQA6Lb302khdjVA/a3qE2AolNTbMzMhsPOwQn5S4wnYfUD/tMRTCX3p02LEezWA+skXhvKuFw+HGGRPADmuT4y/8ZYa5ttRtawsJEtbtYGYa1L9+Zj0YjY9Ldxb9AJl4mHxGMqYNGeqTWw6gsamneIAL+MbOPUa+kiDmTtLxmJc5KjYajfw06TZTb+dxqx+NvST23LXzMzA6bbmk9mgByTxJ3ic/8C7RcfhnBFVqyg6067FwR5XbxKfUfWTJwzjVTHUkq4Yd1ScXNSpZmB2ZVQdQQRc+Wxiq5bPA5n3O6Zbh6ZiCp4ImUxmPp0QC5tfYDVmPkqjUn2lhWpVsQLsgpJY5VfWo1+ptog9NfhLzCcMp0jmF3qHepUOZz8eg9BpLuL6EvrNb8GZoJB2JGPGOUHYsFOW+bTKLjMuVspIut10JG4mQ5e5aKNc+Jza5sOgCi9ttAJvj0lO4B9xeFQDYW9pz56Lc3/m920+NeZN6o5A8z4w1HIoXy/WesROjrrWtQi8DxISdxEStp7nyUiVtKREREREhXtxwVQYqlW1yPRCg9M1N2LD5Op+Mj6liKT08PnrVMM+H70EU0Yu+d2cNSYaKxzZTmI0Ub7Tpjj/L9DH0TQrrmU6gjRkYbMp6HX43sZFuO7FnWslOnXRlfMQXpsGAUAm4FwTY+nwlVlZWJUb3N6i+i+larX7Sv9R+Uj/lLAVa1ejRW+d6iKLdPELn4AE/CdSzU+TezzD8N/aXNbEEW7xlsFB3CLra/Ukk+202ye6ayuyeTK3UstL2VK/KqNb+ZWJSJPMqVnhjaZem6qbMyMoPkSpAP1ntEGfQdHc5bXFDD4mk1VTlpVVLrbUZGGYWPUWOnpLTEkhQv2o4omq75VFTKoIAzk1ACHbqoB21MnDnXsqpY6ocRQYUKzauGW9Nz/FpqreZF7+V9ZqfBuxitUdu8q0qaI5RjTDOxK2vlBCjruflKArdAUA3OqbLx8mxch7O0jkftMt2IYZ74mrqEtTT0LXZvoCP8UlaY/gnBaOCorh6AyovnqzE7sx6k/70l/LdSdiBZg5+T9qyGtHB/wAeJWJSJJKUrII7W6FROI1GN7OlNk/KECED+8rfOTtNf5v5Oo8SphXJp1Fv3dRRcrfcEfiU2GnppaQX1l00JqdKzFxMjvfgjR+m/eQFVxTtTQ08StCkuGam9EklmqeLMO62fOSDn6emUS95BwtR8dhVW+bvkb2CHOx/wqZsNXsgxi1hSDUGzBmDZ3AyqQCSMlwfENJIfJXIFLh16jN32IYZS+WyqOqoPgLk726bSsEd2GxoCbbZWLiVWGuzvZt6H4/M2wRETQnIRERETWe0ik7cMxATcKrG38K1FZvoCfhOf8DjAmI8TCmTTqrTqP8AdSq1NhTcnpZjv0vfpOpKtIMpVgGUgggi4IOhBHlaQ/zV2MVMzVMGyvS1Pd1Gyug3sGOjD3sffeVbkPeHA3N7p2Un2d8V27dnYP8AgyNMTia2akK1dcTUCEEo4qZBnJCNVH7w633Nr2k79kNNxw67Xs1aoUv/AA+FTb+8rTR+WuxivVKVMQy0aJAbwMHqMDrZbaLcdSdPKTPgcFToU0o0lCU0UKqjoALCK0JfvI1PmbkomMMVW7vO9+094iJamFERERERERKiIiIiDEGIlIiIiJj8X/zND8tb9EE1HtN52qYMLhsO2Ss652fqiXIAW/4iQdegHqCIlerXqBq5FWoASWq2drEakl+nzlWzJCN2gbm9hdFbIqF1jhAeN+86YiRB2a8/1e+TB4hzVpVDlps5uyP+Fcx1Knax2JHS8l+TV2CwbEzs3DfDs9N/PuD8iIiJJKUREExEGY/g3/vf9xV/UD+ki3m/tTrvUalg37mipIFRQM9S2hYE/dXytr1vraYDhPaHj6D5krmoL3ZKtnVid79QT5gyo2WgOp0FX8P5L1hyQCeAT5nQMTD8qcx0+IYZa6DKb5XS98ji1xfqNQQfIiZiWgQRsTCsratijjRHgxERPs8RETSu0Dn/AP4fahRCtiGXNdtVprewJHVjY2Hpc9AfDuEGzJ8fHsyLBXWNkzZa3/OU/wCxq/56UyE51qdpHEO9FQ4l84BA0SwBIJGXLa2g6dJJ/Z52if8AECcPXCriAuZWXRaijfT8LDe3Uai1jIkyFc64mjldIux0L7DAc69pvcREsTHiIiIieeJ+435W/Qz5xmLSjTarUIVEUsxPQKLkyHeYe1jF1WYYe2Go6geFWqMPNi1wPYDTzMituWvmaGD067NJFY8DkniS5wb/AJaj/ZU/8gl5IV5b7V8TQKpXy4igLLYKq1FUaeErYNYdCNfMSZMHi0rU1q0yGR1DKR1DC4MV3LZxPmb0+7DIFnB4I8ie0REllCIiIiIiIiIifFWsFFzoJ5d1RSzHQET0lJYnig6Kbe896GLV9tD5GUKOqYl79lbgn/eJ7NbAbInvE8MXjadIZqjBRsOpJ8lA1J9BLPNiK+18NS8zY1mHoNqfxufaaM8SI+2TDOmOz7q9JCp/LdSP0P8AeE0h8VTdaLGu+HajRekadNHzsxaoQabDw2fOA2YjY76TojjPJeExdDuHUjXMKgN6ge1s2Y3zXGhB3+Ujyv2H18/gr0il/vMrq1vyi4+sptWyOSo3udLVl4+RjpVa/YU8fQzRuRcDUq4zDIt8xrUzp0CMHY/AKT8J01NS5X7OMLgkOb9vVYWZ2GWwuDamAfDqAb3vpv0mayYjD7XxNLyJ/bKPQ7VB6HX1MlorKg795n9Ty0yHUV/yqNb+Zk7z5FQXsCL+V9flIk7Ruf6rVDhcM7UqSC1RhdHdiLlSd1AvYjqb9JoB76mor5KlNSQVq5WXU7EP69D1kb5Wm0o3qXcboRsqFltgTu4H+kTpy8sOPI5wtcU/vmjVC2/iNNrfWaJ2c8/1KwbDYkvWqKuakyqWqOL2KNbci4OY9L32ud37jEV/3h+z0/4KbXqH81TZfZfnJ0cWLsTIycazDu9N+R5+hnNdHEIuIomt+4FRC9xcZMwvcdRbf4xxHEYrKv2itSrHvHyim9Oo4Ww8QancLTJ2UkbbST+dOyF6jtVwWUqxuaLtlKk75GOhB8ja3n5a3wjsZ4i7gVETDJfVqjq3yVCSfp7ymEZVKds6WzJpvtXJFoA9weR+X7TbexBX7vEsfuZqQH5grlvoU+kk+a9wbgD8OoijhrVqQ1ZXslQsfvMHGhJ8jtoLzy5i5wXD0SUUiuTlCVVIKm1yzDqAPI6kiX8alj21rzOX6nmJZa+QfC/t4/rNmi8gvHcxVqjZqlaozb/fIA9lXRfgJsPKfPVWnUWnWc1aDEAlzdkvoGDHUjzB6bTXs6VYq7DAke05+vq1bMAVIB95Kc527WHqLxPEZr7pb8vdJlt8P6ydzxN6umGXONu9e4pD26v8NPWatzv2bHiCCoKt8WotmdQEdeiWUeEA3IOu5ve+mHchZfE6vpmStFp7joEa38SGGNY0ENDuPsv2Ymsaop/vvHnDH94Kl8uQD+W2l5kuyzvDxHC5d+81/LkbP/43nqeyHimfL9nv/N3lLL/izSTeRuzFcCpqVnJxLCwNFiBSHkp/ET1JFult7w6LkeNamh314tdhNgYsCAB55+ZvwiYz7RXofvR39P8A6lNbOPz0xv7r8pEfO/aXXr1Wp4eo1HDKSo7tirVLaZ2YagHoB03vJ7bRWNmZeDg2ZjlU8Ack8CTfE5o4XzfiqL56NeojXv8AvCwP5la4b4iTXylz1TxmGD1BbEKcjU6alixtcMi72I89iCLzxXeHPbrRljO6VZip6oYMvGx7T57VGccMqZdi9IN+XvB/XLIJwNMvVqDJ3zJRqPSpG5FSouWy5Rq1gWbKN8s6MxmBq4xGpVgKNBwQyaNUYHoW+6nwufWRFzD2VY2g5NJDiad7q9K2ceWZL3De15HepDh9bEu9MuR8V8Uv2MTsHjfA5miYjvhVQ1KIwzNTViqXAa5YBzTJ/Zkgfd02vbWdBdljOeGUs22aqFv/AA9439c0jjgHZVjcRUDVkbDU73Z6v3z+Vb3J97f0ku4TB1MEi06S99h0FlQWFVAP4TtU+Nj7z7SCzl9anjqNiVYy4wcO29kjyBz7zMRPDCY6nWF0N7aEbMp8mU6qfee8tznoieL4tF0LC/8Avyn3TrK2xB9pCuRUzdisCfjY3+k+6M+4iJNPkqJg+L4qxJOy6f6zOTBcbwhN/Jv1nO/xGHOKO3jY3+H/AGTU67pqNTmlhUC5TlY2BO17Ej2uAbe02LhnEO8UOvuJp1flZ+/FUKM4KnMSdlUqBbYaH6dJtnAuGFFWmN9pyeTXjj0/sp2+/wDksgnz3TYMFw1EPeG9SqR+8qG7ew6KPQCXsoq2FpWfpi70N8yhERE9REGIiJzj2g4R6ONxKNuaruCeq1CXU/JvoZheLYqjVeriErVA9YU7UFRly2y5lqsfCyLl8Nr/AIdBadB84ciYfiagvelWUWWqgBNt8rA/eW+vprYi5kfYbsVc12pHEUwqBSWFJiSHzWspNr+E9ZS9NkJ0N7nT/baMpKza/aUGuD518alh2O4N3x6OL5aVN2Y9PEpQA+5b/wATJ1mH5Z5Ww/DqXdUQbk3d21dztc26DoBoPnMxJ6a+xdGZPUssZV3evAAA/KIiJNM6JHXaxSYGg+uTLUX0DXVvqP8ALJFllxjhFLF0mo1RdTqCN1I2ZT0IlnFu9G0OZVy6TfUUE5zbHVjSVKFdMLVWuzVDUq91mQqgpsG/GFIe6fzbG8u8JW76vVNEHu3qN3YC2uGbw2Xpe+3rN04h2O1s96b0qi30LEo3xFiPkZsvKXZymDYVqzCpUXVVUeBT/Fc6sfLa001vqqY2h979pmNTbcgpKa17zccMhVFU6kKAfcAAz0iJhzcA1ERET7LfiFJnpVEQ2ZkdVPkSpA+pnMOHZExVI1xamtRe8DC4AB1zDqAdx6GdTSPOdOydMZUbEYZlo1WN3Rwe7djuwI1QnroQd9NZXuQkhh7TY6blV1q9Nh0G9/jX/ZD+L+0sqfaK9PENncqFqLVYKQvizrfKhOyX0tewko9iuGcfaamuT9knoWGdj8gR/iEw3BOx7E1GPeVKVKmrsjFCztdTY5VsB8zJc4HwWjgqK4eiLIvUm7Mx3Zj1J/3tIq63azvYal/My6KcM41Tdxbk+wA8y/iIl2cxERERLTF8MSoc4vTqjapT0b2PRh6GWlXEVkBSoVJ6OlxmHqv4T7GZaYrjKG9/MW+X/wCzG65bZXhsa+fA/I8yWoAsNzA47mGlRNmIEvOHcTFSzIdZHHM+FqFmAKKSzX7yiahKlLKEsPCc19bjcG+lps/KNFwLm9stMa+a00B+oM4u3CSjHXIR/vS0HJbRHiSJRqZlDec+54YJLIL+/wA9Z7z9GxmZ6UZ+SBv8dSi3MT5qUwwsdRPqVtJmUMNHifJZNwpPM/Se9HDKn3R8es9pSU6cDGpbvrQAz0XY+CYiIl2eYiIiIiIiImOwp/8AVV/7Oh/9kx3NvMv2RVRLCowJudcqjS9upvNIpc14gVCwqPnyqzXsbrplJG1vF9ZTtzFrbt0T+EysnqldFnp9pYjnXtJZiYnlzjYxdHObB1OVgNr2uCPQj+sy0so4dQw4M0arVtQOnBiIie5JEREREREREREREREREGJrfNPNX2Y91TsalrktqFB206kyO21al7m4kGRkJjobLD4mU4NtV/7it/mmQkacO50r02bUMC5Z1ZbeJjrqB4Tp9NpIXDcetektVPusOu4OxB9QZFTkpd4XmV8TPqyiQmwR7GXMREsy/ERERE+K1EOLHafcTy6K6lWGwYHiYLE8thjeyt76S7wfCFTe2nQbTJRMhOiYiP39vHsTsfpJTaxGoiImzIpUREREQYlIiIiIiIiIiIiIiRn2v4CqAmIS5TL3bEfhIJK398x+Ujr/AI/d6iBQAcNTpqwogOaiijmDPvl8L/ITo6tQV1KOAykWKsAQQehB3mDpch8MV+8GGp5t9QSoPohOX6Sq1J7iV95nviHvZk197ncxnZjgqi4U1agK94QVB6qosG+JJt6CblKAWlZNWgrUKJaopWmsVr7RERJJNEREREREREREREREREibtKp1KeKLa5XyMp9AApHwI+oksyz4lwmjiU7usgddxfQg+YI1Egvq9VdfnKeZjfaECjkHYkEvxVXauECqTiFKlS96iA1bucxsN12t97aTHyPh3TBJnuCxZwD0DHT5gX+M8cH2ecPpP3ndlyDcCo2ZR8Nj8ZsoFpHVSwfvbniQ4+Ky2+s+gda8RERLc0oiIiIiIiIiIiIiIiJURERERKRERERERERERERERERERERERERERERERERERERERERERERERERERERERERERERERERERERET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7826" name="Picture 2" descr="http://upload.wikimedia.org/wikipedia/commons/thumb/f/fa/Benzo-a-pyrene.svg/640px-Benzo-a-pyrene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196752"/>
            <a:ext cx="6096000" cy="3888432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1187624" y="5661248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tx2">
                    <a:lumMod val="25000"/>
                  </a:schemeClr>
                </a:solidFill>
              </a:rPr>
              <a:t>Molekula </a:t>
            </a:r>
            <a:r>
              <a:rPr lang="cs-CZ" sz="2400" b="1" dirty="0" err="1" smtClean="0">
                <a:solidFill>
                  <a:schemeClr val="tx2">
                    <a:lumMod val="25000"/>
                  </a:schemeClr>
                </a:solidFill>
              </a:rPr>
              <a:t>benzo</a:t>
            </a:r>
            <a:r>
              <a:rPr lang="cs-CZ" sz="2400" b="1" dirty="0" smtClean="0">
                <a:solidFill>
                  <a:schemeClr val="tx2">
                    <a:lumMod val="25000"/>
                  </a:schemeClr>
                </a:solidFill>
              </a:rPr>
              <a:t>(a)</a:t>
            </a:r>
            <a:r>
              <a:rPr lang="cs-CZ" sz="2400" b="1" dirty="0" err="1" smtClean="0">
                <a:solidFill>
                  <a:schemeClr val="tx2">
                    <a:lumMod val="25000"/>
                  </a:schemeClr>
                </a:solidFill>
              </a:rPr>
              <a:t>pyrenu</a:t>
            </a:r>
            <a:endParaRPr lang="cs-CZ" sz="2400" b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669087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Cesty průniku </a:t>
            </a:r>
            <a:r>
              <a:rPr lang="cs-CZ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POPs</a:t>
            </a:r>
            <a:r>
              <a:rPr lang="cs-CZ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do lidského organismu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pl-PL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POPs vstupují do prostředí z ruzných zdrojů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a může tak dojít k pronikání těchto látek </a:t>
            </a: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do potravních řetězců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jako příklad lze uvést </a:t>
            </a: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spalování odpadu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, kdy může jednak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docházet k jejich </a:t>
            </a:r>
            <a:r>
              <a:rPr lang="cs-CZ" sz="2400" b="1" dirty="0" smtClean="0">
                <a:solidFill>
                  <a:srgbClr val="9751CB"/>
                </a:solidFill>
                <a:latin typeface="Arial" pitchFamily="34" charset="0"/>
                <a:cs typeface="Arial" pitchFamily="34" charset="0"/>
              </a:rPr>
              <a:t>emisím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do ovzduší, pokud nejsou spalovny vybaveny odpovídajícími stupni čištění spalin; jednak jsou vysoké koncentrace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POPs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vázány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 povrchu částic popílku.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Pokud tento není ukládán na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specializovan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ých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skládkách, mohou se POPs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dostávat 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 ovzduší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vod i půd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 mohou tak pronikat do potravních řetězců.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Mno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ž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ství POPs, které se dostávají do lidsk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ého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organismu dýcháním, požíváním potravy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nebo kontaktem s pokožkou, </a:t>
            </a: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nepředstavuj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í okamžité ohrožení zdraví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(akutní otravu).</a:t>
            </a:r>
            <a:endParaRPr lang="cs-CZ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481763"/>
          </a:xfrm>
        </p:spPr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však nutné mít na zřeteli, že působení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POPs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dlouhodobé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a v současné době nelze předpovědět na základě obsahu těchto látek v lidském organismu, zda konkrétní člověk onemocní například rakovinou nebo ne.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také nutné si uvědomit, že na organismus č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lov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ě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ka i jiných druh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ů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nepusobí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pouze POPs, ale celá řada dalších faktorů.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 lidském organismu se v současné době nacházejí i jiné, neméně škodlivé chemické látky, uplatňuje se vliv nesprávné výživy, stav imunitního systému organismu, dědičnosti i další faktory.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Hranice propuknutí některé tzv.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civilizač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ní choroby je u každého jedince zcela individu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ální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a nikdo ji v současné době nedovede jednoznačně určit.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408738"/>
          </a:xfrm>
        </p:spPr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 případě některých škodlivin,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včetně POPs, je sice možné na základě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údajů získaných hlavně z dlouhodobých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pokusů </a:t>
            </a: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 zvířatech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a  </a:t>
            </a: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odhadnuté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průměrné denn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í dávky určité lidské populace hodnotit riziko poškození zdraví této populace, tento údaj je však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hrubým odhadem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poskytujícím pouze všeobecnou informaci.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pl-PL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Dalším problémem je také to, že dosud je k dispozici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minimum informací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synergických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účincích více různých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POPs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přítomných v organismu vedle sebe, případně jejich spolupůsobení s dalšími chemickými látkami a tyto látky jsou v reálném prostředí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nejčastě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ji přítomny v podobě </a:t>
            </a:r>
            <a:r>
              <a:rPr lang="pl-PL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komplikovaných smě</a:t>
            </a:r>
            <a:r>
              <a:rPr lang="cs-CZ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sí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260350"/>
            <a:ext cx="8713788" cy="6481763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Persistentní organické polutanty (tzv. </a:t>
            </a:r>
            <a:r>
              <a:rPr lang="cs-CZ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POPs</a:t>
            </a:r>
            <a:r>
              <a:rPr lang="cs-C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jsou to organické látky, které: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vykazují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toxické vlastnosti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jsou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persistentní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mají 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kumulativní charakter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Dochází u nich k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dálkovému přenosu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 ovzduší přesahujícímu hranice státu a k depozicím u nichž je pravděpodobný významný škodlivý vliv na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lidské zdraví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nebo škodlivé účinky na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životní prostředí.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Mohou se vyskytovat jako jediná chemická látka nebo jako směs chemických látek.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Mají podobné chemické vlastnosti a dostávají se do životního prostředí většinou společně.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408738"/>
          </a:xfrm>
        </p:spPr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POPs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jsou v současné době </a:t>
            </a:r>
            <a:r>
              <a:rPr lang="cs-CZ" sz="24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všudypřítomn</a:t>
            </a:r>
            <a:r>
              <a:rPr lang="pt-BR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é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a expozici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ž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ivých organism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ů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t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ě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mito látkami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se prakticky 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nelze vyhnout.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tedy nutné - nejrůznějšími cestami od mezinárodních dohod až po každodenní činnost každého občana - dosáhnout toho, aby množství,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které se ka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ž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dodenn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ě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dostává do organismu,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nepřekročilo jistou, ještě tolerovatelnou hranici.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88913"/>
            <a:ext cx="8964612" cy="655320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Toxické účinky </a:t>
            </a:r>
            <a:r>
              <a:rPr lang="cs-CZ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POPs</a:t>
            </a:r>
            <a:r>
              <a:rPr lang="cs-CZ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 shrnutí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laboratorní experimenty publikované v odborné literatuře potvrzují fakt, že řada persistentních organických polutantů má škodlivé účinky na lidské zdraví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mnohé z nich mohou poškozovat vnitřní orgány (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játra, ledviny, žaludek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), mohou poškozovat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imunitní, </a:t>
            </a:r>
            <a:r>
              <a:rPr lang="pt-BR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nervový a dýchací systém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, pusobí na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hladiny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jaterních enzymů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zpusobují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reprodukční poruchy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(například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poškození plodu, jeho sníženou hmotnost, spontánní potraty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narušují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hormonální rovnováhu.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některé z nich také vyvolávaly u experimentálních zvířat vznik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zhoubných nádorů.</a:t>
            </a:r>
            <a:endParaRPr lang="cs-CZ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15888"/>
            <a:ext cx="8785225" cy="6742112"/>
          </a:xfrm>
        </p:spPr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vysoké dávky dioxinu, furanu a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PCBs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(profesionální expozice, konzumace potravin náhodně kontaminovaných vysokými hladinami těchto látek) vedou ke vzniku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znetvořujících, těžko léčitelných vyrážek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tzv.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chlorakné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neexistují přímé důkazy o poškození zdraví běžné lidské populace při expozici obvyklými denními dávkami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POPs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i když existují předpoklady vycházející z dlouhodobých studií, ž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e odpovědnost například za </a:t>
            </a: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zvyšující se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výskyt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rakoviny prsu mohou mít látky, jako </a:t>
            </a:r>
            <a:r>
              <a:rPr lang="nn-NO" sz="2400" b="1" dirty="0" smtClean="0">
                <a:latin typeface="Arial" pitchFamily="34" charset="0"/>
                <a:cs typeface="Arial" pitchFamily="34" charset="0"/>
              </a:rPr>
              <a:t>jsou PCBs, DDT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č</a:t>
            </a:r>
            <a:r>
              <a:rPr lang="nn-NO" sz="2400" b="1" dirty="0" smtClean="0">
                <a:latin typeface="Arial" pitchFamily="34" charset="0"/>
                <a:cs typeface="Arial" pitchFamily="34" charset="0"/>
              </a:rPr>
              <a:t>i jeho metabolit DDE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dichlordifenyldichlorethylen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).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13787" cy="6481763"/>
          </a:xfrm>
        </p:spPr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POPs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jsou toxické pro různé organismy.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některé z nich mohou zpusobovat </a:t>
            </a:r>
            <a:r>
              <a:rPr lang="pl-PL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vznik 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rakoviny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jiné podporují její průběh.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řada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z nich zpusobuje vznik </a:t>
            </a:r>
            <a:r>
              <a:rPr lang="pl-PL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imunologických,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reprodukčních, vývojových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a dalších poruch.</a:t>
            </a:r>
          </a:p>
          <a:p>
            <a:pPr>
              <a:buFont typeface="Wingdings" pitchFamily="2" charset="2"/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Persistence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persistence je schopnost látky zůstávat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v prostředí po dlouhou dobu </a:t>
            </a: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beze změny.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persistentní látky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jsou odolné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vůči chemickému fotochemickému, termickému i biochemickému rozkladu.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to umožňuje jejich </a:t>
            </a: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koloběh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v prostředí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kumulaci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v půdách, sedimentech i v živých organismech.</a:t>
            </a:r>
            <a:endParaRPr lang="cs-CZ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cs-CZ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Bioakumulace</a:t>
            </a:r>
            <a:endParaRPr lang="cs-CZ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hromadění v živých organismech je proces, během kterého živé organismy mohou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zachytávat a koncentrovat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chemické látky buď přímo z okolního prostředí, ve kterém žijí, nebo nepřímo z jejich potravy.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Dálkový transport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je to potenciál látky cestovat od původního zdroje do oblastí vzdálených </a:t>
            </a: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stovky až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tisíce kilometrů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kde se nikdy nevyráběly a nepoužívaly (například Arktidy a Antarktidy).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88913"/>
            <a:ext cx="8856662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Pesticidy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Pesticidy </a:t>
            </a: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(konkrétně – insekticidy, fungicidy, herbicidy, </a:t>
            </a:r>
            <a:r>
              <a:rPr lang="cs-CZ" sz="2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moluskocidy</a:t>
            </a: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4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piscicidy</a:t>
            </a: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jsou do přírodního prostředí aplikovány s cílem usmrtit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konkrétní druhy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ale tyto jedy vstřebávají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 ostatní organismy.</a:t>
            </a:r>
            <a:endParaRPr lang="cs-CZ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Jsou aplikovány na více než 90 % zemědělsky využívané půdy ve světě.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Pronikají do všech složek životního prostředí. </a:t>
            </a: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RIZIKA: </a:t>
            </a:r>
          </a:p>
          <a:p>
            <a:pPr marL="525780" indent="-457200">
              <a:buFont typeface="+mj-lt"/>
              <a:buAutoNum type="arabicParenR"/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Nespecifický účinek – intoxikují, až usmrcují i jiné druhy organismů, zejména půdní mikroflóru. </a:t>
            </a:r>
          </a:p>
          <a:p>
            <a:pPr marL="525780" indent="-457200">
              <a:buFont typeface="+mj-lt"/>
              <a:buAutoNum type="arabicParenR"/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Rezidua se potravními řetězci dostávají do lidského organismu.</a:t>
            </a:r>
          </a:p>
          <a:p>
            <a:pPr marL="525780" indent="-457200">
              <a:buFont typeface="+mj-lt"/>
              <a:buAutoNum type="arabicParenR"/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Vznik rezistence.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88913"/>
            <a:ext cx="8856662" cy="6480175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FYZIOLOGICKÉ ÚČINKY PESTICIDŮ: </a:t>
            </a:r>
          </a:p>
          <a:p>
            <a:pPr marL="525780" indent="-457200"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Působí na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žlázy s vnitřní sekrecí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 negativně ovlivňují normální funkci hormonů. </a:t>
            </a:r>
          </a:p>
          <a:p>
            <a:pPr marL="525780" indent="-457200"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Vyvolávají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poruchy reprodukčních schopností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 snižují reprodukční potenciál organismů.</a:t>
            </a:r>
          </a:p>
          <a:p>
            <a:pPr marL="525780" indent="-457200"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Svými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kumulativními vlastnostmi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nejvíce působí na organismy na horních příčkách potravní pyramidy.</a:t>
            </a:r>
          </a:p>
          <a:p>
            <a:pPr marL="525780" indent="-457200"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Při metabolické detoxikaci v organismu vyšších živočichů mohou vznikat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látky toxičtější než byl primární pesticid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(mutagenní účinky, karcinogenní účinky,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imunomodulační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účinky, změny metabolismu…).   </a:t>
            </a:r>
          </a:p>
          <a:p>
            <a:pPr marL="525780" indent="-457200"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88913"/>
            <a:ext cx="8856662" cy="648017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cs-CZ" sz="24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  </a:t>
            </a:r>
            <a:r>
              <a:rPr lang="cs-CZ" sz="2400" b="1" dirty="0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DDT - plným názvem: 1,1,1-</a:t>
            </a:r>
            <a:r>
              <a:rPr lang="cs-CZ" sz="2400" b="1" dirty="0" err="1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trichlor</a:t>
            </a:r>
            <a:r>
              <a:rPr lang="cs-CZ" sz="2400" b="1" dirty="0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-2,2-bis(4-</a:t>
            </a:r>
            <a:r>
              <a:rPr lang="cs-CZ" sz="2400" b="1" dirty="0" err="1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chlorfenyl</a:t>
            </a:r>
            <a:r>
              <a:rPr lang="cs-CZ" sz="2400" b="1" dirty="0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cs-CZ" sz="2400" b="1" dirty="0" err="1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ethan</a:t>
            </a:r>
            <a:endParaRPr lang="cs-CZ" sz="2400" b="1" dirty="0" smtClean="0">
              <a:solidFill>
                <a:srgbClr val="00FF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insekticid používaný </a:t>
            </a: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ošetřování zemědělských plodin a na likvidaci přenašečů infekčních chorob </a:t>
            </a:r>
            <a:r>
              <a:rPr lang="cs-CZ" sz="24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2400" b="1" i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Anopheles</a:t>
            </a:r>
            <a:r>
              <a:rPr lang="cs-CZ" sz="24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 EU není vyráběn a používán, v bývalém Československu bylo používání jako pesticidu zakázáno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 roce </a:t>
            </a:r>
            <a:r>
              <a:rPr lang="it-IT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1974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it-IT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Byl vyráb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ě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n ve Spolan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ě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 Neratovice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jako surovina pro výrobu </a:t>
            </a:r>
            <a:r>
              <a:rPr lang="cs-CZ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Neratidinu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Nerakainu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</a:t>
            </a:r>
            <a:r>
              <a:rPr lang="pl-PL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Pentalidolu.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všechny výroby byly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ukončeny v letech 1978-83.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Mutagenní a karcinogenní účinky.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Toxické pro reprodukci, teratogenní účinky.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Endokrinní </a:t>
            </a:r>
            <a:r>
              <a:rPr lang="cs-CZ" sz="24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disruptor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0.gstatic.com/images?q=tbn:ANd9GcTO9d5EoCceDgMXqyCBnMavo85f1TsGMfjPmslHQKzX5bjJt21Du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88913"/>
            <a:ext cx="8713787" cy="655320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Polychlorované bifenyly (</a:t>
            </a:r>
            <a:r>
              <a:rPr lang="cs-CZ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PCBs</a:t>
            </a:r>
            <a:r>
              <a:rPr lang="cs-CZ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technická směs 210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kongenerů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široce využívaná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 průmyslu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pro své výjimečné vlastnosti. </a:t>
            </a:r>
          </a:p>
          <a:p>
            <a:pPr>
              <a:buNone/>
              <a:defRPr/>
            </a:pPr>
            <a:r>
              <a:rPr lang="cs-CZ" sz="24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V uzavřených zařízeních :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jako chladicí náplně </a:t>
            </a:r>
            <a:r>
              <a:rPr lang="cs-CZ" sz="2400" b="1" dirty="0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elektrických transformátorů, dielektrické kapaliny v kondenzátorech, </a:t>
            </a:r>
            <a:r>
              <a:rPr lang="cs-CZ" sz="2400" b="1" dirty="0" err="1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teplosměnné</a:t>
            </a:r>
            <a:r>
              <a:rPr lang="cs-CZ" sz="2400" b="1" dirty="0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 kapaliny, antikorozní hydraulické kapaliny a mazadla.</a:t>
            </a:r>
            <a:endParaRPr lang="pl-PL" sz="2400" b="1" dirty="0" smtClean="0">
              <a:solidFill>
                <a:srgbClr val="00FFFF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pl-PL" sz="24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V otevřených systémech:</a:t>
            </a: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na výrobu </a:t>
            </a:r>
            <a:r>
              <a:rPr lang="pl-PL" sz="2400" b="1" dirty="0" smtClean="0">
                <a:solidFill>
                  <a:srgbClr val="00FFFF"/>
                </a:solidFill>
                <a:latin typeface="Arial" pitchFamily="34" charset="0"/>
                <a:cs typeface="Arial" pitchFamily="34" charset="0"/>
              </a:rPr>
              <a:t>impregnačních materiálů a barviv, lepidel, aditiva do stavebních hmot, dále těsnicí kapaliny, na výrobu pesticidů...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výroba byla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 bývalém Československu zakázána v roce </a:t>
            </a:r>
            <a:r>
              <a:rPr lang="pt-BR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1984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, úhrnná produkce se uvádí </a:t>
            </a:r>
            <a:r>
              <a:rPr lang="pt-BR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24 000 t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 současné době se používají pouze v uzavřených systémech, značná množství jsou uložena a čekají na likvidaci přijatelným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způ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sobem. Nezanedbatelná část produkce byla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pravděpodobně v minulých letech likvidována nelegálně.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840</TotalTime>
  <Words>1319</Words>
  <Application>Microsoft Office PowerPoint</Application>
  <PresentationFormat>Předvádění na obrazovce (4:3)</PresentationFormat>
  <Paragraphs>105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Metro</vt:lpstr>
      <vt:lpstr>1_Metro</vt:lpstr>
      <vt:lpstr>pOLUTANTY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pOLUTANTY</dc:title>
  <dc:creator>Ptacek</dc:creator>
  <cp:lastModifiedBy>Ptacek</cp:lastModifiedBy>
  <cp:revision>21</cp:revision>
  <dcterms:created xsi:type="dcterms:W3CDTF">2013-10-21T13:05:48Z</dcterms:created>
  <dcterms:modified xsi:type="dcterms:W3CDTF">2013-11-30T12:34:28Z</dcterms:modified>
</cp:coreProperties>
</file>