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A0F75-0B13-4F96-BDD6-016FC033ACFC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6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Kontrolování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Operativní kontrolní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Vybrané dílčí procesy organizace a jejich klíčová místa:</a:t>
            </a:r>
          </a:p>
          <a:p>
            <a:r>
              <a:rPr lang="cs-CZ" dirty="0" smtClean="0"/>
              <a:t>Průběžné hospodaření s finančními, energetickými, materiálovými apod. kapacitami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Pravidelné a nepravidelné</a:t>
            </a:r>
          </a:p>
          <a:p>
            <a:r>
              <a:rPr lang="cs-CZ" dirty="0" smtClean="0"/>
              <a:t>Interní a externí</a:t>
            </a:r>
          </a:p>
          <a:p>
            <a:r>
              <a:rPr lang="cs-CZ" dirty="0" smtClean="0"/>
              <a:t>Preventivní</a:t>
            </a:r>
          </a:p>
          <a:p>
            <a:r>
              <a:rPr lang="cs-CZ" dirty="0" smtClean="0"/>
              <a:t>Průběžné</a:t>
            </a:r>
          </a:p>
          <a:p>
            <a:r>
              <a:rPr lang="cs-CZ" dirty="0" smtClean="0"/>
              <a:t>Následné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Pravidelné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zachycení odchylky typu plán – skutečnost</a:t>
            </a:r>
          </a:p>
          <a:p>
            <a:r>
              <a:rPr lang="cs-CZ" dirty="0" smtClean="0"/>
              <a:t>Umožňují regulační zásahy – např. vhodnou úpravu plánu s ohledem na měnící se podmínky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Nepravidelné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Vycházejí z potřeby prověrky specifických akcí, kritických stadií realizace</a:t>
            </a:r>
          </a:p>
          <a:p>
            <a:r>
              <a:rPr lang="cs-CZ" dirty="0" smtClean="0"/>
              <a:t>Ověření správnosti provádění kontrovaných činností ( soulad s předpisy, oprávněnost osob..)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Zajišťují vlastní pracovníci organizace</a:t>
            </a:r>
          </a:p>
          <a:p>
            <a:r>
              <a:rPr lang="cs-CZ" dirty="0" smtClean="0"/>
              <a:t>Mohou si přizvat experty či poradce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Přicházení z vnějšku</a:t>
            </a:r>
          </a:p>
          <a:p>
            <a:r>
              <a:rPr lang="cs-CZ" dirty="0" smtClean="0"/>
              <a:t>Prověrka dodržování externě stanovených pro firmu závazných podmínek</a:t>
            </a:r>
          </a:p>
          <a:p>
            <a:r>
              <a:rPr lang="cs-CZ" dirty="0" smtClean="0"/>
              <a:t>Dodržování zákonů (antimonopolní, daňové)</a:t>
            </a:r>
          </a:p>
          <a:p>
            <a:r>
              <a:rPr lang="cs-CZ" dirty="0" smtClean="0"/>
              <a:t>Finanční kontroly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Preventivní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předcházet či včas odhalit nebezpečí nedostatků</a:t>
            </a:r>
          </a:p>
          <a:p>
            <a:r>
              <a:rPr lang="cs-CZ" dirty="0" smtClean="0"/>
              <a:t>Rozbory, prověrky (lékařské prohlídky, bezpečnost práce, hygiena práce …)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Průběžné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Sledují odchylky v průběhu řízených procesů</a:t>
            </a:r>
          </a:p>
          <a:p>
            <a:r>
              <a:rPr lang="cs-CZ" dirty="0" smtClean="0"/>
              <a:t>Zpětná vazba - korekce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Následné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Mnohostranné</a:t>
            </a:r>
          </a:p>
          <a:p>
            <a:r>
              <a:rPr lang="cs-CZ" dirty="0" smtClean="0"/>
              <a:t>Soustřeďují se na výstup</a:t>
            </a:r>
          </a:p>
          <a:p>
            <a:r>
              <a:rPr lang="cs-CZ" dirty="0" smtClean="0"/>
              <a:t>Pozitivní – odměny</a:t>
            </a:r>
          </a:p>
          <a:p>
            <a:r>
              <a:rPr lang="cs-CZ" dirty="0" smtClean="0"/>
              <a:t>Negativní - postihy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</a:t>
            </a:r>
            <a:r>
              <a:rPr lang="cs-CZ" b="1" dirty="0" smtClean="0"/>
              <a:t>fektivní 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Bývá charakterizována více klasifikačními znaky</a:t>
            </a:r>
          </a:p>
          <a:p>
            <a:r>
              <a:rPr lang="cs-CZ" dirty="0" smtClean="0"/>
              <a:t>Jasně stanovené </a:t>
            </a:r>
            <a:r>
              <a:rPr lang="cs-CZ" b="1" dirty="0" smtClean="0"/>
              <a:t>cíle</a:t>
            </a:r>
            <a:r>
              <a:rPr lang="cs-CZ" dirty="0" smtClean="0"/>
              <a:t> – záměry a </a:t>
            </a:r>
            <a:r>
              <a:rPr lang="cs-CZ" b="1" dirty="0" smtClean="0"/>
              <a:t>postup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Osvědčuje se </a:t>
            </a:r>
            <a:r>
              <a:rPr lang="cs-CZ" b="1" dirty="0" smtClean="0"/>
              <a:t>plán</a:t>
            </a:r>
            <a:r>
              <a:rPr lang="cs-CZ" dirty="0" smtClean="0"/>
              <a:t> s dílčími fázemi</a:t>
            </a:r>
          </a:p>
          <a:p>
            <a:r>
              <a:rPr lang="cs-CZ" b="1" dirty="0" smtClean="0"/>
              <a:t>Integrované</a:t>
            </a:r>
            <a:r>
              <a:rPr lang="cs-CZ" dirty="0" smtClean="0"/>
              <a:t> 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5.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Včasné a hospodárné zjištění, rozbor a přijetí závěrů k odchylkám, které v řízeném procesu charakterizují rozdíl mezi záměrem (</a:t>
            </a:r>
            <a:r>
              <a:rPr lang="cs-CZ" b="1" dirty="0" err="1" smtClean="0"/>
              <a:t>např.plánem</a:t>
            </a:r>
            <a:r>
              <a:rPr lang="cs-CZ" b="1" dirty="0" smtClean="0"/>
              <a:t>) a jeho realizací.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Doporučení k provádění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Hospodárnost kontrolních procesů</a:t>
            </a:r>
          </a:p>
          <a:p>
            <a:r>
              <a:rPr lang="cs-CZ" dirty="0" smtClean="0"/>
              <a:t>Kvalita kontroly</a:t>
            </a:r>
          </a:p>
          <a:p>
            <a:r>
              <a:rPr lang="cs-CZ" dirty="0" smtClean="0"/>
              <a:t>Správné načasování</a:t>
            </a:r>
          </a:p>
          <a:p>
            <a:r>
              <a:rPr lang="cs-CZ" dirty="0" smtClean="0"/>
              <a:t>Respektování odlišností vyplývajících z parametrů organizace</a:t>
            </a:r>
          </a:p>
          <a:p>
            <a:r>
              <a:rPr lang="cs-CZ" dirty="0" smtClean="0"/>
              <a:t>Stanovit organizační a personální předpoklady pro adresnou a jednoznačnou kontrolu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Vycházet z deklarace pravomoci a odpovědnosti kontrolovaných, významu cílů organizace</a:t>
            </a:r>
          </a:p>
          <a:p>
            <a:r>
              <a:rPr lang="cs-CZ" dirty="0" smtClean="0"/>
              <a:t>Volit jednoduché kontrolní postupy</a:t>
            </a:r>
          </a:p>
          <a:p>
            <a:r>
              <a:rPr lang="cs-CZ" dirty="0" smtClean="0"/>
              <a:t>Dodržovat požadavky legality kontrolních procesů i etické postupy jejich provádění</a:t>
            </a:r>
          </a:p>
          <a:p>
            <a:r>
              <a:rPr lang="cs-CZ" dirty="0" smtClean="0"/>
              <a:t>Navrhovat reálné a hospodárné postupy nápravných opatření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Tendence rozvoje kontrolní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využití nových kvalit informačních systémů</a:t>
            </a:r>
          </a:p>
          <a:p>
            <a:r>
              <a:rPr lang="cs-CZ" dirty="0" smtClean="0"/>
              <a:t>B) zvýšení úrovně participace zaměstnanců</a:t>
            </a:r>
          </a:p>
          <a:p>
            <a:r>
              <a:rPr lang="cs-CZ" dirty="0" smtClean="0"/>
              <a:t>C) využití metod  porovnávání a rychlé reakce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Pomáhá vytvářet klima samokontroly a motivace ke kvalitě návrhů a realizace plánovaných záměrů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 C)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pragmatických postupů managementu z minulých let</a:t>
            </a:r>
          </a:p>
          <a:p>
            <a:r>
              <a:rPr lang="cs-CZ" dirty="0" smtClean="0"/>
              <a:t>Monitorování dobrých i špatných zkušeností z podobných procesů</a:t>
            </a:r>
          </a:p>
          <a:p>
            <a:r>
              <a:rPr lang="cs-CZ" dirty="0" smtClean="0"/>
              <a:t>Porovnávání externích zkušeností i vnitropodnikových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být prováděna u </a:t>
            </a:r>
            <a:r>
              <a:rPr lang="cs-CZ" b="1" dirty="0" smtClean="0"/>
              <a:t>všech manažerských funkcí</a:t>
            </a:r>
          </a:p>
          <a:p>
            <a:r>
              <a:rPr lang="cs-CZ" dirty="0" smtClean="0"/>
              <a:t>Každá manažerská funkce má své poslání (záměr, plán), realizaci i své důsledky</a:t>
            </a:r>
          </a:p>
          <a:p>
            <a:r>
              <a:rPr lang="cs-CZ" dirty="0" smtClean="0"/>
              <a:t>Nejvíce je zaměřena na plánování</a:t>
            </a:r>
          </a:p>
          <a:p>
            <a:r>
              <a:rPr lang="cs-CZ" b="1" dirty="0" smtClean="0"/>
              <a:t>Přiměřenost kontroly!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Odchylky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</a:t>
            </a:r>
          </a:p>
          <a:p>
            <a:r>
              <a:rPr lang="cs-CZ" dirty="0" smtClean="0"/>
              <a:t>Negativní</a:t>
            </a:r>
          </a:p>
          <a:p>
            <a:r>
              <a:rPr lang="cs-CZ" dirty="0" smtClean="0"/>
              <a:t>Stanovit </a:t>
            </a:r>
            <a:r>
              <a:rPr lang="cs-CZ" b="1" dirty="0" smtClean="0"/>
              <a:t>váhy</a:t>
            </a:r>
            <a:r>
              <a:rPr lang="cs-CZ" dirty="0" smtClean="0"/>
              <a:t> pozitivních a negativních vlivů a jejich </a:t>
            </a:r>
            <a:r>
              <a:rPr lang="cs-CZ" b="1" dirty="0" smtClean="0"/>
              <a:t>vzájemné vyrovnávání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Odchylky z hlediska pozornosti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Významné</a:t>
            </a:r>
          </a:p>
          <a:p>
            <a:r>
              <a:rPr lang="cs-CZ" dirty="0" smtClean="0"/>
              <a:t>Nevýznamné</a:t>
            </a:r>
          </a:p>
          <a:p>
            <a:r>
              <a:rPr lang="cs-CZ" b="1" dirty="0" smtClean="0"/>
              <a:t>Hranici významnosti </a:t>
            </a:r>
            <a:r>
              <a:rPr lang="cs-CZ" dirty="0" smtClean="0"/>
              <a:t>je třeba </a:t>
            </a:r>
            <a:r>
              <a:rPr lang="cs-CZ" b="1" dirty="0" smtClean="0"/>
              <a:t>stanovit předem</a:t>
            </a:r>
          </a:p>
          <a:p>
            <a:r>
              <a:rPr lang="cs-CZ" dirty="0" smtClean="0"/>
              <a:t>Hranice významnosti se může měnit</a:t>
            </a:r>
          </a:p>
          <a:p>
            <a:r>
              <a:rPr lang="cs-CZ" dirty="0" smtClean="0"/>
              <a:t>Hranice významnosti je podstatnou stránkou obsahu kontroly a přístupu k ní.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kontrolních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Členění podle: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Obsahové náplně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Úrovně řízení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Charakteru provádění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obsahové náplně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Kontrolní procesy se zaměřuji na zhodnocení </a:t>
            </a:r>
            <a:r>
              <a:rPr lang="cs-CZ" b="1" dirty="0" smtClean="0"/>
              <a:t>úrovně kvality </a:t>
            </a:r>
            <a:r>
              <a:rPr lang="cs-CZ" dirty="0" smtClean="0"/>
              <a:t>provádění různých </a:t>
            </a:r>
            <a:r>
              <a:rPr lang="cs-CZ" b="1" dirty="0" smtClean="0"/>
              <a:t>činností organizace</a:t>
            </a:r>
            <a:r>
              <a:rPr lang="cs-CZ" dirty="0" smtClean="0"/>
              <a:t> – správnosti, účelnosti, souměření s plánem…</a:t>
            </a:r>
          </a:p>
          <a:p>
            <a:r>
              <a:rPr lang="cs-CZ" dirty="0" smtClean="0"/>
              <a:t>Kontrola hospodaření </a:t>
            </a:r>
            <a:r>
              <a:rPr lang="cs-CZ" b="1" dirty="0" smtClean="0"/>
              <a:t>předvýrobních</a:t>
            </a:r>
            <a:r>
              <a:rPr lang="cs-CZ" dirty="0" smtClean="0"/>
              <a:t> etap (výzkumu, vývoje, projekce, konstrukce..), </a:t>
            </a:r>
            <a:r>
              <a:rPr lang="cs-CZ" b="1" dirty="0" smtClean="0"/>
              <a:t>výrobních</a:t>
            </a:r>
            <a:r>
              <a:rPr lang="cs-CZ" dirty="0" smtClean="0"/>
              <a:t> a </a:t>
            </a:r>
            <a:r>
              <a:rPr lang="cs-CZ" b="1" dirty="0" err="1" smtClean="0"/>
              <a:t>povýrobních</a:t>
            </a:r>
            <a:r>
              <a:rPr lang="cs-CZ" dirty="0" smtClean="0"/>
              <a:t> (prodeje, expedice, servisu..)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úrovně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Kontroly na vrcholové úrovni – </a:t>
            </a:r>
            <a:r>
              <a:rPr lang="cs-CZ" b="1" dirty="0" smtClean="0"/>
              <a:t>strategické kontrolní procesy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delší časové intervaly, pravidelné</a:t>
            </a:r>
          </a:p>
          <a:p>
            <a:r>
              <a:rPr lang="cs-CZ" dirty="0" smtClean="0"/>
              <a:t>Kontroly na nižších úrovních řízení – </a:t>
            </a:r>
            <a:r>
              <a:rPr lang="cs-CZ" b="1" dirty="0" smtClean="0"/>
              <a:t>operativní kontrolní procesy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kratší intervaly, kontrolní ukazatele užívají i hmotné vyjádření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kontrolní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Kontrola kvality vrcholového rozhodování:</a:t>
            </a:r>
          </a:p>
          <a:p>
            <a:r>
              <a:rPr lang="cs-CZ" dirty="0" smtClean="0"/>
              <a:t>Kontrola vztahu k podnikatelskému prostředí (banky, daňové úřady, věřitelé, dlužníci, dodavatelé, konkurence..)</a:t>
            </a:r>
          </a:p>
          <a:p>
            <a:r>
              <a:rPr lang="cs-CZ" dirty="0" smtClean="0"/>
              <a:t>Celkové výsledky hospodaření (majetková bilance, rozpočty firmy jako celku)</a:t>
            </a:r>
          </a:p>
          <a:p>
            <a:r>
              <a:rPr lang="cs-CZ" dirty="0" smtClean="0"/>
              <a:t>Plnění poslání organizace</a:t>
            </a:r>
          </a:p>
          <a:p>
            <a:r>
              <a:rPr lang="cs-CZ" dirty="0" smtClean="0"/>
              <a:t>Plnění podnikatelské strategie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563</Words>
  <Application>Microsoft Office PowerPoint</Application>
  <PresentationFormat>Předvádění na obrazovce (4:3)</PresentationFormat>
  <Paragraphs>98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MANAGEMENT 6</vt:lpstr>
      <vt:lpstr>Poslání 5. manažerské funkce</vt:lpstr>
      <vt:lpstr>Kontrola</vt:lpstr>
      <vt:lpstr>Odchylky</vt:lpstr>
      <vt:lpstr>Odchylky z hlediska pozornosti</vt:lpstr>
      <vt:lpstr>Klasifikace kontrolních procesů</vt:lpstr>
      <vt:lpstr>Podle obsahové náplně</vt:lpstr>
      <vt:lpstr>Podle úrovně řízení</vt:lpstr>
      <vt:lpstr>Strategické kontrolní procesy</vt:lpstr>
      <vt:lpstr>Operativní kontrolní procesy</vt:lpstr>
      <vt:lpstr>Podle charakteru provádění</vt:lpstr>
      <vt:lpstr>Pravidelné kontroly</vt:lpstr>
      <vt:lpstr>Nepravidelné kontroly</vt:lpstr>
      <vt:lpstr>Interní kontroly</vt:lpstr>
      <vt:lpstr>Externí kontroly</vt:lpstr>
      <vt:lpstr>Preventivní kontroly</vt:lpstr>
      <vt:lpstr>Průběžné kontroly</vt:lpstr>
      <vt:lpstr>Následné kontroly</vt:lpstr>
      <vt:lpstr>Efektivní kontrola</vt:lpstr>
      <vt:lpstr>Doporučení k provádění kontroly</vt:lpstr>
      <vt:lpstr>pokračování</vt:lpstr>
      <vt:lpstr>Tendence rozvoje kontrolní činnosti</vt:lpstr>
      <vt:lpstr>Ad B)</vt:lpstr>
      <vt:lpstr>Ad C)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6</dc:title>
  <dc:creator>Javorova Barbora</dc:creator>
  <cp:lastModifiedBy>Javorova Barbora</cp:lastModifiedBy>
  <cp:revision>9</cp:revision>
  <dcterms:created xsi:type="dcterms:W3CDTF">2011-10-31T13:06:32Z</dcterms:created>
  <dcterms:modified xsi:type="dcterms:W3CDTF">2011-10-31T15:09:34Z</dcterms:modified>
</cp:coreProperties>
</file>