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00"/>
    <a:srgbClr val="1D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115D1-24B9-453B-AA8A-26830B3209C9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E7767-EABD-4735-9DD9-F94D0EFCB42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9842EB-C275-43D0-A08D-2CD6AE23E83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27.9.2014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6"/>
          <p:cNvSpPr>
            <a:spLocks noGrp="1"/>
          </p:cNvSpPr>
          <p:nvPr>
            <p:ph type="ctrTitle"/>
          </p:nvPr>
        </p:nvSpPr>
        <p:spPr>
          <a:xfrm>
            <a:off x="571500" y="1785938"/>
            <a:ext cx="7772400" cy="14700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bg1"/>
                </a:solidFill>
              </a:rPr>
              <a:t/>
            </a:r>
            <a:br>
              <a:rPr lang="cs-CZ" sz="4000" dirty="0" smtClean="0">
                <a:solidFill>
                  <a:schemeClr val="bg1"/>
                </a:solidFill>
              </a:rPr>
            </a:br>
            <a:r>
              <a:rPr lang="cs-CZ" sz="4000" dirty="0" err="1" smtClean="0">
                <a:solidFill>
                  <a:schemeClr val="bg1"/>
                </a:solidFill>
              </a:rPr>
              <a:t>Alkany</a:t>
            </a:r>
            <a:endParaRPr lang="cs-CZ" sz="4800" dirty="0" smtClean="0">
              <a:solidFill>
                <a:schemeClr val="bg1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765175"/>
            <a:ext cx="8362950" cy="59039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692696"/>
            <a:ext cx="8820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Pokuste se vlastními slovy definovat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alkany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323528" y="1196752"/>
            <a:ext cx="872204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jsou uhlovodíky, které splňují dvě základní podmínky: </a:t>
            </a:r>
          </a:p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Mají otevřený uhlíkatý řetězec.</a:t>
            </a:r>
          </a:p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Mezi atomy uhlíku mají pouze jednoduché vazby.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23528" y="256490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algn="ctr">
              <a:buClr>
                <a:schemeClr val="accent3"/>
              </a:buClr>
              <a:defRPr/>
            </a:pPr>
            <a:r>
              <a:rPr lang="cs-CZ" sz="3600" b="1" dirty="0" smtClean="0">
                <a:solidFill>
                  <a:srgbClr val="1D00CC"/>
                </a:solidFill>
                <a:latin typeface="Times New Roman"/>
                <a:cs typeface="Times New Roman"/>
              </a:rPr>
              <a:t>NÁZVOSLOVÍ ALKANŮ</a:t>
            </a:r>
          </a:p>
        </p:txBody>
      </p:sp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179512" y="3284984"/>
            <a:ext cx="896448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Vzorce všech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alkanů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lze odvodit postupným rozšiřováním uhlíkového řetězce počínaje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methanem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179512" y="4077072"/>
            <a:ext cx="896448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Pokud chceme ze vzorce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methanu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odvodit následující uhlovodík v řadě , nahradíme jeden vodíkový atom atomem uhlíku a doplníme příslušný počet vodíkových atomů: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01208"/>
            <a:ext cx="9144000" cy="1376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179512" y="0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Tabulka 1.: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Vzorce 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alkanů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methan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až hexan, dekan).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9144000" cy="63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323529" y="1340768"/>
            <a:ext cx="871296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Constantia" pitchFamily="18" charset="0"/>
              </a:rPr>
              <a:t> Fyzikální vlastnosti </a:t>
            </a:r>
            <a:r>
              <a:rPr lang="cs-CZ" sz="2400" b="1" i="1" dirty="0" err="1" smtClean="0">
                <a:latin typeface="Constantia" pitchFamily="18" charset="0"/>
              </a:rPr>
              <a:t>alkanů</a:t>
            </a:r>
            <a:r>
              <a:rPr lang="cs-CZ" sz="2400" b="1" i="1" dirty="0" smtClean="0">
                <a:latin typeface="Constantia" pitchFamily="18" charset="0"/>
              </a:rPr>
              <a:t> závisí na:</a:t>
            </a:r>
          </a:p>
          <a:p>
            <a:pPr>
              <a:buBlip>
                <a:blip r:embed="rId3"/>
              </a:buBlip>
            </a:pPr>
            <a:r>
              <a:rPr lang="cs-CZ" sz="2400" b="1" i="1" dirty="0" smtClean="0">
                <a:solidFill>
                  <a:srgbClr val="0000FF"/>
                </a:solidFill>
                <a:latin typeface="Constantia" pitchFamily="18" charset="0"/>
                <a:cs typeface="Times New Roman" pitchFamily="18" charset="0"/>
                <a:sym typeface="Symbol"/>
              </a:rPr>
              <a:t> délce jejich uhlíkového řetězce.</a:t>
            </a:r>
          </a:p>
          <a:p>
            <a:pPr>
              <a:buBlip>
                <a:blip r:embed="rId3"/>
              </a:buBlip>
            </a:pPr>
            <a:r>
              <a:rPr lang="cs-CZ" sz="2400" b="1" i="1" dirty="0" smtClean="0">
                <a:solidFill>
                  <a:srgbClr val="0000FF"/>
                </a:solidFill>
                <a:latin typeface="Constantia" pitchFamily="18" charset="0"/>
                <a:cs typeface="Times New Roman" pitchFamily="18" charset="0"/>
                <a:sym typeface="Symbol"/>
              </a:rPr>
              <a:t> míře rozvětvení jejich uhlíkového řetězce.</a:t>
            </a:r>
            <a:endParaRPr lang="cs-CZ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23528" y="764704"/>
            <a:ext cx="7497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Popište fyzikální vlastnosti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alkanů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323529" y="3140968"/>
            <a:ext cx="85773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s počtem uhlíkových atomů C</a:t>
            </a:r>
            <a:r>
              <a:rPr lang="cs-CZ" sz="24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– C</a:t>
            </a:r>
            <a:r>
              <a:rPr lang="cs-CZ" sz="2400" b="1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methan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až butan) jsou plyny. </a:t>
            </a:r>
            <a:endParaRPr lang="cs-CZ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23528" y="2636912"/>
            <a:ext cx="79208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Které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alkany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mají skupenství plynné ?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23528" y="4077072"/>
            <a:ext cx="80732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Které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alkany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mají skupenství kapalné ? 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395536" y="4509120"/>
            <a:ext cx="865772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s počtem uhlíkových atomů C</a:t>
            </a:r>
            <a:r>
              <a:rPr lang="cs-CZ" sz="2400" b="1" i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– C</a:t>
            </a:r>
            <a:r>
              <a:rPr lang="cs-CZ" sz="2400" b="1" i="1" baseline="-25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(pentan až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pentadekan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) jsou kapaliny. </a:t>
            </a:r>
            <a:endParaRPr lang="cs-CZ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23528" y="5445224"/>
            <a:ext cx="82256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Které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alkany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mají skupenství pevné ? </a:t>
            </a: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395536" y="5949280"/>
            <a:ext cx="881012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s počtem uhlíkových atomů C</a:t>
            </a:r>
            <a:r>
              <a:rPr lang="cs-CZ" sz="2400" b="1" i="1" baseline="-250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 a výše (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hexadekan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a výše) jsou pevné látky. </a:t>
            </a:r>
            <a:endParaRPr lang="cs-CZ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  <p:bldP spid="11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323529" y="1340768"/>
            <a:ext cx="84249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Constantia" pitchFamily="18" charset="0"/>
              </a:rPr>
              <a:t> Obecně pro uhlovodíky platí, že </a:t>
            </a:r>
            <a:r>
              <a:rPr lang="cs-CZ" sz="2400" b="1" i="1" dirty="0" smtClean="0">
                <a:solidFill>
                  <a:srgbClr val="FF0000"/>
                </a:solidFill>
                <a:latin typeface="Constantia" pitchFamily="18" charset="0"/>
              </a:rPr>
              <a:t>čím je řetězec uhlovodíku delší, tím vyšší jsou jeho teploty tání a varu.</a:t>
            </a:r>
            <a:endParaRPr lang="cs-CZ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23528" y="764704"/>
            <a:ext cx="7497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Jaké jsou u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alkanů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teploty tání a varu ?</a:t>
            </a:r>
          </a:p>
        </p:txBody>
      </p:sp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323529" y="2852936"/>
            <a:ext cx="85773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jsou látky </a:t>
            </a:r>
            <a:r>
              <a:rPr lang="cs-C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bezbarvé . </a:t>
            </a:r>
            <a:endParaRPr lang="cs-C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23528" y="2276872"/>
            <a:ext cx="79208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Jakou mají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alkany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barvu ?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23528" y="3501008"/>
            <a:ext cx="80732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Jaká je rozpustnost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alkanů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ve vodě ? 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395536" y="4077072"/>
            <a:ext cx="865772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jsou </a:t>
            </a:r>
            <a:r>
              <a:rPr lang="cs-C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 vodě nerozpustné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, ale </a:t>
            </a:r>
            <a:r>
              <a:rPr lang="cs-C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samy jsou dobrými rozpouštědly organických látek. </a:t>
            </a:r>
            <a:endParaRPr lang="cs-C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23528" y="5085184"/>
            <a:ext cx="86409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S pomocí tabulek srovnejte hustotu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alkanů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s hustotou vody:</a:t>
            </a: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395537" y="5661248"/>
            <a:ext cx="864095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Platí, že </a:t>
            </a:r>
            <a:r>
              <a:rPr lang="cs-C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hustota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kapalných i pevných </a:t>
            </a:r>
            <a:r>
              <a:rPr lang="cs-CZ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alkanů</a:t>
            </a:r>
            <a:r>
              <a:rPr lang="cs-C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je menší než hustota vody. </a:t>
            </a:r>
            <a:endParaRPr lang="cs-C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  <p:bldP spid="11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323529" y="1340768"/>
            <a:ext cx="87129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Constantia" pitchFamily="18" charset="0"/>
              </a:rPr>
              <a:t> </a:t>
            </a:r>
            <a:r>
              <a:rPr lang="cs-CZ" sz="2400" b="1" i="1" dirty="0" err="1" smtClean="0">
                <a:latin typeface="Constantia" pitchFamily="18" charset="0"/>
              </a:rPr>
              <a:t>Alkany</a:t>
            </a:r>
            <a:r>
              <a:rPr lang="cs-CZ" sz="2400" b="1" i="1" dirty="0" smtClean="0">
                <a:latin typeface="Constantia" pitchFamily="18" charset="0"/>
              </a:rPr>
              <a:t> jsou vesměs </a:t>
            </a:r>
            <a:r>
              <a:rPr lang="cs-CZ" sz="2400" b="1" i="1" dirty="0" smtClean="0">
                <a:solidFill>
                  <a:srgbClr val="FF0000"/>
                </a:solidFill>
                <a:latin typeface="Constantia" pitchFamily="18" charset="0"/>
              </a:rPr>
              <a:t>snadno zápalné hořlaviny.</a:t>
            </a:r>
            <a:endParaRPr lang="cs-CZ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23528" y="764704"/>
            <a:ext cx="7497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Popište chemické vlastnosti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alkanů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323529" y="2780928"/>
            <a:ext cx="85773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Dokonalým spalováním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alkanů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 (při dostatku kyslíku) vzniká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cs-CZ" sz="2400" b="1" i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+   H</a:t>
            </a:r>
            <a:r>
              <a:rPr lang="cs-CZ" sz="2400" b="1" i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 uvolňuje se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velké množství tepelné energie. </a:t>
            </a:r>
            <a:endParaRPr lang="cs-CZ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23528" y="1916832"/>
            <a:ext cx="85689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V čem se od sebe liší tzv. dokonalé a tzv. nedokonalé hoření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alkanů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? 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251520" y="4941168"/>
            <a:ext cx="8892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Uveďte příklady a znaky nedokonalého spalování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organických látek:</a:t>
            </a: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323528" y="5877272"/>
            <a:ext cx="88821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Nedokonalé spalování se obvykle projevuje </a:t>
            </a:r>
            <a:r>
              <a:rPr lang="cs-C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čadivým plamenem,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např. </a:t>
            </a:r>
            <a:r>
              <a:rPr lang="cs-CZ" sz="24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výfukové plyny, hoření v kamnech, která nemají dobrý tah…</a:t>
            </a:r>
            <a:endParaRPr lang="cs-CZ" sz="2400" b="1" i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323528" y="3717032"/>
            <a:ext cx="87297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Nedokonalým spalováním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alkanů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(při nedostatku kyslíku) vzniká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prudce jedovatý CO (!!!nebezpečí otravy!!!)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 takový plamen je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málo výhřevný.  </a:t>
            </a:r>
            <a:endParaRPr lang="cs-CZ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251521" y="1340768"/>
            <a:ext cx="8784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Constantia" pitchFamily="18" charset="0"/>
              </a:rPr>
              <a:t> </a:t>
            </a:r>
            <a:r>
              <a:rPr lang="cs-CZ" sz="2400" b="1" i="1" dirty="0" smtClean="0">
                <a:solidFill>
                  <a:srgbClr val="1D00CC"/>
                </a:solidFill>
                <a:latin typeface="Constantia" pitchFamily="18" charset="0"/>
              </a:rPr>
              <a:t>Ropa, uhlí, zemní plyn. </a:t>
            </a:r>
            <a:endParaRPr lang="cs-CZ" sz="2400" b="1" dirty="0" smtClean="0">
              <a:solidFill>
                <a:srgbClr val="1D00CC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23528" y="764704"/>
            <a:ext cx="84969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Uveďte nejdůležitější přírodní zdroje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alkanů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251520" y="2492896"/>
            <a:ext cx="86493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1D00CC"/>
                </a:solidFill>
                <a:latin typeface="Times New Roman" pitchFamily="18" charset="0"/>
                <a:cs typeface="Times New Roman" pitchFamily="18" charset="0"/>
              </a:rPr>
              <a:t>Zemní plyn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(směs plynných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alkanů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) se využívá </a:t>
            </a:r>
            <a:r>
              <a:rPr lang="cs-CZ" sz="24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 topení. </a:t>
            </a:r>
            <a:endParaRPr lang="cs-CZ" sz="2400" b="1" i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2"/>
            <a:ext cx="84969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Uveďte příklady využití </a:t>
            </a:r>
            <a:r>
              <a:rPr lang="cs-CZ" sz="2600" b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alkanů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 v běžném životě: </a:t>
            </a: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251520" y="5445224"/>
            <a:ext cx="895414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Směsí tuhých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alkanů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je rovněž </a:t>
            </a:r>
            <a:r>
              <a:rPr lang="cs-CZ" sz="2400" b="1" i="1" dirty="0" smtClean="0">
                <a:solidFill>
                  <a:srgbClr val="1D00CC"/>
                </a:solidFill>
                <a:latin typeface="Times New Roman" pitchFamily="18" charset="0"/>
                <a:cs typeface="Times New Roman" pitchFamily="18" charset="0"/>
              </a:rPr>
              <a:t>syntetický vosk – parafin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, který se používá na výrobu </a:t>
            </a:r>
            <a:r>
              <a:rPr lang="cs-CZ" sz="24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svíček a hydroizolačních hmot. </a:t>
            </a:r>
            <a:endParaRPr lang="cs-CZ" sz="2400" b="1" i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0" name="TextovéPole 9"/>
          <p:cNvSpPr txBox="1">
            <a:spLocks noChangeArrowheads="1"/>
          </p:cNvSpPr>
          <p:nvPr/>
        </p:nvSpPr>
        <p:spPr bwMode="auto">
          <a:xfrm>
            <a:off x="251520" y="3061242"/>
            <a:ext cx="880174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1D00CC"/>
                </a:solidFill>
                <a:latin typeface="Times New Roman" pitchFamily="18" charset="0"/>
                <a:cs typeface="Times New Roman" pitchFamily="18" charset="0"/>
              </a:rPr>
              <a:t>Benzin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(směs kapalných uhlovodíků, kde více než 60 % tvoří právě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) se využívá jako </a:t>
            </a:r>
            <a:r>
              <a:rPr lang="cs-CZ" sz="24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palivo spalovacích motorů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, jako </a:t>
            </a:r>
            <a:r>
              <a:rPr lang="cs-CZ" sz="24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rozpouštědlo organických látek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(např. tuků) a </a:t>
            </a:r>
            <a:r>
              <a:rPr lang="cs-CZ" sz="24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čistidlo v čistírnách.</a:t>
            </a:r>
            <a:endParaRPr lang="cs-CZ" sz="2400" b="1" i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251520" y="4509120"/>
            <a:ext cx="895414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1D00CC"/>
                </a:solidFill>
                <a:latin typeface="Times New Roman" pitchFamily="18" charset="0"/>
                <a:cs typeface="Times New Roman" pitchFamily="18" charset="0"/>
              </a:rPr>
              <a:t>Vazelína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je směs tuhých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alkanů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a využívá se v kosmetickém a farmaceutickém průmyslu na výrobu </a:t>
            </a:r>
            <a:r>
              <a:rPr lang="cs-CZ" sz="24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mastí a kosmetiky.   </a:t>
            </a:r>
            <a:endParaRPr lang="cs-CZ" sz="2400" b="1" i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  <p:bldP spid="16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199</TotalTime>
  <Words>496</Words>
  <Application>Microsoft Office PowerPoint</Application>
  <PresentationFormat>Předvádění na obrazovce (4:3)</PresentationFormat>
  <Paragraphs>54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Tok</vt:lpstr>
      <vt:lpstr> Alkany</vt:lpstr>
      <vt:lpstr>Snímek 2</vt:lpstr>
      <vt:lpstr>Snímek 3</vt:lpstr>
      <vt:lpstr>Snímek 4</vt:lpstr>
      <vt:lpstr>Snímek 5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Ptacek</dc:creator>
  <cp:lastModifiedBy>Ptacek</cp:lastModifiedBy>
  <cp:revision>21</cp:revision>
  <dcterms:created xsi:type="dcterms:W3CDTF">2013-04-24T19:05:24Z</dcterms:created>
  <dcterms:modified xsi:type="dcterms:W3CDTF">2014-09-27T11:01:19Z</dcterms:modified>
</cp:coreProperties>
</file>