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80" r:id="rId3"/>
    <p:sldId id="271" r:id="rId4"/>
    <p:sldId id="277" r:id="rId5"/>
    <p:sldId id="283" r:id="rId6"/>
    <p:sldId id="278" r:id="rId7"/>
    <p:sldId id="285" r:id="rId8"/>
    <p:sldId id="28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D60093"/>
    <a:srgbClr val="0000FF"/>
    <a:srgbClr val="00CC00"/>
    <a:srgbClr val="FF6600"/>
    <a:srgbClr val="00FF00"/>
    <a:srgbClr val="FF3300"/>
    <a:srgbClr val="1D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78" autoAdjust="0"/>
    <p:restoredTop sz="94660"/>
  </p:normalViewPr>
  <p:slideViewPr>
    <p:cSldViewPr>
      <p:cViewPr varScale="1">
        <p:scale>
          <a:sx n="102" d="100"/>
          <a:sy n="102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5D2C490-EC2E-4CDB-BF96-41FB51E21368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08D0348-6125-48A3-B012-1A34CDA0D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07266A-888A-44E6-B793-75358102FED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2882E-3629-43E6-8C30-989258615BC7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0894A-C6AE-41E1-8C6B-6B591F85C8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CB5B-F415-4EC7-BB29-C8F91E867291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8CB3-868C-4C46-8120-C53CBB6B9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98335-6693-4C23-90C4-0C29E158F1DA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CF0A8-FA2B-43C4-B339-7D0152C87E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CA943-4B8D-4DF4-89CE-CEAB660424D8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885B5-A62D-4F21-B6BB-503853C7BC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0D692-7AC2-4001-B225-2DDE4A3B3A01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6D30A-7860-466E-950A-DA60CA6114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74BED-1B53-445D-B9A7-A51C70272EAD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3B5B5-E6C6-4BD2-99C1-9A3C67FE6E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D309F-D022-464F-BD6D-526A165F109A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11B12-48ED-457F-B632-436D4ADFB4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905CC-BD48-4872-BE1A-F02775B66DFB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1EEB5-82D4-420D-85AD-4E8A3F82BA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7D775-4DD1-46EB-BEB6-0427A207D45F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F9384-E8CA-432A-8261-554437DD42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A52D3-233B-496E-8D6E-595510FF3833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65454-9618-4D6B-BC28-AF42AB1087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8A00-7A38-460F-B3A1-18C74808FC5D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0EBD1-6289-470F-AA2E-45AFA6270A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D01C48-8C54-4A15-AFC2-2C88E73A57ED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17E728-FBCE-4C97-B7BA-D60F560DF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google.cz/url?sa=i&amp;rct=j&amp;q=benzen&amp;source=images&amp;cd=&amp;cad=rja&amp;docid=oIPdsgoG7CiaHM&amp;tbnid=FsFZHWZHUA94lM:&amp;ved=0CAUQjRw&amp;url=http://fks-az.all.biz/cs/benzen-g19819&amp;ei=aL3SUbGvDcTOOOKogIgI&amp;psig=AFQjCNHmetxBVlZUSItM5_xALkAuRq92MA&amp;ust=137285183035501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naftalen&amp;source=images&amp;cd=&amp;cad=rja&amp;docid=nPGQwvz_N8TGCM&amp;tbnid=arHMlUXlhatnaM:&amp;ved=0CAUQjRw&amp;url=http://www.irz.cz/node/70&amp;ei=DcTSUdPJCsjYPNuLgIgF&amp;psig=AFQjCNHS5NmZsQ-pJuq2Dl8Jjlk9c2g1yw&amp;ust=1372853535875663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www.google.cz/url?sa=i&amp;rct=j&amp;q=naftalen&amp;source=images&amp;cd=&amp;cad=rja&amp;docid=DbJuMPuykZIIoM&amp;tbnid=cP-GQbwU-rKxGM:&amp;ved=0CAUQjRw&amp;url=http://kch.zf.jcu.cz/didaktika/organchem/sublimacenaftalenu.htm&amp;ei=vMPSUazgIoG2PYqjgIAN&amp;psig=AFQjCNHS5NmZsQ-pJuq2Dl8Jjlk9c2g1yw&amp;ust=137285353587566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www.google.cz/url?sa=i&amp;rct=j&amp;q=toluen&amp;source=images&amp;cd=&amp;cad=rja&amp;docid=QQxmyRf-UjZjDM&amp;tbnid=WdMFKRZumnfR4M:&amp;ved=0CAUQjRw&amp;url=http://www.toluen.estranky.cz/fotoalbum/toluen/toluen_redidlo_ilu_ara_denik_clanek_solo.-.html&amp;ei=jsDSUdmuGIfeOvr8gKAM&amp;psig=AFQjCNHW1eAQDRix9ukNyroccL2FHbXwUw&amp;ust=137285211476978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err="1" smtClean="0">
                <a:solidFill>
                  <a:schemeClr val="bg1"/>
                </a:solidFill>
              </a:rPr>
              <a:t>Areny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08050"/>
            <a:ext cx="8640763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Uveďte, kterou skupinu uhlovodíků označujeme jako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tzv. ARENY: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1916113"/>
            <a:ext cx="88661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Aromatické uhlovodíky (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Areny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) jsou cyklické  uhlovodíky, jejichž vzorec je </a:t>
            </a:r>
            <a:r>
              <a:rPr lang="cs-C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vždy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odvozen od vzorce základního aromatického uhlovodíku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BENZENU.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Obdélník 18"/>
          <p:cNvSpPr>
            <a:spLocks noChangeArrowheads="1"/>
          </p:cNvSpPr>
          <p:nvPr/>
        </p:nvSpPr>
        <p:spPr bwMode="auto">
          <a:xfrm>
            <a:off x="107950" y="6237288"/>
            <a:ext cx="4248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Struktura molekuly benzenu</a:t>
            </a:r>
          </a:p>
        </p:txBody>
      </p:sp>
      <p:pic>
        <p:nvPicPr>
          <p:cNvPr id="16388" name="Picture 2" descr="https://upload.wikimedia.org/wikipedia/commons/6/67/Benzene_stru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3429000"/>
            <a:ext cx="80645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08050"/>
            <a:ext cx="8640763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molekuly benzenu: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1628775"/>
            <a:ext cx="8866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Molekula benzenu je tvořena šesti atomy uhlíku spojených chemickými vazbami do tzv. </a:t>
            </a:r>
            <a:r>
              <a:rPr lang="cs-CZ" sz="2400" b="1" i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cyklu (kruhu). 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2636838"/>
            <a:ext cx="8856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Vazby mezi jednotlivými uhlíkovými atomy jsou však v něčem zvláštní: každá vazba mezi dvěma atomy uhlíku jak by byla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1,5násobná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(což se vyjadřuje </a:t>
            </a:r>
            <a:r>
              <a:rPr lang="cs-CZ" sz="2400" b="1" i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kroužkem uvnitř vzorce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388" y="4076700"/>
            <a:ext cx="8856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Tento typ chemických vazeb se vyskytuje u všech aromatických sloučenin a dává jim specifické vlastnosti oproti ostatním organickým sloučeninám. 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5445125"/>
            <a:ext cx="8856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Benzenové jádro je </a:t>
            </a:r>
            <a:r>
              <a:rPr lang="cs-CZ" sz="2400" b="1" i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velmi stabilní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je součástí řady dalších organických sloučenin, jako jsou např. </a:t>
            </a:r>
            <a:r>
              <a:rPr lang="cs-CZ" sz="2400" b="1" i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polycyklické uhlovodíky (naftalen, anthracen,  fenanthren…).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0825" y="908050"/>
            <a:ext cx="8785225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chemické vlastnosti aromatických sloučenin 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557338"/>
            <a:ext cx="8721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Všechny aromatické uhlovodíky jsou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jedovaté.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133600"/>
            <a:ext cx="8874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Většina arenů patří mezi látky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zdraví nebezpečné.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388" y="2852738"/>
            <a:ext cx="8785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Většina arenů  jsou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hořlaviny.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4508500"/>
            <a:ext cx="87931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Charakteristickým typem chemických reakcí jsou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arenů substituce: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388" y="3573463"/>
            <a:ext cx="81375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! Mnohé areny patří mezi látky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nebezpečné pro životní prostředí.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8439" name="Picture 4" descr="Lebka na zkřížených koste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1341438"/>
            <a:ext cx="7921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6" descr="Nebezpečné pro zdraví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388" y="198913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8" descr="Plame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7900" y="2708275"/>
            <a:ext cx="863600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0" descr="Životní prostředí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1725" y="3500438"/>
            <a:ext cx="865188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5229225"/>
            <a:ext cx="6696075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0825" y="908050"/>
            <a:ext cx="8785225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fyzikální vlastnosti aromatických sloučenin 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557338"/>
            <a:ext cx="89646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Aromatické uhlovodíky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 jedním benzenovým jádrem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kapalné látky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charakteristického zápachu (odtud název aromatické).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565400"/>
            <a:ext cx="8874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Hořlavé areny hoří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čadivým plamenem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při hoření uvolňují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velké množství sazí. 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07950" y="3573463"/>
            <a:ext cx="8785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Aromatiké uhlovodíky mají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menší hustotu než voda a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 vodě jsou nerozpustné.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388" y="5143500"/>
            <a:ext cx="8137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Nejdůležitějšími zdroji aromatických uhlovodíků jsou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ropa a černouhelný dehet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získávají se z nich: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benzen, toluen a naftelen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ze kterých se následně vyrábějí ostatní aromatické uhlovodíky.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0825" y="4581525"/>
            <a:ext cx="8424863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hlavní zdroje aromatických uhlovodíků: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844675"/>
            <a:ext cx="4752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bezbarvá, těkavá kapalina, charakteristického zápachu.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852738"/>
            <a:ext cx="4032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hořlavý a se vzduchem vytváří výbušnou směs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.</a:t>
            </a:r>
            <a:endParaRPr lang="cs-CZ" sz="2400" b="1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4868863"/>
            <a:ext cx="439261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rozpouštědlo organických látek a jako výchozí látka na výrobu dalších organických sloučenin (léčiv, barviv, plastů).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3933825"/>
            <a:ext cx="4752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jedovatý a má karcinogenní účinky. </a:t>
            </a:r>
            <a:endParaRPr lang="cs-CZ" sz="2400" b="1" i="1">
              <a:solidFill>
                <a:srgbClr val="66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620713"/>
            <a:ext cx="87852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600" b="1" dirty="0">
                <a:solidFill>
                  <a:srgbClr val="D60093"/>
                </a:solidFill>
                <a:latin typeface="Times New Roman"/>
                <a:cs typeface="Times New Roman"/>
              </a:rPr>
              <a:t>ZÁSTUPCI ARENŮ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1268413"/>
            <a:ext cx="83613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BENZEN</a:t>
            </a:r>
            <a:r>
              <a:rPr lang="cs-CZ" sz="2800" b="1" i="1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(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)</a:t>
            </a:r>
          </a:p>
        </p:txBody>
      </p:sp>
      <p:pic>
        <p:nvPicPr>
          <p:cNvPr id="20487" name="Picture 2" descr="http://www.az.all.biz/img/az/catalog/more/631_benzol_hch.jpe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063" y="1484313"/>
            <a:ext cx="31686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ovéPole 13"/>
          <p:cNvSpPr txBox="1">
            <a:spLocks noChangeArrowheads="1"/>
          </p:cNvSpPr>
          <p:nvPr/>
        </p:nvSpPr>
        <p:spPr bwMode="auto">
          <a:xfrm>
            <a:off x="5364163" y="6381750"/>
            <a:ext cx="3779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Zásobní láhev benzenu.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341438"/>
            <a:ext cx="88566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bílá, krystalická látka, charakteristického zápachu.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1916113"/>
            <a:ext cx="8280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insekticid k hubení molů a na výrobu barviv, léčiv a rozpouštědel. </a:t>
            </a:r>
            <a:endParaRPr lang="cs-CZ" sz="2400" b="1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2781300"/>
            <a:ext cx="77771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Má schopnost  </a:t>
            </a:r>
            <a:r>
              <a:rPr lang="cs-CZ" sz="2400" b="1" i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sublimovat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při zahřívání přechází přímo z pevného na plynné skupenství.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NAFTALEN </a:t>
            </a:r>
          </a:p>
        </p:txBody>
      </p:sp>
      <p:sp>
        <p:nvSpPr>
          <p:cNvPr id="21509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0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1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2" name="TextovéPole 13"/>
          <p:cNvSpPr txBox="1">
            <a:spLocks noChangeArrowheads="1"/>
          </p:cNvSpPr>
          <p:nvPr/>
        </p:nvSpPr>
        <p:spPr bwMode="auto">
          <a:xfrm>
            <a:off x="5364163" y="6308725"/>
            <a:ext cx="3600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4.: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Sublimace naftalenu. </a:t>
            </a:r>
          </a:p>
        </p:txBody>
      </p:sp>
      <p:pic>
        <p:nvPicPr>
          <p:cNvPr id="21513" name="Picture 2" descr="http://kch.zf.jcu.cz/didaktika/organchem/foto/naftale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363" y="3573463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" name="TextovéPole 14"/>
          <p:cNvSpPr txBox="1">
            <a:spLocks noChangeArrowheads="1"/>
          </p:cNvSpPr>
          <p:nvPr/>
        </p:nvSpPr>
        <p:spPr bwMode="auto">
          <a:xfrm>
            <a:off x="323850" y="6308725"/>
            <a:ext cx="3816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Molekula naftalenu. </a:t>
            </a:r>
          </a:p>
        </p:txBody>
      </p:sp>
      <p:pic>
        <p:nvPicPr>
          <p:cNvPr id="21515" name="Picture 4" descr="http://www.irz.cz/repository/naftalen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3860800"/>
            <a:ext cx="27813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557338"/>
            <a:ext cx="47529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bezbarvá, těkavá, vysoce hořlavá látka.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420938"/>
            <a:ext cx="49688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rozpouštědlo (ředidlo), při výrobě barev, lepidel, ale také na výrobu výbušniny trinitrotoluenu (TNT). </a:t>
            </a:r>
            <a:endParaRPr lang="cs-CZ" sz="2400" b="1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4076700"/>
            <a:ext cx="5184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rovněž v potravinářském průmyslu na výrobu umělého sladidla sacharinu.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908050"/>
            <a:ext cx="83613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TOLUEN</a:t>
            </a:r>
            <a:r>
              <a:rPr lang="cs-CZ" sz="2800" b="1" i="1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(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5373688"/>
            <a:ext cx="55451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Bývá zneužíván k inhalaci  jako droga. Způsobuje nevratná poškození mozku a vniřních orgánů, především jater.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2534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5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22536" name="Picture 6" descr="http://www.toluen.estranky.cz/img/original/2/toluen_redidlo_ilu_ara_denik_clanek_sol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1916113"/>
            <a:ext cx="3779837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8" name="TextovéPole 13"/>
          <p:cNvSpPr txBox="1">
            <a:spLocks noChangeArrowheads="1"/>
          </p:cNvSpPr>
          <p:nvPr/>
        </p:nvSpPr>
        <p:spPr bwMode="auto">
          <a:xfrm>
            <a:off x="5364163" y="1341438"/>
            <a:ext cx="3779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5.: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Obchodní balení toluenu.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1411</TotalTime>
  <Words>490</Words>
  <Application>Microsoft Office PowerPoint</Application>
  <PresentationFormat>Předvádění na obrazovce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Areny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66</cp:revision>
  <dcterms:created xsi:type="dcterms:W3CDTF">2013-04-24T19:05:24Z</dcterms:created>
  <dcterms:modified xsi:type="dcterms:W3CDTF">2014-09-27T11:39:51Z</dcterms:modified>
</cp:coreProperties>
</file>